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3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ags/tag4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tags/tag5.xml" ContentType="application/vnd.openxmlformats-officedocument.presentationml.tags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6.xml" ContentType="application/vnd.openxmlformats-officedocument.presentationml.tag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tags/tag7.xml" ContentType="application/vnd.openxmlformats-officedocument.presentationml.tags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tags/tag8.xml" ContentType="application/vnd.openxmlformats-officedocument.presentationml.tags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tags/tag18.xml" ContentType="application/vnd.openxmlformats-officedocument.presentationml.tags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</p:sldMasterIdLst>
  <p:notesMasterIdLst>
    <p:notesMasterId r:id="rId334"/>
  </p:notesMasterIdLst>
  <p:handoutMasterIdLst>
    <p:handoutMasterId r:id="rId335"/>
  </p:handoutMasterIdLst>
  <p:sldIdLst>
    <p:sldId id="257" r:id="rId3"/>
    <p:sldId id="314" r:id="rId4"/>
    <p:sldId id="325" r:id="rId5"/>
    <p:sldId id="475" r:id="rId6"/>
    <p:sldId id="476" r:id="rId7"/>
    <p:sldId id="326" r:id="rId8"/>
    <p:sldId id="345" r:id="rId9"/>
    <p:sldId id="327" r:id="rId10"/>
    <p:sldId id="328" r:id="rId11"/>
    <p:sldId id="346" r:id="rId12"/>
    <p:sldId id="330" r:id="rId13"/>
    <p:sldId id="477" r:id="rId14"/>
    <p:sldId id="479" r:id="rId15"/>
    <p:sldId id="347" r:id="rId16"/>
    <p:sldId id="473" r:id="rId17"/>
    <p:sldId id="478" r:id="rId18"/>
    <p:sldId id="480" r:id="rId19"/>
    <p:sldId id="481" r:id="rId20"/>
    <p:sldId id="482" r:id="rId21"/>
    <p:sldId id="483" r:id="rId22"/>
    <p:sldId id="484" r:id="rId23"/>
    <p:sldId id="474" r:id="rId24"/>
    <p:sldId id="485" r:id="rId25"/>
    <p:sldId id="388" r:id="rId26"/>
    <p:sldId id="336" r:id="rId27"/>
    <p:sldId id="486" r:id="rId28"/>
    <p:sldId id="487" r:id="rId29"/>
    <p:sldId id="488" r:id="rId30"/>
    <p:sldId id="389" r:id="rId31"/>
    <p:sldId id="337" r:id="rId32"/>
    <p:sldId id="489" r:id="rId33"/>
    <p:sldId id="490" r:id="rId34"/>
    <p:sldId id="338" r:id="rId35"/>
    <p:sldId id="491" r:id="rId36"/>
    <p:sldId id="492" r:id="rId37"/>
    <p:sldId id="493" r:id="rId38"/>
    <p:sldId id="348" r:id="rId39"/>
    <p:sldId id="390" r:id="rId40"/>
    <p:sldId id="349" r:id="rId41"/>
    <p:sldId id="258" r:id="rId42"/>
    <p:sldId id="259" r:id="rId43"/>
    <p:sldId id="350" r:id="rId44"/>
    <p:sldId id="1021" r:id="rId45"/>
    <p:sldId id="1022" r:id="rId46"/>
    <p:sldId id="358" r:id="rId47"/>
    <p:sldId id="1024" r:id="rId48"/>
    <p:sldId id="1023" r:id="rId49"/>
    <p:sldId id="359" r:id="rId50"/>
    <p:sldId id="1027" r:id="rId51"/>
    <p:sldId id="360" r:id="rId52"/>
    <p:sldId id="1029" r:id="rId53"/>
    <p:sldId id="1030" r:id="rId54"/>
    <p:sldId id="1031" r:id="rId55"/>
    <p:sldId id="361" r:id="rId56"/>
    <p:sldId id="256" r:id="rId57"/>
    <p:sldId id="665" r:id="rId58"/>
    <p:sldId id="1028" r:id="rId59"/>
    <p:sldId id="362" r:id="rId60"/>
    <p:sldId id="1025" r:id="rId61"/>
    <p:sldId id="1026" r:id="rId62"/>
    <p:sldId id="363" r:id="rId63"/>
    <p:sldId id="272" r:id="rId64"/>
    <p:sldId id="276" r:id="rId65"/>
    <p:sldId id="278" r:id="rId66"/>
    <p:sldId id="280" r:id="rId67"/>
    <p:sldId id="351" r:id="rId68"/>
    <p:sldId id="1075" r:id="rId69"/>
    <p:sldId id="1071" r:id="rId70"/>
    <p:sldId id="352" r:id="rId71"/>
    <p:sldId id="1076" r:id="rId72"/>
    <p:sldId id="262" r:id="rId73"/>
    <p:sldId id="1077" r:id="rId74"/>
    <p:sldId id="260" r:id="rId75"/>
    <p:sldId id="353" r:id="rId76"/>
    <p:sldId id="1078" r:id="rId77"/>
    <p:sldId id="1079" r:id="rId78"/>
    <p:sldId id="1080" r:id="rId79"/>
    <p:sldId id="1081" r:id="rId80"/>
    <p:sldId id="1082" r:id="rId81"/>
    <p:sldId id="1083" r:id="rId82"/>
    <p:sldId id="354" r:id="rId83"/>
    <p:sldId id="574" r:id="rId84"/>
    <p:sldId id="577" r:id="rId85"/>
    <p:sldId id="355" r:id="rId86"/>
    <p:sldId id="1084" r:id="rId87"/>
    <p:sldId id="1085" r:id="rId88"/>
    <p:sldId id="1086" r:id="rId89"/>
    <p:sldId id="1087" r:id="rId90"/>
    <p:sldId id="1088" r:id="rId91"/>
    <p:sldId id="1089" r:id="rId92"/>
    <p:sldId id="1090" r:id="rId93"/>
    <p:sldId id="1091" r:id="rId94"/>
    <p:sldId id="356" r:id="rId95"/>
    <p:sldId id="754" r:id="rId96"/>
    <p:sldId id="758" r:id="rId97"/>
    <p:sldId id="756" r:id="rId98"/>
    <p:sldId id="357" r:id="rId99"/>
    <p:sldId id="575" r:id="rId100"/>
    <p:sldId id="576" r:id="rId101"/>
    <p:sldId id="578" r:id="rId102"/>
    <p:sldId id="391" r:id="rId103"/>
    <p:sldId id="364" r:id="rId104"/>
    <p:sldId id="1092" r:id="rId105"/>
    <p:sldId id="1093" r:id="rId106"/>
    <p:sldId id="1094" r:id="rId107"/>
    <p:sldId id="365" r:id="rId108"/>
    <p:sldId id="1095" r:id="rId109"/>
    <p:sldId id="366" r:id="rId110"/>
    <p:sldId id="1101" r:id="rId111"/>
    <p:sldId id="367" r:id="rId112"/>
    <p:sldId id="1096" r:id="rId113"/>
    <p:sldId id="370" r:id="rId114"/>
    <p:sldId id="1097" r:id="rId115"/>
    <p:sldId id="374" r:id="rId116"/>
    <p:sldId id="1100" r:id="rId117"/>
    <p:sldId id="375" r:id="rId118"/>
    <p:sldId id="1098" r:id="rId119"/>
    <p:sldId id="376" r:id="rId120"/>
    <p:sldId id="1099" r:id="rId121"/>
    <p:sldId id="392" r:id="rId122"/>
    <p:sldId id="368" r:id="rId123"/>
    <p:sldId id="1106" r:id="rId124"/>
    <p:sldId id="1107" r:id="rId125"/>
    <p:sldId id="1108" r:id="rId126"/>
    <p:sldId id="444" r:id="rId127"/>
    <p:sldId id="445" r:id="rId128"/>
    <p:sldId id="446" r:id="rId129"/>
    <p:sldId id="1109" r:id="rId130"/>
    <p:sldId id="369" r:id="rId131"/>
    <p:sldId id="1105" r:id="rId132"/>
    <p:sldId id="1103" r:id="rId133"/>
    <p:sldId id="1104" r:id="rId134"/>
    <p:sldId id="377" r:id="rId135"/>
    <p:sldId id="1102" r:id="rId136"/>
    <p:sldId id="273" r:id="rId137"/>
    <p:sldId id="371" r:id="rId138"/>
    <p:sldId id="270" r:id="rId139"/>
    <p:sldId id="466" r:id="rId140"/>
    <p:sldId id="372" r:id="rId141"/>
    <p:sldId id="764" r:id="rId142"/>
    <p:sldId id="765" r:id="rId143"/>
    <p:sldId id="768" r:id="rId144"/>
    <p:sldId id="770" r:id="rId145"/>
    <p:sldId id="774" r:id="rId146"/>
    <p:sldId id="775" r:id="rId147"/>
    <p:sldId id="773" r:id="rId148"/>
    <p:sldId id="776" r:id="rId149"/>
    <p:sldId id="394" r:id="rId150"/>
    <p:sldId id="378" r:id="rId151"/>
    <p:sldId id="379" r:id="rId152"/>
    <p:sldId id="1207" r:id="rId153"/>
    <p:sldId id="1208" r:id="rId154"/>
    <p:sldId id="1209" r:id="rId155"/>
    <p:sldId id="1210" r:id="rId156"/>
    <p:sldId id="380" r:id="rId157"/>
    <p:sldId id="1110" r:id="rId158"/>
    <p:sldId id="1111" r:id="rId159"/>
    <p:sldId id="381" r:id="rId160"/>
    <p:sldId id="1191" r:id="rId161"/>
    <p:sldId id="395" r:id="rId162"/>
    <p:sldId id="382" r:id="rId163"/>
    <p:sldId id="404" r:id="rId164"/>
    <p:sldId id="759" r:id="rId165"/>
    <p:sldId id="383" r:id="rId166"/>
    <p:sldId id="1211" r:id="rId167"/>
    <p:sldId id="450" r:id="rId168"/>
    <p:sldId id="815" r:id="rId169"/>
    <p:sldId id="817" r:id="rId170"/>
    <p:sldId id="451" r:id="rId171"/>
    <p:sldId id="1212" r:id="rId172"/>
    <p:sldId id="452" r:id="rId173"/>
    <p:sldId id="1192" r:id="rId174"/>
    <p:sldId id="1193" r:id="rId175"/>
    <p:sldId id="264" r:id="rId176"/>
    <p:sldId id="453" r:id="rId177"/>
    <p:sldId id="1155" r:id="rId178"/>
    <p:sldId id="1140" r:id="rId179"/>
    <p:sldId id="1142" r:id="rId180"/>
    <p:sldId id="1156" r:id="rId181"/>
    <p:sldId id="1194" r:id="rId182"/>
    <p:sldId id="1195" r:id="rId183"/>
    <p:sldId id="1159" r:id="rId184"/>
    <p:sldId id="447" r:id="rId185"/>
    <p:sldId id="494" r:id="rId186"/>
    <p:sldId id="1196" r:id="rId187"/>
    <p:sldId id="448" r:id="rId188"/>
    <p:sldId id="495" r:id="rId189"/>
    <p:sldId id="1197" r:id="rId190"/>
    <p:sldId id="1198" r:id="rId191"/>
    <p:sldId id="1199" r:id="rId192"/>
    <p:sldId id="449" r:id="rId193"/>
    <p:sldId id="1200" r:id="rId194"/>
    <p:sldId id="393" r:id="rId195"/>
    <p:sldId id="1201" r:id="rId196"/>
    <p:sldId id="1202" r:id="rId197"/>
    <p:sldId id="1203" r:id="rId198"/>
    <p:sldId id="1204" r:id="rId199"/>
    <p:sldId id="418" r:id="rId200"/>
    <p:sldId id="384" r:id="rId201"/>
    <p:sldId id="1176" r:id="rId202"/>
    <p:sldId id="1184" r:id="rId203"/>
    <p:sldId id="1185" r:id="rId204"/>
    <p:sldId id="1205" r:id="rId205"/>
    <p:sldId id="303" r:id="rId206"/>
    <p:sldId id="385" r:id="rId207"/>
    <p:sldId id="1213" r:id="rId208"/>
    <p:sldId id="1214" r:id="rId209"/>
    <p:sldId id="1215" r:id="rId210"/>
    <p:sldId id="1216" r:id="rId211"/>
    <p:sldId id="1217" r:id="rId212"/>
    <p:sldId id="386" r:id="rId213"/>
    <p:sldId id="526" r:id="rId214"/>
    <p:sldId id="454" r:id="rId215"/>
    <p:sldId id="1206" r:id="rId216"/>
    <p:sldId id="455" r:id="rId217"/>
    <p:sldId id="1250" r:id="rId218"/>
    <p:sldId id="1249" r:id="rId219"/>
    <p:sldId id="456" r:id="rId220"/>
    <p:sldId id="1218" r:id="rId221"/>
    <p:sldId id="1219" r:id="rId222"/>
    <p:sldId id="1220" r:id="rId223"/>
    <p:sldId id="1221" r:id="rId224"/>
    <p:sldId id="419" r:id="rId225"/>
    <p:sldId id="387" r:id="rId226"/>
    <p:sldId id="396" r:id="rId227"/>
    <p:sldId id="862" r:id="rId228"/>
    <p:sldId id="397" r:id="rId229"/>
    <p:sldId id="989" r:id="rId230"/>
    <p:sldId id="398" r:id="rId231"/>
    <p:sldId id="582" r:id="rId232"/>
    <p:sldId id="592" r:id="rId233"/>
    <p:sldId id="399" r:id="rId234"/>
    <p:sldId id="425" r:id="rId235"/>
    <p:sldId id="427" r:id="rId236"/>
    <p:sldId id="426" r:id="rId237"/>
    <p:sldId id="424" r:id="rId238"/>
    <p:sldId id="400" r:id="rId239"/>
    <p:sldId id="401" r:id="rId240"/>
    <p:sldId id="1228" r:id="rId241"/>
    <p:sldId id="1229" r:id="rId242"/>
    <p:sldId id="402" r:id="rId243"/>
    <p:sldId id="403" r:id="rId244"/>
    <p:sldId id="1222" r:id="rId245"/>
    <p:sldId id="1223" r:id="rId246"/>
    <p:sldId id="420" r:id="rId247"/>
    <p:sldId id="406" r:id="rId248"/>
    <p:sldId id="1226" r:id="rId249"/>
    <p:sldId id="1227" r:id="rId250"/>
    <p:sldId id="407" r:id="rId251"/>
    <p:sldId id="1224" r:id="rId252"/>
    <p:sldId id="261" r:id="rId253"/>
    <p:sldId id="1225" r:id="rId254"/>
    <p:sldId id="435" r:id="rId255"/>
    <p:sldId id="436" r:id="rId256"/>
    <p:sldId id="1230" r:id="rId257"/>
    <p:sldId id="1231" r:id="rId258"/>
    <p:sldId id="1232" r:id="rId259"/>
    <p:sldId id="408" r:id="rId260"/>
    <p:sldId id="1233" r:id="rId261"/>
    <p:sldId id="1234" r:id="rId262"/>
    <p:sldId id="1235" r:id="rId263"/>
    <p:sldId id="409" r:id="rId264"/>
    <p:sldId id="1236" r:id="rId265"/>
    <p:sldId id="410" r:id="rId266"/>
    <p:sldId id="1237" r:id="rId267"/>
    <p:sldId id="458" r:id="rId268"/>
    <p:sldId id="1128" r:id="rId269"/>
    <p:sldId id="421" r:id="rId270"/>
    <p:sldId id="411" r:id="rId271"/>
    <p:sldId id="1238" r:id="rId272"/>
    <p:sldId id="1239" r:id="rId273"/>
    <p:sldId id="1240" r:id="rId274"/>
    <p:sldId id="442" r:id="rId275"/>
    <p:sldId id="412" r:id="rId276"/>
    <p:sldId id="1241" r:id="rId277"/>
    <p:sldId id="266" r:id="rId278"/>
    <p:sldId id="422" r:id="rId279"/>
    <p:sldId id="1242" r:id="rId280"/>
    <p:sldId id="1243" r:id="rId281"/>
    <p:sldId id="1244" r:id="rId282"/>
    <p:sldId id="459" r:id="rId283"/>
    <p:sldId id="1248" r:id="rId284"/>
    <p:sldId id="465" r:id="rId285"/>
    <p:sldId id="470" r:id="rId286"/>
    <p:sldId id="460" r:id="rId287"/>
    <p:sldId id="462" r:id="rId288"/>
    <p:sldId id="464" r:id="rId289"/>
    <p:sldId id="461" r:id="rId290"/>
    <p:sldId id="1245" r:id="rId291"/>
    <p:sldId id="1246" r:id="rId292"/>
    <p:sldId id="1247" r:id="rId293"/>
    <p:sldId id="443" r:id="rId294"/>
    <p:sldId id="413" r:id="rId295"/>
    <p:sldId id="414" r:id="rId296"/>
    <p:sldId id="763" r:id="rId297"/>
    <p:sldId id="415" r:id="rId298"/>
    <p:sldId id="1251" r:id="rId299"/>
    <p:sldId id="1252" r:id="rId300"/>
    <p:sldId id="1253" r:id="rId301"/>
    <p:sldId id="1254" r:id="rId302"/>
    <p:sldId id="1255" r:id="rId303"/>
    <p:sldId id="440" r:id="rId304"/>
    <p:sldId id="1275" r:id="rId305"/>
    <p:sldId id="441" r:id="rId306"/>
    <p:sldId id="1256" r:id="rId307"/>
    <p:sldId id="1257" r:id="rId308"/>
    <p:sldId id="1258" r:id="rId309"/>
    <p:sldId id="265" r:id="rId310"/>
    <p:sldId id="1259" r:id="rId311"/>
    <p:sldId id="423" r:id="rId312"/>
    <p:sldId id="1260" r:id="rId313"/>
    <p:sldId id="1261" r:id="rId314"/>
    <p:sldId id="433" r:id="rId315"/>
    <p:sldId id="1262" r:id="rId316"/>
    <p:sldId id="1263" r:id="rId317"/>
    <p:sldId id="434" r:id="rId318"/>
    <p:sldId id="1264" r:id="rId319"/>
    <p:sldId id="1265" r:id="rId320"/>
    <p:sldId id="437" r:id="rId321"/>
    <p:sldId id="1266" r:id="rId322"/>
    <p:sldId id="1267" r:id="rId323"/>
    <p:sldId id="1268" r:id="rId324"/>
    <p:sldId id="438" r:id="rId325"/>
    <p:sldId id="1269" r:id="rId326"/>
    <p:sldId id="1270" r:id="rId327"/>
    <p:sldId id="1271" r:id="rId328"/>
    <p:sldId id="439" r:id="rId329"/>
    <p:sldId id="1272" r:id="rId330"/>
    <p:sldId id="1273" r:id="rId331"/>
    <p:sldId id="1274" r:id="rId332"/>
    <p:sldId id="316" r:id="rId333"/>
  </p:sldIdLst>
  <p:sldSz cx="9144000" cy="6858000" type="screen4x3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DC0FF"/>
    <a:srgbClr val="FFFFFF"/>
    <a:srgbClr val="B5C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74128" autoAdjust="0"/>
  </p:normalViewPr>
  <p:slideViewPr>
    <p:cSldViewPr snapToGrid="0">
      <p:cViewPr>
        <p:scale>
          <a:sx n="50" d="100"/>
          <a:sy n="50" d="100"/>
        </p:scale>
        <p:origin x="172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viewProps" Target="viewProps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theme" Target="theme/theme1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tableStyles" Target="tableStyle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presProps" Target="presProps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5423" tIns="47713" rIns="95423" bIns="47713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2" y="0"/>
            <a:ext cx="2929837" cy="498852"/>
          </a:xfrm>
          <a:prstGeom prst="rect">
            <a:avLst/>
          </a:prstGeom>
        </p:spPr>
        <p:txBody>
          <a:bodyPr vert="horz" lIns="95423" tIns="47713" rIns="95423" bIns="47713" rtlCol="0"/>
          <a:lstStyle>
            <a:lvl1pPr algn="r">
              <a:defRPr sz="1300"/>
            </a:lvl1pPr>
          </a:lstStyle>
          <a:p>
            <a:fld id="{3F11E259-0704-4A96-9029-583C193F35AA}" type="datetimeFigureOut">
              <a:rPr lang="zh-CN" altLang="en-US" smtClean="0"/>
              <a:pPr/>
              <a:t>2020/7/18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5"/>
            <a:ext cx="2929837" cy="498851"/>
          </a:xfrm>
          <a:prstGeom prst="rect">
            <a:avLst/>
          </a:prstGeom>
        </p:spPr>
        <p:txBody>
          <a:bodyPr vert="horz" lIns="95423" tIns="47713" rIns="95423" bIns="47713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2" y="9443665"/>
            <a:ext cx="2929837" cy="498851"/>
          </a:xfrm>
          <a:prstGeom prst="rect">
            <a:avLst/>
          </a:prstGeom>
        </p:spPr>
        <p:txBody>
          <a:bodyPr vert="horz" lIns="95423" tIns="47713" rIns="95423" bIns="47713" rtlCol="0" anchor="b"/>
          <a:lstStyle>
            <a:lvl1pPr algn="r">
              <a:defRPr sz="1300"/>
            </a:lvl1pPr>
          </a:lstStyle>
          <a:p>
            <a:fld id="{17F8DA47-DAB9-4E9B-8B11-A8AC769CFC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185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20-04-07T02:08:17.239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25541 13119 0,'-13'-27'16,"0"27"-16,13-12 16,0-2-16,0 1 15,0 0-15,0-1 16,13 14-16,-13-13 0,0 0 16,0 0-16,0 0 0,0-1 15,-13 14 16,0-13-15,-1 0-16,1 13 0,13-13 16,-13 13-16,-1 0 0,2 0 0,-2 0 0,1 0 0,0 0 15,-1 0-15,2 0 0,-15 0 0,0 0 0,27-14 0,-13 14 0,-13 0 16,-1 0-16,14 0 0,-1 0 0,2 0 0,-28 0 0,14 0 0,-1 0 0,-26 0 16,13 0-16,14 0 0,-1 0 0,1-13 0,0-14 0,-1 27 15,0 0-15,15 0 0,-15 0 0,0 0 0,-26 0 16,27 0-16,0 0 0,-1-12 0,-26-2 15,13 14-15,28 0 0,-2 0 0,1 0 0,0 0 0,-1 0 16,1 0-16,0 0 0,0 0 0,-1 0 16,1 0-16,-13 0 15,26 14-15,-13-14 0,-1 0 0,1 0 16,0 0-16,-1 0 0,14 12 0,-12-12 0,-2 0 16,28 0 30,-2 0-46,2 14 0,-1-1 16,0-13-16,1 0 0,-1 0 0,0 0 0,0 0 16,14 0-16,-1 0 0,-13 0 0,1 0 15,12 0-15,-12 13 0,-2-13 0,2 0 0,-1 0 0,14 0 0,12 0 0,-12 0 16,-1 0-16,0 0 0,1 0 0,39 14 0,80-14 16,-107 0-16,93 26 0,-92-26 0,0 0 15,-27 0-15,67 13 0,-67-13 0,0 0 0,27 0 0,-14 0 0,14 0 16,-27 0-16,0 0 0,1 0 0,12 0 0,0 0 15,-12 0-15,-1 0 0,-13-13 47,-27 13-47,14 0 16,0 0-16,0 0 0,0 0 0,-1 0 16,1 0-16,-14 0 0,15 0 0,-28 0 0,26 0 0,-12 0 15,0 0-15,12 0 0,-12 0 0,13 0 0,-14 0 0,-12 0 0,12 0 16,14 0-16,-40 0 0,26 0 0,14 0 0,-53 0 0,40 0 15,26-13-15,-14 13 0,-12 0 0,-40 0 16,52 0-16,-38-13 0,38 13 16,1 0-16,0 0 0,13 13 0,-13-13 15,26 0 17,0 0-32,0 0 15,1 0-15,-1 0 0,0 0 16,1 0-16,12 0 0,0 26 15,-12-26-15,12 0 0,-26 14 0,13-14 0,0 0 16,1 0-16,-1 0 0,0 0 0,0 0 16,1 0-16,-1 0 0,0 0 15,0 0-15,0 0 0,-13 13 16,14-13-16,-1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20-04-07T02:08:18.461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25100 12991 0,'14'0'0,"-14"-13"0,12 13 16,2 0-1,-1 0-15,0 0 0,1 0 16,-1 0-16,0 0 0,-13-13 0,13 0 0,14 13 16,-14 0-16,0 0 0,14-14 0,-14 14 0,-13-26 15,27 26-15,-15-13 0,2 13 0,-1-14 0,14 1 16,-1 13-16,14-27 0,-40 15 0,26 12 15,-13 0-15,1 0 0,-1 0 0,0 0 0,13-14 0,-12 14 16,-1 0-16,-13-13 0,27 13 0,-15-13 16,2 13-16,-1 0 0,0 0 0,1 0 15,-1 0-15,0 0 16,-13-14-16,13 14 16,-13-12 93,-13 12-93,0 0-16,0 0 0,-14 0 15,14 0-15,-13 0 0,12 0 0,1 0 16,-14 0-16,15-14 15,-15 14-15,14 0 0,13 14 16,-14-14-16,1 0 0,0 12 0,0-12 16,13 14 15,13-14 63,0 0-94,0 0 0,14 0 15,-14 0-15,1 0 0,-2 0 0,2 0 16,12 0-16,-12 0 0,-14 13 16,12-13-16,-12-13 125,-12 13-125,-15 0 0,14 0 0,-1 0 15,2 0-15,-2 0 0,1 0 0,0 0 0,-14 0 0,14 0 16,0 13-16,-14-13 0,0 0 0,15 0 15,-15-13-15,14 13 0,13-14 16,-14 14-16,28 0 78,-1 0-62,0 0-16,27 14 0,-27-14 0,0 0 15,1 0-15,-1 13 0,0-13 16,-26 0 140,0 0-140,-1 0-16,1 0 16,13 13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20-04-07T02:08:20.17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25501 12687 0,'0'-14'93,"14"14"-93,-14-12 16,0-2 0,0 1-1,0 0-15,13 13 31,-13-14-31,0 2 63,-13 12-47,-1 0-16,14-14 15,-13 14-15,0 0 16,13-13-16,-13 13 0,13-13 0,0-1 15,0 1 1,0 0 0,0 0-1,0 0 1,-13 13 0,13-14 15,0 1 0,0 0-31,0 0 16,0-1-1,0 1 17,0 0 30,0-1-62,0 2 16,0-2-1,0 1 1,0 0-16,0-1 16,0 2-1,0-2 1,0 1-1,13 13-15,-13-13 16,0-1 0,0 1-16,0 0 0,13 13 125,-13 13-125,0 0 15,0 1-15,0-1 16,0 0-16,0 1 16,0-2-1,0 2-15,0-1 0,0 0 16,-13-13-16,13 14 0,-13-2 15,13 2-15,0-1 0,0 14 16,0-14-16,0 0 0,0 0 16,0 1-16,-14-14 0,14 13 15,0 0-15,0 0 0,0 0 16,0 1-16,0-1 16,0 0-1,0 1 1,0-2-16,0 2 15,0-1 1,0 0 0,0 1-16,0-2 15,0 2 1,0-1 0,0 0-16,14-13 15,-14 14 1,0-28 62,0 1-78,0 0 16,0-1-16,0 2 15,13-2-15,-13 1 16,0 0-16,0-1 15,0 2-15,0-2 0,13 14 16,-13-13-16,0 0 16,0-1-16,0 1 0,13 0 15,-13 0-15,13 13 32,-13-13-32,0-1 0,0 1 31,0 0 0,0 0-15,0-1-16,0 1 15,0 0 1,0-1 0,0 2 15,14 12-16,-14-14 17,13 14-17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20-04-07T02:08:23.234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25484 12357 0,'0'12'78,"0"2"-63,0-1-15,0 0 0,0 1 0,0 12 16,-13-26-16,13 13 0,0 0 0,-14-13 0,14 14 16,-13-1-16,0 0 0,13 0 15,-13 0-15,0-13 0,13 14 0,-14-1 0,14 0 0,-13-13 0,13 13 16,-13-13-16,-1 0 0,2 27 0,12-14 16,12-13 62,2-13-78,-14 0 0,13-1 15,0 1-15,1 13 0,-14-13 16,13 13-16,-13-13 0,13 13 16,13-14-16,-26 1 0,14 13 15,-14-13-15,13 13 0,-13-13 16,13 13-16,-13-13 0,13 13 0,1-14 15,-1 14-15,-26 0 63,-1 0-47,1 0-16,0 0 0,-14 0 0,14 0 0,-13 0 15,13 0-15,-1-13 0,1 13 0,0 0 16,-13 0-16,12 0 0,1 0 15,26-13 17,-13-1-32,14 14 0,-2-12 15,-12-2-15,14 14 0,26-13 0,-27 13 16,13 0-16,-13-13 0,27-1 16,-13 14-16,-14 0 0,0 0 0,1 0 15,-2 0-15,2 0 0,-28 0 47,2 0-47,-2 0 0,1 0 0,-14 14 0,14-14 0,-27 0 16,14 0-16,13 0 0,0 0 0,-27 0 0,14 26 15,-1-26-15,14 0 0,-1 0 0,2 14 0,-2-14 16,28 0 0,-2 0-16,15 0 15,0 0-15,-15 0 0,28-14 0,-26 1 0,-1 13 16,26 0-16,-39-13 0,53-1 0,1-12 0,-15 13 15,14 0-15,-27-1 0,14 1 16,-27 0-16,1 13 0,-28 0 31,1 0-31,-27 13 0,14 0 0,12-13 16,2 14-16,-15-14 0,14 0 0,-27 0 0,27 0 0,-14 0 16,27 13-16,-13-13 0,-13 0 0,12 13 15,-12 13-15,39-26 31,0 0-31,27-12 0,-27 12 0,14 0 16,39-14-16,-27-12 0,-12 26 16,13 0-16,0-14 0,-27 14 0,26 0 0,-25 0 0,-1 0 15,0 0-15,1 0 0,-2 0 0,-24 0 32,-2 0-32,1 0 0,-14 0 0,14 0 0,0 14 15,0-14-15,-14 13 0,27 0 0,-13 1 0,-13-14 0,-1 26 16,0-13-16,-12 14 0,26-27 0,-1 0 15,2 12-15,38-12 32,-13 0-32,0 0 15,1 0-15,-2 0 0,2 0 0,12 0 0,-12 0 16,12 0-16,-13 0 0,1 0 0,-14-12 0,-14 12 31,-12 0-31,13 0 16,13 12-16,-14-12 0,-12 0 0,-14 14 0,14-14 15,12 13-15,-25-13 0,26 0 0,-1 0 16,28 0 15,-1 0-31,0 0 0,1 0 0,-2 0 16,2 0-16,12 13 16,-39-13 15,-14 14-31,-12-14 0,-14 0 0,0 26 15,0 0-15,14-12 16,25-14-16,28 0 31,12 0-31,0 0 0,1 0 0,12 0 0,28 0 16,-41 0-16,40 0 0,14 13 16,12 0-16,53-13 0,-38 0 15,-94 0-15,-40 0 31,14 0-31,-13 0 0,-14 0 0,-26 0 16,0 0-16,39 0 0,-12 0 0,-1 0 0,0 0 0,27 13 16,-1-13-16,41 0 15,0 0-15,-1 0 16,14 0-16,-1 0 0,81 0 0,-81 0 16,54-26-16,26 13 0,-13-14 15,-53 1-15,-1 26 0,-25 0 0,-14 0 16,-39 13-1,0-13-15,12 13 0,-26-13 0,27 0 0,-13 13 0,-14 1 16,-40-1-16,54 13 0,0-26 0,-67 27 0,13 0 16,68-1-16,-15 0 0,27-12 15,-13-2-15,26 15 16,0-27-16,53 13 0,1 1 16,-54-14-16,0 0 0,13 0 0,-12 0 0,12 0 15,27 0-15,-26 0 0,-14 0 0,13 0 0,-13-14 0,1 14 16,-1 0-16,27 0 0,-27 0 0,-26 0 31,-1 0-15,1 0-16,0 0 15,0 0-15,26 0 47,0 0-47,14 0 16,-14 0-16,0 27 0,13-14 0,1-13 15,0 13-15,-27 1 0,12-1 16,2 0-16,-14 0 16,0 0-16,-14 1 0,2-1 0,-2-13 15,-12 13-15,0-13 0,-28 14 0,28-14 0,13 0 16,-14 0-16,-12 0 0,25 0 0,1 0 0,0 0 16,-1 0-16,2 0 0,12 12 31,12-12-31,28-12 15,-26 24-15,-1-12 0,26-12 0,107 12 16,-40 0-16,-40 0 0,66-27 0,-52 14 0,91-14 16,-78 27-16,119 0 0,-133-26 0,14 26 0,-14 26 15,-26-13-15,27-13 0,158 0 0,-93-26 0,-52 26 0,105 26 0,-39-26 16,66 54-16,-106-42 0,-66-12 0,79 0 0,-92 0 16,119 0-16,-120 0 0,14 0 0,0 14 0,-39-14 15,-2 0-15,-24 0 16,-28 0-16,-106 13 15,93-13-15,-278 13 0,160-26 16,91 0-16,-26 13 0,-158-14 0,-1-12 0,146 13 0,-53-14 16,-145 14-16,-107-40 0,41 27 15,144 26-15,133 0 0,-26 0 0,53 0 0,-40 26 16,79-26-16,1 14 0,12-14 0,14 0 16,39 0-16,1 0 15,26 0-15,-27-14 0,106-25 0,133 39 0,-106-14 16,251-12-16,53 26 0,0-66 15,-119 0-15,92 66 0,94-53 0,-385 26 16,702-12-16,-199 39 0,-66-14 0,-145 28 16,-437-68-16,0 42 0,0-42 15,0 28-15,0 0 0,0-1 16,-27 27 0,-12 0-16,12 0 0,-12 27 0,12-14 15,-26-13-15,27 13 0,-81-13 0,15 0 0,-53 0 0,-1 0 0,53 0 16,-13 0-16,-105 26 0,79 1 0,-212 26 0,224-53 15,-223 0-15,104 26 0,68-12 0,-28 12 0,41-26 0,-173 66 0,158-39 16,-316-14-16,291-13 0,-437-27 16,370 54-16,-131 12 0,78 1 15,159-40-15,-26 40 0,118-40 16,55 13-16,24-13 16,95 0-16,11 13 0,-52 1 15,-12-14-15,65 13 0,66-13 0,198 0 16,-104 13-16,157-13 0,-198 13 15,238-39-15,-132 52 0,-39-39 0,-94 26 16,-65-13-16,-80 0 0,238-13 0,-238 13 0,80 0 0,53 0 16,-94 13-16,-26 1 0,54 12 0,-81-26 0,2 0 15,-41 0-15,0 0 0,-13 13 16,-13-13-16,-80 40 16,27-40-16,-13 13 0,-67 13 0,80-26 0,40 0 15,-67 0-15,1 0 0,-81 14 0,81-1 0,-1-13 0,-39 0 16,66 0-16,-173-13 0,147 13 0,-67 0 0,80 13 15,-40 0-15,26 1 0,-92-2 0,132 2 0,-119 12 16,80-12-16,12-14 0,27 0 16,40 0-16,0 0 0,13-14 15,13 14-15,0 0 0,0 0 0,41 0 0,-15-13 16,27 13-16,106 13 0,-119 1 16,172-28-16,-93 14 0,-52 0 15,78-13-15,15 0 0,-81-1 0,53 28 0,14-14 16,0-14-16,-27 2 15,-26 12-15,26 0 0,-118 0 0,65 0 0,-53 0 16,14 12-16,-53-12 16,-14 0-16,1 14 15,0-1-15,-27-13 0,-199 27 0,186-14 16,-119 0-16,0 0 0,119-13 0,-107-13 16,107 79-16,-66-39 0,93-27 0,-107-14 15,53 14-15,53 0 0,-12 0 0,26 0 0,-1 0 0,-26 0 16,53 14-16,-13-14 0,39 0 15,1 0 1,25 0-16,14 13 0,-39-13 0,13 0 0,13 0 16,-14-13-16,1 13 0,40 0 0,-14 0 0,13 0 0,-39 0 0,0-14 15,52 68-15,-79-54 0,80-14 0,-80 14 0,67-40 16,12 27-16,-39 13 0,39-13 16,-52 26-16,-26 0 0,-2-13 0,-12 14 15,-26-1 1,13-13-16,-14 0 0,1 0 0,13 0 0,-53 13 15,-14-13-15,28 0 0,-14 0 0,12 0 0,-117 0 16,78-40-16,-27 27 0,15 26 16,26 1-16,26-1 0,26-13 0,-26 13 0,40-13 15,0 0-15,-1 0 0,14 14 16,27-14 0,-14 0-16,1 0 15,-14-14-15,12 14 0,15 0 16,-14-13-16,1 13 0,-1 0 0,-13 13 15,13-13-15,0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5423" tIns="47713" rIns="95423" bIns="47713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2" y="0"/>
            <a:ext cx="2929837" cy="498852"/>
          </a:xfrm>
          <a:prstGeom prst="rect">
            <a:avLst/>
          </a:prstGeom>
        </p:spPr>
        <p:txBody>
          <a:bodyPr vert="horz" lIns="95423" tIns="47713" rIns="95423" bIns="47713" rtlCol="0"/>
          <a:lstStyle>
            <a:lvl1pPr algn="r">
              <a:defRPr sz="1300"/>
            </a:lvl1pPr>
          </a:lstStyle>
          <a:p>
            <a:fld id="{07E45AC4-77D2-4720-9D3F-883BC1DDD57E}" type="datetimeFigureOut">
              <a:rPr lang="zh-CN" altLang="en-US" smtClean="0"/>
              <a:pPr/>
              <a:t>2020/7/18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23" tIns="47713" rIns="95423" bIns="47713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4"/>
            <a:ext cx="5408930" cy="3914865"/>
          </a:xfrm>
          <a:prstGeom prst="rect">
            <a:avLst/>
          </a:prstGeom>
        </p:spPr>
        <p:txBody>
          <a:bodyPr vert="horz" lIns="95423" tIns="47713" rIns="95423" bIns="47713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5"/>
            <a:ext cx="2929837" cy="498851"/>
          </a:xfrm>
          <a:prstGeom prst="rect">
            <a:avLst/>
          </a:prstGeom>
        </p:spPr>
        <p:txBody>
          <a:bodyPr vert="horz" lIns="95423" tIns="47713" rIns="95423" bIns="47713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2" y="9443665"/>
            <a:ext cx="2929837" cy="498851"/>
          </a:xfrm>
          <a:prstGeom prst="rect">
            <a:avLst/>
          </a:prstGeom>
        </p:spPr>
        <p:txBody>
          <a:bodyPr vert="horz" lIns="95423" tIns="47713" rIns="95423" bIns="47713" rtlCol="0" anchor="b"/>
          <a:lstStyle>
            <a:lvl1pPr algn="r">
              <a:defRPr sz="1300"/>
            </a:lvl1pPr>
          </a:lstStyle>
          <a:p>
            <a:fld id="{9849400F-177C-4236-BC7C-5112B38429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02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567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328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164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065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166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070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1CD5A9C2-49DE-47E1-8322-458B01AEDB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69938" indent="-295275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5863" indent="-236538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58938" indent="-236538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3600" indent="-236538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90800" indent="-2365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48000" indent="-2365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05200" indent="-2365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962400" indent="-2365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55EE8E6-B28B-4CEC-B57C-3BDACEA1D800}" type="slidenum">
              <a:rPr lang="zh-CN" altLang="en-US" b="0">
                <a:latin typeface="Arial" panose="020B0604020202020204" pitchFamily="34" charset="0"/>
              </a:rPr>
              <a:pPr/>
              <a:t>167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9F3D4F2B-D2F9-41DA-BEDA-E8C9F1C86B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18575F86-E375-4827-BF11-910ED583EC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73384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1CD5A9C2-49DE-47E1-8322-458B01AEDB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69938" indent="-295275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5863" indent="-236538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58938" indent="-236538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3600" indent="-236538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90800" indent="-2365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48000" indent="-2365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05200" indent="-2365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962400" indent="-2365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55EE8E6-B28B-4CEC-B57C-3BDACEA1D800}" type="slidenum">
              <a:rPr lang="zh-CN" altLang="en-US" b="0">
                <a:latin typeface="Arial" panose="020B0604020202020204" pitchFamily="34" charset="0"/>
              </a:rPr>
              <a:pPr/>
              <a:t>168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9F3D4F2B-D2F9-41DA-BEDA-E8C9F1C86B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18575F86-E375-4827-BF11-910ED583EC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468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169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458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170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38604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171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2127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175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3516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0CF476E3-B300-4219-B349-93103A1E639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027B2B-747F-43E5-8BE7-E1FFB70FEF8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AF8572E5-0355-4D46-88EA-F871DF5B01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BEEBE6ED-AEDE-49E3-AC10-17C2299C5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F328C0C-523E-45FF-9442-9A9AB7B146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69938" indent="-29527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5863" indent="-236538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0525" indent="-236538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3600" indent="-236538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908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480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052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9624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2530B9-93EF-470B-8822-0E8FA9112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B199346B-5281-4729-967D-5BACD6E56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E56C3CB-7BAA-4649-B8B2-875252608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09912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2D6CBC3-B0A6-44D1-A287-E52323A27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69938" indent="-29527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5863" indent="-236538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0525" indent="-236538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3600" indent="-236538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908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480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052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9624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080AD5E-99F4-4309-A76B-B83064364187}" type="slidenum">
              <a:rPr lang="zh-CN" altLang="en-US">
                <a:latin typeface="Arial" panose="020B0604020202020204" pitchFamily="34" charset="0"/>
              </a:rPr>
              <a:pPr/>
              <a:t>178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424D2B89-B9CB-4641-954B-E38EE64313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A61E8D6A-DA63-4E8C-BDFE-B4D5B00679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08936983-E116-47F8-99CD-7BBDD0D818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D85169-58BE-4CB1-8F1E-439E53DDFC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EE03FCDE-2135-423B-9D36-63850B52E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CA051D52-C82B-4934-A2DA-D241CC2AF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39775" lvl="1" indent="-284163"/>
            <a:endParaRPr lang="en-US" altLang="zh-CN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08936983-E116-47F8-99CD-7BBDD0D818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D85169-58BE-4CB1-8F1E-439E53DDFC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EE03FCDE-2135-423B-9D36-63850B52E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CA051D52-C82B-4934-A2DA-D241CC2AF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39775" lvl="1" indent="-284163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151882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08936983-E116-47F8-99CD-7BBDD0D818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D85169-58BE-4CB1-8F1E-439E53DDFC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EE03FCDE-2135-423B-9D36-63850B52E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CA051D52-C82B-4934-A2DA-D241CC2AF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39775" lvl="1" indent="-284163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934581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>
            <a:extLst>
              <a:ext uri="{FF2B5EF4-FFF2-40B4-BE49-F238E27FC236}">
                <a16:creationId xmlns:a16="http://schemas.microsoft.com/office/drawing/2014/main" id="{CFAF516F-7DA6-481F-B0EC-C2DE8C350F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备注占位符 2">
            <a:extLst>
              <a:ext uri="{FF2B5EF4-FFF2-40B4-BE49-F238E27FC236}">
                <a16:creationId xmlns:a16="http://schemas.microsoft.com/office/drawing/2014/main" id="{C8756CFB-62AE-4B5E-941E-FAABE3FD2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28" name="灯片编号占位符 3">
            <a:extLst>
              <a:ext uri="{FF2B5EF4-FFF2-40B4-BE49-F238E27FC236}">
                <a16:creationId xmlns:a16="http://schemas.microsoft.com/office/drawing/2014/main" id="{4F64D4BC-C4A4-4C44-A809-FDBF862A1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69938" indent="-29527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5863" indent="-236538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0525" indent="-236538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3600" indent="-236538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908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480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052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962400" indent="-236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771BFE-1DF3-4C50-8403-BE588BADE3C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183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7603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185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186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3203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4047-113D-4373-A268-0758CADFA2C7}" type="slidenum">
              <a:rPr lang="zh-CN" altLang="en-US" smtClean="0"/>
              <a:t>188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4047-113D-4373-A268-0758CADFA2C7}" type="slidenum">
              <a:rPr lang="zh-CN" altLang="en-US" smtClean="0"/>
              <a:t>189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6287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4047-113D-4373-A268-0758CADFA2C7}" type="slidenum">
              <a:rPr lang="zh-CN" altLang="en-US" smtClean="0"/>
              <a:t>190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191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8206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198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870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199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71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C276DB04-77E0-438A-9117-0CA66CE5675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6B737F-1E73-4C5A-AFB8-728D449C509A}" type="slidenum">
              <a:rPr lang="zh-CN" altLang="en-US" sz="1200">
                <a:latin typeface="Arial" panose="020B0604020202020204" pitchFamily="34" charset="0"/>
              </a:rPr>
              <a:pPr algn="r" eaLnBrk="1" hangingPunct="1"/>
              <a:t>200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0750CB-33BE-41DC-AE93-43A86BCE92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DE91C81-DC42-47F5-A90C-158A75582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C276DB04-77E0-438A-9117-0CA66CE5675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6B737F-1E73-4C5A-AFB8-728D449C509A}" type="slidenum">
              <a:rPr lang="zh-CN" altLang="en-US" sz="1200">
                <a:latin typeface="Arial" panose="020B0604020202020204" pitchFamily="34" charset="0"/>
              </a:rPr>
              <a:pPr algn="r" eaLnBrk="1" hangingPunct="1"/>
              <a:t>201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0750CB-33BE-41DC-AE93-43A86BCE92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DE91C81-DC42-47F5-A90C-158A75582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27893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C276DB04-77E0-438A-9117-0CA66CE5675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6B737F-1E73-4C5A-AFB8-728D449C509A}" type="slidenum">
              <a:rPr lang="zh-CN" altLang="en-US" sz="1200">
                <a:latin typeface="Arial" panose="020B0604020202020204" pitchFamily="34" charset="0"/>
              </a:rPr>
              <a:pPr algn="r" eaLnBrk="1" hangingPunct="1"/>
              <a:t>202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0750CB-33BE-41DC-AE93-43A86BCE92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DE91C81-DC42-47F5-A90C-158A75582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598536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A3C5F155-3CBC-4343-A0F2-B7A9196D2BE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F20B06-7988-43D1-93A4-D6157282830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00E6E4C8-2080-441F-B650-CF79598B4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C24737D3-CC9D-4332-88F4-1D5B5A403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205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469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206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454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874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207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5947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208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8740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209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2758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210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6460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211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55004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2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7A4135-46EF-4BA2-95B9-F5F844552F5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212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213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91386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返回到此节点需要一个</a:t>
            </a:r>
            <a:r>
              <a:rPr lang="en-US" altLang="zh-CN" dirty="0"/>
              <a:t>M</a:t>
            </a:r>
          </a:p>
          <a:p>
            <a:r>
              <a:rPr lang="en-US" altLang="zh-CN" dirty="0" err="1"/>
              <a:t>Goto</a:t>
            </a:r>
            <a:r>
              <a:rPr lang="zh-CN" altLang="en-US" dirty="0"/>
              <a:t>需要一个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214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6736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215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87011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nextquad+2/3/4/5/7/8</a:t>
            </a:r>
            <a:r>
              <a:rPr lang="zh-CN" altLang="en-US" dirty="0"/>
              <a:t>改为</a:t>
            </a:r>
            <a:r>
              <a:rPr lang="en-US" altLang="zh-CN" dirty="0"/>
              <a:t>nextquad,nextquad+1</a:t>
            </a:r>
            <a:r>
              <a:rPr lang="zh-CN" altLang="en-US" dirty="0"/>
              <a:t>改为</a:t>
            </a:r>
            <a:r>
              <a:rPr lang="en-US" altLang="zh-CN" dirty="0" err="1"/>
              <a:t>nextquad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217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56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24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4405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218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6027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219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223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52876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224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568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225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5095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02B393A3-B1BF-4274-90D8-53B1EBE2E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69938" indent="-295275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85863" indent="-236538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60525" indent="-236538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133600" indent="-236538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90800" indent="-236538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3048000" indent="-236538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505200" indent="-236538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962400" indent="-236538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fld id="{72A4FDFC-F6F8-4D3D-85E2-27D20D6375C5}" type="slidenum">
              <a:rPr lang="zh-CN" altLang="en-US" sz="1200" b="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226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46092414-A12E-4E67-B340-B977B70358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D87C237C-5157-4E4B-AC73-C52C5A3288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227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3011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229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0947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232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79899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1145" marR="0" lvl="0" indent="-271145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调用者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计算实际参数的值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1145" marR="0" lvl="0" indent="-27114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调用者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将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返回地址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（程序计数器的值）放到被调用者的机器状态字段中。将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原来的</a:t>
            </a:r>
            <a:r>
              <a:rPr lang="en-US" altLang="zh-CN" b="1" i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top-</a:t>
            </a:r>
            <a:r>
              <a:rPr lang="en-US" altLang="zh-CN" b="1" i="1" noProof="0" dirty="0" err="1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sp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值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放到被调用者的控制链中。然后，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增加</a:t>
            </a:r>
            <a:r>
              <a:rPr lang="en-US" altLang="zh-CN" b="1" i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top-sp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的值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，使其指向被调用者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局部数据开始的位置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1145" marR="0" lvl="0" indent="-27114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被调用者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保存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寄存器值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其它状态信息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1145" marR="0" lvl="0" indent="-27114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被调用者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初始化其局部数据并开始执行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  <a:p>
            <a:pPr marL="271780" marR="0" lvl="0" indent="-271780" algn="l" defTabSz="914400" rtl="0" eaLnBrk="0" fontAlgn="base" latinLnBrk="0" hangingPunct="0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被调用者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将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返回值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放到与参数相邻的位置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1780" marR="0" lvl="0" indent="-271780" algn="l" defTabSz="914400" rtl="0" eaLnBrk="0" fontAlgn="base" latinLnBrk="0" hangingPunct="0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使用机器状态字段中的信息，</a:t>
            </a: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被调用者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恢复</a:t>
            </a:r>
            <a:r>
              <a:rPr lang="en-US" altLang="zh-CN" b="1" i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top-sp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和其它寄存器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，然后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跳转到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由调用者放在机器状态字段中的返回地址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1780" marR="0" lvl="0" indent="-271780" algn="l" defTabSz="914400" rtl="0" eaLnBrk="0" fontAlgn="base" latinLnBrk="0" hangingPunct="0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尽管</a:t>
            </a:r>
            <a:r>
              <a:rPr lang="en-US" altLang="zh-CN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top-sp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已经被减小，但</a:t>
            </a: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调用者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仍然知道</a:t>
            </a:r>
            <a:r>
              <a:rPr lang="zh-CN" altLang="en-US" b="1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返回值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相对于当前</a:t>
            </a:r>
            <a:r>
              <a:rPr lang="en-US" altLang="zh-CN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top-sp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值的位置。因此，调用者可以使用那个返回值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233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3756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234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235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236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237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7944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238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30095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2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7A4135-46EF-4BA2-95B9-F5F844552F5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239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241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4332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242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5842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245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31594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246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66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 else if</a:t>
            </a:r>
            <a:r>
              <a:rPr lang="zh-CN" altLang="en-US" dirty="0"/>
              <a:t>中的第二、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 err="1"/>
              <a:t>getnext</a:t>
            </a:r>
            <a:r>
              <a:rPr lang="zh-CN" altLang="en-US" dirty="0"/>
              <a:t>应去掉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70227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249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6295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253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903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254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54037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255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256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257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258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04960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259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262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8353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264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2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DESCENT</a:t>
            </a:r>
            <a:r>
              <a:rPr lang="zh-CN" altLang="en-US" dirty="0"/>
              <a:t>中的第二个</a:t>
            </a:r>
            <a:r>
              <a:rPr lang="en-US" altLang="zh-CN" dirty="0" err="1"/>
              <a:t>getnext</a:t>
            </a:r>
            <a:r>
              <a:rPr lang="zh-CN" altLang="en-US" dirty="0"/>
              <a:t>去掉</a:t>
            </a:r>
            <a:endParaRPr lang="en-US" altLang="zh-CN" dirty="0"/>
          </a:p>
          <a:p>
            <a:r>
              <a:rPr lang="en-US" altLang="zh-CN" dirty="0"/>
              <a:t>Procedure T(token);</a:t>
            </a:r>
          </a:p>
          <a:p>
            <a:r>
              <a:rPr lang="en-US" altLang="zh-CN" dirty="0"/>
              <a:t>  begin</a:t>
            </a:r>
          </a:p>
          <a:p>
            <a:r>
              <a:rPr lang="en-US" altLang="zh-CN" dirty="0"/>
              <a:t>      if  TOKEN =‘0’  then  begin   S(TOKEN);if TOKEN!=‘1’  then ERROR;   end</a:t>
            </a:r>
          </a:p>
          <a:p>
            <a:r>
              <a:rPr lang="en-US" altLang="zh-CN" dirty="0"/>
              <a:t>      else if TOKEN!=‘1’  then  ERROR;</a:t>
            </a:r>
          </a:p>
          <a:p>
            <a:r>
              <a:rPr lang="en-US" altLang="zh-CN" dirty="0"/>
              <a:t>      GETNEXT(TOKEN);</a:t>
            </a:r>
          </a:p>
          <a:p>
            <a:r>
              <a:rPr lang="en-US" altLang="zh-CN" dirty="0"/>
              <a:t>  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09354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266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488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14C8BA1A-681A-411A-94C0-0A17730C66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69938" indent="-295275">
              <a:spcBef>
                <a:spcPct val="30000"/>
              </a:spcBef>
              <a:defRPr sz="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85863" indent="-236538">
              <a:spcBef>
                <a:spcPct val="30000"/>
              </a:spcBef>
              <a:defRPr sz="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60525" indent="-236538">
              <a:spcBef>
                <a:spcPct val="30000"/>
              </a:spcBef>
              <a:defRPr sz="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33600" indent="-236538">
              <a:spcBef>
                <a:spcPct val="30000"/>
              </a:spcBef>
              <a:defRPr sz="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90800" indent="-236538" eaLnBrk="0" fontAlgn="base" hangingPunct="0">
              <a:spcBef>
                <a:spcPct val="3000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48000" indent="-236538" eaLnBrk="0" fontAlgn="base" hangingPunct="0">
              <a:spcBef>
                <a:spcPct val="3000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05200" indent="-236538" eaLnBrk="0" fontAlgn="base" hangingPunct="0">
              <a:spcBef>
                <a:spcPct val="3000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62400" indent="-236538" eaLnBrk="0" fontAlgn="base" hangingPunct="0">
              <a:spcBef>
                <a:spcPct val="3000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657EFD4-2FE6-4B6A-9B60-42DCD5E9FC5F}" type="slidenum">
              <a:rPr lang="zh-CN" altLang="en-US" sz="1200"/>
              <a:pPr>
                <a:spcBef>
                  <a:spcPct val="0"/>
                </a:spcBef>
              </a:pPr>
              <a:t>267</a:t>
            </a:fld>
            <a:endParaRPr lang="en-US" altLang="zh-CN" sz="12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22F2736-D7B1-41FF-84C2-BF910C0A76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B6DA6DAD-9800-4863-B457-D7FF019E3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2129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268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06050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269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9915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273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85176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274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60576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A5ED41B7-7ADE-41EE-8068-4E855585FC7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7280EA11-5BF6-43F9-9A86-34327DB92D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F0740D1B-CEE6-4CB0-BCCA-D370A27E08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84EAA6-3C98-470D-B4FA-F0FECF4DD4E2}" type="slidenum">
              <a:rPr lang="zh-CN" altLang="en-US">
                <a:solidFill>
                  <a:srgbClr val="000000"/>
                </a:solidFill>
              </a:rPr>
              <a:pPr/>
              <a:t>276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277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33631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281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43907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285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83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29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7128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2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A4135-46EF-4BA2-95B9-F5F844552F5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2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93018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287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667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288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1650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292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2805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293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9477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294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58360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70959" indent="-296523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86091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60528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134964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609400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083837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558273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032710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C3F133A-7E3A-413E-964C-873A5BA34320}" type="slidenum">
              <a:rPr lang="zh-CN" altLang="en-US">
                <a:solidFill>
                  <a:srgbClr val="000000"/>
                </a:solidFill>
                <a:latin typeface="Arial" pitchFamily="34" charset="0"/>
              </a:rPr>
              <a:pPr eaLnBrk="1" hangingPunct="1"/>
              <a:t>295</a:t>
            </a:fld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20503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296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2341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302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4181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不太对的样子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303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630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方法：划出分析树得到句柄（不需要改造文法），或是第一次归约即为句柄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30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80288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304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5086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310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1591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313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5631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316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64743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319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81381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323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122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327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80962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根据定义计算，</a:t>
            </a:r>
            <a:r>
              <a:rPr lang="zh-CN" altLang="en-US" dirty="0"/>
              <a:t>如果从流图的入口结点到结点</a:t>
            </a:r>
            <a:r>
              <a:rPr lang="en-US" altLang="zh-CN" dirty="0"/>
              <a:t>n</a:t>
            </a:r>
            <a:r>
              <a:rPr lang="zh-CN" altLang="en-US" dirty="0"/>
              <a:t>的每条路径都经过结点 </a:t>
            </a:r>
            <a:r>
              <a:rPr lang="en-US" altLang="zh-CN" dirty="0"/>
              <a:t>d</a:t>
            </a:r>
            <a:r>
              <a:rPr lang="zh-CN" altLang="en-US" dirty="0"/>
              <a:t>，则称结点</a:t>
            </a:r>
            <a:r>
              <a:rPr lang="en-US" altLang="zh-CN" dirty="0"/>
              <a:t>d</a:t>
            </a:r>
            <a:r>
              <a:rPr lang="zh-CN" altLang="en-US" dirty="0"/>
              <a:t>支配</a:t>
            </a:r>
            <a:r>
              <a:rPr lang="en-US" altLang="zh-CN" dirty="0"/>
              <a:t>(dominate)</a:t>
            </a:r>
            <a:r>
              <a:rPr lang="zh-CN" altLang="en-US" dirty="0"/>
              <a:t>结点</a:t>
            </a:r>
            <a:r>
              <a:rPr lang="en-US" altLang="zh-CN" dirty="0"/>
              <a:t>n</a:t>
            </a:r>
            <a:r>
              <a:rPr lang="zh-CN" altLang="en-US" dirty="0"/>
              <a:t>，记为</a:t>
            </a:r>
            <a:r>
              <a:rPr lang="en-US" altLang="zh-CN" dirty="0"/>
              <a:t>d </a:t>
            </a:r>
            <a:r>
              <a:rPr lang="en-US" altLang="zh-CN" dirty="0" err="1"/>
              <a:t>dom</a:t>
            </a:r>
            <a:r>
              <a:rPr lang="en-US" altLang="zh-CN" dirty="0"/>
              <a:t> n </a:t>
            </a:r>
            <a:r>
              <a:rPr lang="zh-CN" altLang="en-US" dirty="0"/>
              <a:t>支配结点 </a:t>
            </a:r>
            <a:r>
              <a:rPr lang="en-US" altLang="zh-CN" dirty="0"/>
              <a:t>(Dominators) </a:t>
            </a:r>
            <a:r>
              <a:rPr lang="zh-CN" altLang="en-US" dirty="0"/>
              <a:t>每个结点都支配它自己。</a:t>
            </a:r>
            <a:endParaRPr lang="en-US" altLang="zh-CN" dirty="0"/>
          </a:p>
          <a:p>
            <a:r>
              <a:rPr lang="zh-CN" altLang="en-US" dirty="0"/>
              <a:t>节点</a:t>
            </a:r>
            <a:r>
              <a:rPr lang="en-US" altLang="zh-CN" dirty="0"/>
              <a:t>1</a:t>
            </a:r>
            <a:r>
              <a:rPr lang="zh-CN" altLang="en-US" dirty="0"/>
              <a:t>是程序入口，所以支配所有节点。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是从入口节点到其余所有节点的唯一路径，因此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支配其所有子节点。</a:t>
            </a:r>
            <a:endParaRPr lang="en-US" altLang="zh-CN" dirty="0"/>
          </a:p>
          <a:p>
            <a:r>
              <a:rPr lang="zh-CN" altLang="en-US" dirty="0"/>
              <a:t>节点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是节点</a:t>
            </a:r>
            <a:r>
              <a:rPr lang="en-US" altLang="zh-CN" dirty="0"/>
              <a:t>5</a:t>
            </a:r>
            <a:r>
              <a:rPr lang="zh-CN" altLang="en-US" dirty="0"/>
              <a:t>的父节点，因此不被节点</a:t>
            </a:r>
            <a:r>
              <a:rPr lang="en-US" altLang="zh-CN" dirty="0"/>
              <a:t>5</a:t>
            </a:r>
            <a:r>
              <a:rPr lang="zh-CN" altLang="en-US" dirty="0"/>
              <a:t>支配；而节点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均可通过不含节点</a:t>
            </a:r>
            <a:r>
              <a:rPr lang="en-US" altLang="zh-CN" dirty="0"/>
              <a:t>5</a:t>
            </a:r>
            <a:r>
              <a:rPr lang="zh-CN" altLang="en-US" dirty="0"/>
              <a:t>的路径到达，因此节点</a:t>
            </a:r>
            <a:r>
              <a:rPr lang="en-US" altLang="zh-CN" dirty="0"/>
              <a:t>5</a:t>
            </a:r>
            <a:r>
              <a:rPr lang="zh-CN" altLang="en-US" dirty="0"/>
              <a:t>只支配它自己。</a:t>
            </a:r>
            <a:endParaRPr lang="en-US" altLang="zh-CN" dirty="0"/>
          </a:p>
          <a:p>
            <a:r>
              <a:rPr lang="zh-CN" altLang="en-US" dirty="0">
                <a:latin typeface="Arial" panose="020B0604020202020204" pitchFamily="34" charset="0"/>
              </a:rPr>
              <a:t>节点</a:t>
            </a:r>
            <a:r>
              <a:rPr lang="en-US" altLang="zh-CN" dirty="0">
                <a:latin typeface="Arial" panose="020B0604020202020204" pitchFamily="34" charset="0"/>
              </a:rPr>
              <a:t>6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</a:rPr>
              <a:t>这条路径不存在分支，因此节点</a:t>
            </a:r>
            <a:r>
              <a:rPr lang="en-US" altLang="zh-CN" dirty="0">
                <a:latin typeface="Arial" panose="020B0604020202020204" pitchFamily="34" charset="0"/>
              </a:rPr>
              <a:t>6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</a:rPr>
              <a:t>均支配在这条路径中的子节点。节点</a:t>
            </a:r>
            <a:r>
              <a:rPr lang="en-US" altLang="zh-CN" dirty="0">
                <a:latin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</a:rPr>
              <a:t>由于可由节点</a:t>
            </a:r>
            <a:r>
              <a:rPr lang="en-US" altLang="zh-CN" dirty="0">
                <a:latin typeface="Arial" panose="020B0604020202020204" pitchFamily="34" charset="0"/>
              </a:rPr>
              <a:t>5</a:t>
            </a:r>
            <a:r>
              <a:rPr lang="zh-CN" altLang="en-US" dirty="0">
                <a:latin typeface="Arial" panose="020B0604020202020204" pitchFamily="34" charset="0"/>
              </a:rPr>
              <a:t>到达，因此不被</a:t>
            </a:r>
            <a:r>
              <a:rPr lang="en-US" altLang="zh-CN" dirty="0">
                <a:latin typeface="Arial" panose="020B0604020202020204" pitchFamily="34" charset="0"/>
              </a:rPr>
              <a:t>6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</a:rPr>
              <a:t>支配。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节点</a:t>
            </a:r>
            <a:r>
              <a:rPr lang="en-US" altLang="zh-CN" dirty="0">
                <a:latin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</a:rPr>
              <a:t>为所有节点的子节点，因此仅支配它自己。</a:t>
            </a: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328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26108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根据支配节点树的定义，可以看到</a:t>
            </a:r>
            <a:r>
              <a:rPr lang="zh-CN" altLang="en-US" dirty="0"/>
              <a:t>每个结点只支配它和它的后代结点。</a:t>
            </a:r>
            <a:endParaRPr lang="en-US" altLang="zh-CN" dirty="0"/>
          </a:p>
          <a:p>
            <a:r>
              <a:rPr lang="zh-CN" altLang="en-US" dirty="0">
                <a:latin typeface="Arial" panose="020B0604020202020204" pitchFamily="34" charset="0"/>
              </a:rPr>
              <a:t>从支配节点树获得的支配关系（父子节点关系），与之前计算的支配关系相同。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329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有没有不同意见？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答对的同学请举手</a:t>
            </a: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38804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330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289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30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38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81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52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42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72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AEFEEF2F-D202-4805-926D-7B06ED98BB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F597EE43-876F-4CF1-A707-F3F5586B4C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FFBB5893-352F-4BF5-B887-581FDCC414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58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69938" indent="-295275" defTabSz="9858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85863" indent="-236538" defTabSz="9858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60525" indent="-236538" defTabSz="9858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33600" indent="-236538" defTabSz="9858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90800" indent="-236538" defTabSz="9858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48000" indent="-236538" defTabSz="9858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05200" indent="-236538" defTabSz="9858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62400" indent="-236538" defTabSz="9858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8B7D3D-54CC-4832-8B2A-852C89E0FF99}" type="slidenum">
              <a:rPr lang="zh-CN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zh-CN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45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257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2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A4135-46EF-4BA2-95B9-F5F844552F5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2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102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34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48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596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87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50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099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54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89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S-&gt;</a:t>
            </a:r>
            <a:r>
              <a:rPr lang="zh-CN" altLang="en-US" dirty="0">
                <a:latin typeface="Arial" panose="020B0604020202020204" pitchFamily="34" charset="0"/>
              </a:rPr>
              <a:t>空  应该写为 </a:t>
            </a:r>
            <a:r>
              <a:rPr lang="en-US" altLang="zh-CN" dirty="0">
                <a:latin typeface="Arial" panose="020B0604020202020204" pitchFamily="34" charset="0"/>
              </a:rPr>
              <a:t>S-&gt;.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58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7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59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69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61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678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186D654B-906D-4C1E-ABAE-C7716B402C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838C59DB-BFA1-418C-82ED-79DAC7DF3B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1F1F4A5C-135C-4FB4-AD1F-12EEA50CC7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2B577EC-5140-4FD1-A363-B10711C6450B}" type="slidenum">
              <a:rPr lang="zh-CN" altLang="en-US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66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231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A4CD6D-8FC7-47C1-A6F1-41A20A11D3B6}" type="slidenum">
              <a:rPr lang="zh-CN" altLang="en-US"/>
              <a:t>67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5123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512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A4CD6D-8FC7-47C1-A6F1-41A20A11D3B6}" type="slidenum">
              <a:rPr lang="zh-CN" altLang="en-US"/>
              <a:t>68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题目指的就是此文法，不是消除左递归后的文法</a:t>
            </a: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69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5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注释部分直接去掉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09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74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33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2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A4135-46EF-4BA2-95B9-F5F844552F5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2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583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2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A4135-46EF-4BA2-95B9-F5F844552F5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2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505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81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65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S-&gt;.SS+ </a:t>
            </a:r>
            <a:r>
              <a:rPr lang="en-US" altLang="zh-CN" dirty="0">
                <a:sym typeface="Wingdings" panose="05000000000000000000" pitchFamily="2" charset="2"/>
              </a:rPr>
              <a:t>β</a:t>
            </a:r>
            <a:r>
              <a:rPr lang="zh-CN" altLang="en-US" dirty="0">
                <a:sym typeface="Wingdings" panose="05000000000000000000" pitchFamily="2" charset="2"/>
              </a:rPr>
              <a:t>为</a:t>
            </a:r>
            <a:r>
              <a:rPr lang="en-US" altLang="zh-CN">
                <a:sym typeface="Wingdings" panose="05000000000000000000" pitchFamily="2" charset="2"/>
              </a:rPr>
              <a:t>S+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991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84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25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77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93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522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48873">
              <a:defRPr/>
            </a:pPr>
            <a:endParaRPr lang="en-US" altLang="zh-CN" b="0" dirty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70959" indent="-296523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86091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60528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134964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609400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083837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558273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032710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CF6401E-EA17-4D07-B855-28725AEF3B1F}" type="slidenum">
              <a:rPr lang="zh-CN" altLang="en-US">
                <a:solidFill>
                  <a:srgbClr val="000000"/>
                </a:solidFill>
                <a:latin typeface="Arial" pitchFamily="34" charset="0"/>
              </a:rPr>
              <a:pPr eaLnBrk="1" hangingPunct="1"/>
              <a:t>94</a:t>
            </a:fld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95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48873">
              <a:defRPr/>
            </a:pPr>
            <a:endParaRPr lang="en-US" altLang="zh-CN" b="0" dirty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70959" indent="-296523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86091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60528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134964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609400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083837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558273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032710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CF6401E-EA17-4D07-B855-28725AEF3B1F}" type="slidenum">
              <a:rPr lang="zh-CN" altLang="en-US">
                <a:solidFill>
                  <a:srgbClr val="000000"/>
                </a:solidFill>
                <a:latin typeface="Arial" pitchFamily="34" charset="0"/>
              </a:rPr>
              <a:pPr eaLnBrk="1" hangingPunct="1"/>
              <a:t>95</a:t>
            </a:fld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2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492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48873">
              <a:defRPr/>
            </a:pPr>
            <a:endParaRPr lang="en-US" altLang="zh-CN" b="0" dirty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70959" indent="-296523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86091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60528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134964" indent="-237218" defTabSz="990057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609400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083837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558273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032710" indent="-237218" defTabSz="9900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CF6401E-EA17-4D07-B855-28725AEF3B1F}" type="slidenum">
              <a:rPr lang="zh-CN" altLang="en-US">
                <a:solidFill>
                  <a:srgbClr val="000000"/>
                </a:solidFill>
                <a:latin typeface="Arial" pitchFamily="34" charset="0"/>
              </a:rPr>
              <a:pPr eaLnBrk="1" hangingPunct="1"/>
              <a:t>96</a:t>
            </a:fld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3375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97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56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101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35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102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117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103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241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104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131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105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690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106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106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107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108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5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5302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110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731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111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112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t>113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114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313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2415" marR="0" lvl="0" indent="-272415" algn="l" defTabSz="914400" rtl="0" eaLnBrk="1" fontAlgn="base" latinLnBrk="0" hangingPunct="1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一个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SDD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属性定义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，当且仅当它的每个属性要么是一个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73E87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综合属性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，要么是满足如下条件的继承属性：假设存在一个产生式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…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，其右部符号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73E87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继承属性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仅依赖于下列属性：</a:t>
            </a:r>
          </a:p>
          <a:p>
            <a:pPr marL="575310" marR="0" lvl="1" indent="-272415" algn="l" defTabSz="914400" rtl="0" eaLnBrk="0" fontAlgn="base" latinLnBrk="0" hangingPunct="0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73E87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继承属性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73E87">
                  <a:lumMod val="60000"/>
                  <a:lumOff val="4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575310" marR="0" lvl="1" indent="-272415" algn="l" defTabSz="914400" rtl="0" eaLnBrk="0" fontAlgn="base" latinLnBrk="0" hangingPunct="0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产生式中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73E87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左边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的符号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… , 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i-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的属性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575310" marR="0" lvl="1" indent="-272415" algn="l" defTabSz="914400" rtl="0" eaLnBrk="0" fontAlgn="base" latinLnBrk="0" hangingPunct="0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本身的属性，但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的全部属性不能在依赖图中形成环路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4047-113D-4373-A268-0758CADFA2C7}" type="slidenum">
              <a:rPr lang="zh-CN" altLang="en-US" smtClean="0"/>
              <a:t>115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116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7269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2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A4135-46EF-4BA2-95B9-F5F844552F5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2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445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118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295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120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80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53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121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383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122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8096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123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4814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124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614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125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7440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126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7269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127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438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128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5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129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496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133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30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920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9617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5715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136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954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138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83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139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1220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48690">
              <a:defRPr/>
            </a:pPr>
            <a:endParaRPr lang="en-US" altLang="zh-CN" b="0" dirty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0890" indent="-296545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618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0525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487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0921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8356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5854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3288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F6401E-EA17-4D07-B855-28725AEF3B1F}" type="slidenum">
              <a:rPr lang="zh-CN" altLang="en-US">
                <a:solidFill>
                  <a:srgbClr val="000000"/>
                </a:solidFill>
                <a:latin typeface="Arial" panose="020B0604020202020204" pitchFamily="34" charset="0"/>
              </a:rPr>
              <a:t>140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48690">
              <a:defRPr/>
            </a:pPr>
            <a:endParaRPr lang="en-US" altLang="zh-CN" b="0" dirty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0890" indent="-296545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618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0525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487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0921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8356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5854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3288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F6401E-EA17-4D07-B855-28725AEF3B1F}" type="slidenum">
              <a:rPr lang="zh-CN" altLang="en-US">
                <a:solidFill>
                  <a:srgbClr val="000000"/>
                </a:solidFill>
                <a:latin typeface="Arial" panose="020B0604020202020204" pitchFamily="34" charset="0"/>
              </a:rPr>
              <a:t>141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48690">
              <a:defRPr/>
            </a:pPr>
            <a:endParaRPr lang="en-US" altLang="zh-CN" b="0" dirty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0890" indent="-296545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618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0525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487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0921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8356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5854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3288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F6401E-EA17-4D07-B855-28725AEF3B1F}" type="slidenum">
              <a:rPr lang="zh-CN" altLang="en-US">
                <a:solidFill>
                  <a:srgbClr val="000000"/>
                </a:solidFill>
                <a:latin typeface="Arial" panose="020B0604020202020204" pitchFamily="34" charset="0"/>
              </a:rPr>
              <a:t>142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48690">
              <a:defRPr/>
            </a:pPr>
            <a:endParaRPr lang="en-US" altLang="zh-CN" b="0" dirty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0890" indent="-296545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618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0525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487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0921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8356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5854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3288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F6401E-EA17-4D07-B855-28725AEF3B1F}" type="slidenum">
              <a:rPr lang="zh-CN" altLang="en-US">
                <a:solidFill>
                  <a:srgbClr val="000000"/>
                </a:solidFill>
                <a:latin typeface="Arial" panose="020B0604020202020204" pitchFamily="34" charset="0"/>
              </a:rPr>
              <a:t>143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48690">
              <a:defRPr/>
            </a:pPr>
            <a:endParaRPr lang="en-US" altLang="zh-CN" b="0" dirty="0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0890" indent="-296545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8618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0525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34870" indent="-237490" defTabSz="98996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0921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08356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58540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32885" indent="-237490" defTabSz="9899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F6401E-EA17-4D07-B855-28725AEF3B1F}" type="slidenum">
              <a:rPr lang="zh-CN" altLang="en-US">
                <a:solidFill>
                  <a:srgbClr val="000000"/>
                </a:solidFill>
                <a:latin typeface="Arial" panose="020B0604020202020204" pitchFamily="34" charset="0"/>
              </a:rPr>
              <a:t>146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10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614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148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04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149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964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150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856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49400F-177C-4236-BC7C-5112B38429B9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151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155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1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  <a:pPr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8389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158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39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  <a:pPr/>
              <a:t>160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0662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17" indent="-29820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797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69916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7035" indent="-238560" defTabSz="992341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154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272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391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509" indent="-238560" defTabSz="992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161</a:t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6934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248093-BC3A-480A-B4FF-423A59574276}" type="slidenum">
              <a:rPr lang="zh-CN" altLang="en-US" smtClean="0"/>
              <a:t>163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56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楷体_GB2312" pitchFamily="49" charset="-122"/>
              </a:defRPr>
            </a:lvl1pPr>
          </a:lstStyle>
          <a:p>
            <a:pPr>
              <a:defRPr/>
            </a:pPr>
            <a:fld id="{7553EC42-327A-4DC5-8A3B-3FC00DBD0A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096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99D17081-E827-49EE-956A-E5C7666F68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347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335210B6-1538-4A72-9138-1037C13D1A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4476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C4CCEAE0-3EDB-4C19-BFC2-3B71EF61DA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5448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D0F1D078-FFE2-458A-B60F-C12FD68823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8625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C07A3F0-6A55-4A74-B752-4361FB4EE8D7}" type="slidenum">
              <a:rPr lang="zh-CN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01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>
            <a:grpSpLocks/>
          </p:cNvGrpSpPr>
          <p:nvPr userDrawn="1"/>
        </p:nvGrpSpPr>
        <p:grpSpPr bwMode="auto">
          <a:xfrm>
            <a:off x="0" y="195263"/>
            <a:ext cx="755650" cy="431800"/>
            <a:chOff x="-786" y="195486"/>
            <a:chExt cx="756363" cy="432048"/>
          </a:xfrm>
        </p:grpSpPr>
        <p:sp>
          <p:nvSpPr>
            <p:cNvPr id="5" name="五边形 4"/>
            <p:cNvSpPr>
              <a:spLocks noChangeArrowheads="1"/>
            </p:cNvSpPr>
            <p:nvPr/>
          </p:nvSpPr>
          <p:spPr bwMode="auto">
            <a:xfrm>
              <a:off x="-786" y="195486"/>
              <a:ext cx="756363" cy="432048"/>
            </a:xfrm>
            <a:prstGeom prst="homePlate">
              <a:avLst>
                <a:gd name="adj" fmla="val 49999"/>
              </a:avLst>
            </a:prstGeom>
            <a:solidFill>
              <a:srgbClr val="0B8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cs typeface="楷体_GB2312" pitchFamily="49" charset="-122"/>
              </a:endParaRPr>
            </a:p>
          </p:txBody>
        </p:sp>
        <p:sp>
          <p:nvSpPr>
            <p:cNvPr id="6" name="五边形 5"/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160525"/>
            <a:ext cx="8116391" cy="643913"/>
          </a:xfrm>
        </p:spPr>
        <p:txBody>
          <a:bodyPr/>
          <a:lstStyle>
            <a:lvl1pPr>
              <a:defRPr b="0" i="0" baseline="0">
                <a:latin typeface="Times New Roman" pitchFamily="18" charset="0"/>
                <a:ea typeface="楷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 baseline="0">
                <a:latin typeface="Times New Roman" pitchFamily="18" charset="0"/>
                <a:ea typeface="楷体" pitchFamily="49" charset="-122"/>
              </a:defRPr>
            </a:lvl1pPr>
            <a:lvl2pPr>
              <a:defRPr b="1" i="0" baseline="0">
                <a:latin typeface="Times New Roman" pitchFamily="18" charset="0"/>
                <a:ea typeface="楷体" pitchFamily="49" charset="-122"/>
              </a:defRPr>
            </a:lvl2pPr>
            <a:lvl3pPr>
              <a:defRPr b="1" i="0" baseline="0">
                <a:latin typeface="Times New Roman" pitchFamily="18" charset="0"/>
                <a:ea typeface="楷体" pitchFamily="49" charset="-122"/>
              </a:defRPr>
            </a:lvl3pPr>
            <a:lvl4pPr>
              <a:defRPr b="1" i="0" baseline="0">
                <a:latin typeface="Times New Roman" pitchFamily="18" charset="0"/>
                <a:ea typeface="楷体" pitchFamily="49" charset="-122"/>
              </a:defRPr>
            </a:lvl4pPr>
            <a:lvl5pPr>
              <a:defRPr b="1" i="0" baseline="0">
                <a:latin typeface="Times New Roman" pitchFamily="18" charset="0"/>
                <a:ea typeface="楷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CE5E9-B6EE-4128-87EA-E68AACC1DC9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871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BAFB-72E0-4A51-95B2-31955ECFFBC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567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337C1-E69E-4D4A-A8F9-0B0A666610E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09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86C3E-F850-41DA-9F5D-9EE5C191B96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085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A0416-C3C0-4A55-B3AB-D651B26F6A2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60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793BCCE3-325A-4BEC-ADD9-CC5208E558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7563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637BA-84C5-4ADB-ABDF-79D51ACBCEC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2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FBD3B-9A15-4503-8327-F7D8166B63E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34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D91E8-F6AA-40E0-AE34-F0118636E01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66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BB1D6-10ED-487A-9AB9-66A1F63C30F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907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E0279-D67A-45F5-90E0-7F3CAED4919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09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501997"/>
            <a:ext cx="38673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3085633"/>
            <a:ext cx="42249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589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4A887-03F9-47D8-BE59-054BAE812535}" type="datetimeFigureOut">
              <a:rPr lang="zh-CN" altLang="en-US" smtClean="0"/>
              <a:pPr/>
              <a:t>2020/7/18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48CB-6AEC-4137-B868-166E7626F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86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7" y="740161"/>
            <a:ext cx="8154820" cy="60959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/>
          <p:nvPr userDrawn="1"/>
        </p:nvSpPr>
        <p:spPr>
          <a:xfrm>
            <a:off x="611560" y="234192"/>
            <a:ext cx="212994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male-university-graduate-silhouette-with-the-cap_46143"/>
          <p:cNvSpPr>
            <a:spLocks noChangeAspect="1"/>
          </p:cNvSpPr>
          <p:nvPr userDrawn="1"/>
        </p:nvSpPr>
        <p:spPr bwMode="auto">
          <a:xfrm>
            <a:off x="100491" y="223154"/>
            <a:ext cx="388445" cy="557973"/>
          </a:xfrm>
          <a:custGeom>
            <a:avLst/>
            <a:gdLst>
              <a:gd name="T0" fmla="*/ 233 w 238"/>
              <a:gd name="T1" fmla="*/ 236 h 256"/>
              <a:gd name="T2" fmla="*/ 173 w 238"/>
              <a:gd name="T3" fmla="*/ 210 h 256"/>
              <a:gd name="T4" fmla="*/ 168 w 238"/>
              <a:gd name="T5" fmla="*/ 207 h 256"/>
              <a:gd name="T6" fmla="*/ 164 w 238"/>
              <a:gd name="T7" fmla="*/ 195 h 256"/>
              <a:gd name="T8" fmla="*/ 159 w 238"/>
              <a:gd name="T9" fmla="*/ 189 h 256"/>
              <a:gd name="T10" fmla="*/ 157 w 238"/>
              <a:gd name="T11" fmla="*/ 186 h 256"/>
              <a:gd name="T12" fmla="*/ 158 w 238"/>
              <a:gd name="T13" fmla="*/ 167 h 256"/>
              <a:gd name="T14" fmla="*/ 167 w 238"/>
              <a:gd name="T15" fmla="*/ 149 h 256"/>
              <a:gd name="T16" fmla="*/ 178 w 238"/>
              <a:gd name="T17" fmla="*/ 113 h 256"/>
              <a:gd name="T18" fmla="*/ 172 w 238"/>
              <a:gd name="T19" fmla="*/ 109 h 256"/>
              <a:gd name="T20" fmla="*/ 179 w 238"/>
              <a:gd name="T21" fmla="*/ 77 h 256"/>
              <a:gd name="T22" fmla="*/ 180 w 238"/>
              <a:gd name="T23" fmla="*/ 84 h 256"/>
              <a:gd name="T24" fmla="*/ 180 w 238"/>
              <a:gd name="T25" fmla="*/ 86 h 256"/>
              <a:gd name="T26" fmla="*/ 216 w 238"/>
              <a:gd name="T27" fmla="*/ 63 h 256"/>
              <a:gd name="T28" fmla="*/ 119 w 238"/>
              <a:gd name="T29" fmla="*/ 0 h 256"/>
              <a:gd name="T30" fmla="*/ 21 w 238"/>
              <a:gd name="T31" fmla="*/ 63 h 256"/>
              <a:gd name="T32" fmla="*/ 30 w 238"/>
              <a:gd name="T33" fmla="*/ 69 h 256"/>
              <a:gd name="T34" fmla="*/ 30 w 238"/>
              <a:gd name="T35" fmla="*/ 82 h 256"/>
              <a:gd name="T36" fmla="*/ 27 w 238"/>
              <a:gd name="T37" fmla="*/ 85 h 256"/>
              <a:gd name="T38" fmla="*/ 29 w 238"/>
              <a:gd name="T39" fmla="*/ 89 h 256"/>
              <a:gd name="T40" fmla="*/ 21 w 238"/>
              <a:gd name="T41" fmla="*/ 133 h 256"/>
              <a:gd name="T42" fmla="*/ 41 w 238"/>
              <a:gd name="T43" fmla="*/ 133 h 256"/>
              <a:gd name="T44" fmla="*/ 33 w 238"/>
              <a:gd name="T45" fmla="*/ 89 h 256"/>
              <a:gd name="T46" fmla="*/ 35 w 238"/>
              <a:gd name="T47" fmla="*/ 85 h 256"/>
              <a:gd name="T48" fmla="*/ 32 w 238"/>
              <a:gd name="T49" fmla="*/ 82 h 256"/>
              <a:gd name="T50" fmla="*/ 32 w 238"/>
              <a:gd name="T51" fmla="*/ 70 h 256"/>
              <a:gd name="T52" fmla="*/ 57 w 238"/>
              <a:gd name="T53" fmla="*/ 86 h 256"/>
              <a:gd name="T54" fmla="*/ 57 w 238"/>
              <a:gd name="T55" fmla="*/ 85 h 256"/>
              <a:gd name="T56" fmla="*/ 58 w 238"/>
              <a:gd name="T57" fmla="*/ 92 h 256"/>
              <a:gd name="T58" fmla="*/ 67 w 238"/>
              <a:gd name="T59" fmla="*/ 109 h 256"/>
              <a:gd name="T60" fmla="*/ 67 w 238"/>
              <a:gd name="T61" fmla="*/ 110 h 256"/>
              <a:gd name="T62" fmla="*/ 67 w 238"/>
              <a:gd name="T63" fmla="*/ 110 h 256"/>
              <a:gd name="T64" fmla="*/ 65 w 238"/>
              <a:gd name="T65" fmla="*/ 113 h 256"/>
              <a:gd name="T66" fmla="*/ 62 w 238"/>
              <a:gd name="T67" fmla="*/ 118 h 256"/>
              <a:gd name="T68" fmla="*/ 66 w 238"/>
              <a:gd name="T69" fmla="*/ 138 h 256"/>
              <a:gd name="T70" fmla="*/ 70 w 238"/>
              <a:gd name="T71" fmla="*/ 148 h 256"/>
              <a:gd name="T72" fmla="*/ 80 w 238"/>
              <a:gd name="T73" fmla="*/ 166 h 256"/>
              <a:gd name="T74" fmla="*/ 82 w 238"/>
              <a:gd name="T75" fmla="*/ 170 h 256"/>
              <a:gd name="T76" fmla="*/ 80 w 238"/>
              <a:gd name="T77" fmla="*/ 186 h 256"/>
              <a:gd name="T78" fmla="*/ 77 w 238"/>
              <a:gd name="T79" fmla="*/ 189 h 256"/>
              <a:gd name="T80" fmla="*/ 71 w 238"/>
              <a:gd name="T81" fmla="*/ 195 h 256"/>
              <a:gd name="T82" fmla="*/ 67 w 238"/>
              <a:gd name="T83" fmla="*/ 206 h 256"/>
              <a:gd name="T84" fmla="*/ 64 w 238"/>
              <a:gd name="T85" fmla="*/ 209 h 256"/>
              <a:gd name="T86" fmla="*/ 41 w 238"/>
              <a:gd name="T87" fmla="*/ 217 h 256"/>
              <a:gd name="T88" fmla="*/ 4 w 238"/>
              <a:gd name="T89" fmla="*/ 237 h 256"/>
              <a:gd name="T90" fmla="*/ 2 w 238"/>
              <a:gd name="T91" fmla="*/ 256 h 256"/>
              <a:gd name="T92" fmla="*/ 235 w 238"/>
              <a:gd name="T93" fmla="*/ 256 h 256"/>
              <a:gd name="T94" fmla="*/ 233 w 238"/>
              <a:gd name="T95" fmla="*/ 23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" h="256">
                <a:moveTo>
                  <a:pt x="233" y="236"/>
                </a:moveTo>
                <a:cubicBezTo>
                  <a:pt x="210" y="226"/>
                  <a:pt x="197" y="218"/>
                  <a:pt x="173" y="210"/>
                </a:cubicBezTo>
                <a:cubicBezTo>
                  <a:pt x="171" y="209"/>
                  <a:pt x="169" y="208"/>
                  <a:pt x="168" y="207"/>
                </a:cubicBezTo>
                <a:cubicBezTo>
                  <a:pt x="166" y="203"/>
                  <a:pt x="165" y="199"/>
                  <a:pt x="164" y="195"/>
                </a:cubicBezTo>
                <a:cubicBezTo>
                  <a:pt x="163" y="193"/>
                  <a:pt x="162" y="190"/>
                  <a:pt x="159" y="189"/>
                </a:cubicBezTo>
                <a:cubicBezTo>
                  <a:pt x="158" y="189"/>
                  <a:pt x="157" y="187"/>
                  <a:pt x="157" y="186"/>
                </a:cubicBezTo>
                <a:cubicBezTo>
                  <a:pt x="157" y="177"/>
                  <a:pt x="154" y="171"/>
                  <a:pt x="158" y="167"/>
                </a:cubicBezTo>
                <a:cubicBezTo>
                  <a:pt x="165" y="161"/>
                  <a:pt x="164" y="153"/>
                  <a:pt x="167" y="149"/>
                </a:cubicBezTo>
                <a:cubicBezTo>
                  <a:pt x="171" y="145"/>
                  <a:pt x="180" y="117"/>
                  <a:pt x="178" y="113"/>
                </a:cubicBezTo>
                <a:cubicBezTo>
                  <a:pt x="176" y="109"/>
                  <a:pt x="170" y="111"/>
                  <a:pt x="172" y="109"/>
                </a:cubicBezTo>
                <a:cubicBezTo>
                  <a:pt x="177" y="102"/>
                  <a:pt x="179" y="89"/>
                  <a:pt x="179" y="77"/>
                </a:cubicBezTo>
                <a:cubicBezTo>
                  <a:pt x="180" y="79"/>
                  <a:pt x="180" y="81"/>
                  <a:pt x="180" y="84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216" y="63"/>
                  <a:pt x="216" y="63"/>
                  <a:pt x="216" y="63"/>
                </a:cubicBezTo>
                <a:cubicBezTo>
                  <a:pt x="119" y="0"/>
                  <a:pt x="119" y="0"/>
                  <a:pt x="119" y="0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82"/>
                  <a:pt x="30" y="82"/>
                  <a:pt x="30" y="82"/>
                </a:cubicBezTo>
                <a:cubicBezTo>
                  <a:pt x="29" y="82"/>
                  <a:pt x="27" y="84"/>
                  <a:pt x="27" y="85"/>
                </a:cubicBezTo>
                <a:cubicBezTo>
                  <a:pt x="27" y="87"/>
                  <a:pt x="28" y="88"/>
                  <a:pt x="29" y="89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33" y="89"/>
                  <a:pt x="33" y="89"/>
                  <a:pt x="33" y="89"/>
                </a:cubicBezTo>
                <a:cubicBezTo>
                  <a:pt x="34" y="88"/>
                  <a:pt x="35" y="87"/>
                  <a:pt x="35" y="85"/>
                </a:cubicBezTo>
                <a:cubicBezTo>
                  <a:pt x="35" y="84"/>
                  <a:pt x="34" y="82"/>
                  <a:pt x="32" y="82"/>
                </a:cubicBezTo>
                <a:cubicBezTo>
                  <a:pt x="32" y="70"/>
                  <a:pt x="32" y="70"/>
                  <a:pt x="32" y="70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7"/>
                  <a:pt x="57" y="89"/>
                  <a:pt x="58" y="92"/>
                </a:cubicBezTo>
                <a:cubicBezTo>
                  <a:pt x="60" y="100"/>
                  <a:pt x="64" y="100"/>
                  <a:pt x="67" y="109"/>
                </a:cubicBezTo>
                <a:cubicBezTo>
                  <a:pt x="67" y="109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6" y="111"/>
                  <a:pt x="66" y="113"/>
                  <a:pt x="65" y="113"/>
                </a:cubicBezTo>
                <a:cubicBezTo>
                  <a:pt x="61" y="114"/>
                  <a:pt x="61" y="116"/>
                  <a:pt x="62" y="118"/>
                </a:cubicBezTo>
                <a:cubicBezTo>
                  <a:pt x="62" y="120"/>
                  <a:pt x="65" y="133"/>
                  <a:pt x="66" y="138"/>
                </a:cubicBezTo>
                <a:cubicBezTo>
                  <a:pt x="67" y="141"/>
                  <a:pt x="70" y="144"/>
                  <a:pt x="70" y="148"/>
                </a:cubicBezTo>
                <a:cubicBezTo>
                  <a:pt x="72" y="155"/>
                  <a:pt x="75" y="161"/>
                  <a:pt x="80" y="166"/>
                </a:cubicBezTo>
                <a:cubicBezTo>
                  <a:pt x="81" y="167"/>
                  <a:pt x="82" y="169"/>
                  <a:pt x="82" y="170"/>
                </a:cubicBezTo>
                <a:cubicBezTo>
                  <a:pt x="81" y="175"/>
                  <a:pt x="81" y="181"/>
                  <a:pt x="80" y="186"/>
                </a:cubicBezTo>
                <a:cubicBezTo>
                  <a:pt x="80" y="187"/>
                  <a:pt x="78" y="189"/>
                  <a:pt x="77" y="189"/>
                </a:cubicBezTo>
                <a:cubicBezTo>
                  <a:pt x="73" y="190"/>
                  <a:pt x="72" y="193"/>
                  <a:pt x="71" y="195"/>
                </a:cubicBezTo>
                <a:cubicBezTo>
                  <a:pt x="70" y="199"/>
                  <a:pt x="69" y="203"/>
                  <a:pt x="67" y="206"/>
                </a:cubicBezTo>
                <a:cubicBezTo>
                  <a:pt x="67" y="207"/>
                  <a:pt x="65" y="209"/>
                  <a:pt x="64" y="209"/>
                </a:cubicBezTo>
                <a:cubicBezTo>
                  <a:pt x="56" y="212"/>
                  <a:pt x="49" y="214"/>
                  <a:pt x="41" y="217"/>
                </a:cubicBezTo>
                <a:cubicBezTo>
                  <a:pt x="33" y="220"/>
                  <a:pt x="12" y="233"/>
                  <a:pt x="4" y="237"/>
                </a:cubicBezTo>
                <a:cubicBezTo>
                  <a:pt x="0" y="239"/>
                  <a:pt x="2" y="256"/>
                  <a:pt x="2" y="256"/>
                </a:cubicBezTo>
                <a:cubicBezTo>
                  <a:pt x="235" y="256"/>
                  <a:pt x="235" y="256"/>
                  <a:pt x="235" y="256"/>
                </a:cubicBezTo>
                <a:cubicBezTo>
                  <a:pt x="235" y="256"/>
                  <a:pt x="238" y="238"/>
                  <a:pt x="233" y="236"/>
                </a:cubicBezTo>
                <a:close/>
              </a:path>
            </a:pathLst>
          </a:custGeom>
          <a:solidFill>
            <a:srgbClr val="00314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411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EDDF7C24-5C05-41AD-A17B-B817B7ED2F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602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710F5AFC-E3B4-4BEB-9C53-133FD19800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826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68A5D00A-2961-4E7E-BA23-23A115E329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306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4A8B0883-E3E7-4409-B415-D7DBEFDB2C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8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ACB43088-7829-4A02-84A5-8156C9BEFB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04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289E80A7-527F-4009-A846-7020F9E65F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149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B0182568-52ED-47E8-A66F-BD256ED006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019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09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809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809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7CB030-AD4E-451F-897F-27696F74ADD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054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09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09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09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C7FF5F-E73E-4BCA-AB54-9F078C7126B9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1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4" Type="http://schemas.openxmlformats.org/officeDocument/2006/relationships/image" Target="../media/image104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8.emf"/><Relationship Id="rId5" Type="http://schemas.openxmlformats.org/officeDocument/2006/relationships/customXml" Target="../ink/ink2.xml"/><Relationship Id="rId10" Type="http://schemas.openxmlformats.org/officeDocument/2006/relationships/image" Target="../media/image140.emf"/><Relationship Id="rId4" Type="http://schemas.openxmlformats.org/officeDocument/2006/relationships/image" Target="../media/image137.emf"/><Relationship Id="rId9" Type="http://schemas.openxmlformats.org/officeDocument/2006/relationships/customXml" Target="../ink/ink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2.jpeg"/><Relationship Id="rId4" Type="http://schemas.openxmlformats.org/officeDocument/2006/relationships/image" Target="../media/image151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5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5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5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5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5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5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5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5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5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5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5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5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5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5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5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5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5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5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5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5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5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5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5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5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5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5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5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5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5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5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5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5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5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5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5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5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5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5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5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5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5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5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5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5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5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5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5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5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5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5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5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5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5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5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5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5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5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5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5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5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5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5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5.xml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tags" Target="../tags/tag16.xml"/><Relationship Id="rId7" Type="http://schemas.openxmlformats.org/officeDocument/2006/relationships/image" Target="../media/image20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01.png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7.xml"/><Relationship Id="rId9" Type="http://schemas.openxmlformats.org/officeDocument/2006/relationships/image" Target="../media/image204.pn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5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5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5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5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5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Relationship Id="rId4" Type="http://schemas.openxmlformats.org/officeDocument/2006/relationships/image" Target="../media/image216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5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5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5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G:\QQ截图201607142012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74286" y="2205483"/>
            <a:ext cx="4328931" cy="1377950"/>
          </a:xfrm>
          <a:prstGeom prst="rect">
            <a:avLst/>
          </a:prstGeom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3500" spc="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编译系统</a:t>
            </a:r>
            <a:endParaRPr lang="en-US" altLang="zh-CN" sz="3500" spc="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0"/>
              </a:spcBef>
              <a:defRPr/>
            </a:pPr>
            <a:r>
              <a:rPr lang="zh-CN" altLang="en-US" sz="3500" spc="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习题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59300" y="3284538"/>
            <a:ext cx="3457575" cy="94297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ct val="0"/>
              </a:spcBef>
              <a:defRPr/>
            </a:pPr>
            <a:r>
              <a:rPr lang="en-US" altLang="zh-CN" sz="2500" b="1" dirty="0">
                <a:solidFill>
                  <a:prstClr val="white"/>
                </a:solidFill>
                <a:latin typeface="Candara"/>
                <a:ea typeface="楷体" pitchFamily="49" charset="-122"/>
              </a:rPr>
              <a:t> </a:t>
            </a:r>
            <a:r>
              <a:rPr lang="zh-CN" altLang="en-US" sz="2000" b="1" dirty="0">
                <a:solidFill>
                  <a:prstClr val="white"/>
                </a:solidFill>
                <a:latin typeface="Candara"/>
                <a:ea typeface="楷体" pitchFamily="49" charset="-122"/>
              </a:rPr>
              <a:t>哈尔滨工业大学  陈鄞</a:t>
            </a:r>
            <a:endParaRPr lang="zh-CN" altLang="en-US" sz="2000" b="1" spc="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0293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287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5130" y="1894205"/>
            <a:ext cx="1384300" cy="21882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ndalus" panose="02020603050405020304" charset="0"/>
              <a:cs typeface="Andalus" panose="02020603050405020304" charset="0"/>
            </a:endParaRPr>
          </a:p>
          <a:p>
            <a:pPr algn="ctr"/>
            <a:endParaRPr lang="zh-CN" altLang="en-US">
              <a:solidFill>
                <a:schemeClr val="tx1"/>
              </a:solidFill>
              <a:latin typeface="Andalus" panose="02020603050405020304" charset="0"/>
              <a:cs typeface="Andalus" panose="02020603050405020304" charset="0"/>
            </a:endParaRPr>
          </a:p>
          <a:p>
            <a:pPr algn="ctr"/>
            <a:endParaRPr lang="zh-CN" altLang="en-US">
              <a:solidFill>
                <a:schemeClr val="tx1"/>
              </a:solidFill>
              <a:latin typeface="Andalus" panose="02020603050405020304" charset="0"/>
              <a:cs typeface="Andalus" panose="02020603050405020304" charset="0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  <a:sym typeface="+mn-ea"/>
              </a:rPr>
              <a:t>S'-&gt;·S，$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S-&gt;·Aa，$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S-&gt;·bAc，$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S-&gt;·Bc，$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S-&gt;·bBa，$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A-&gt;·d，a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B-&gt;·d，c</a:t>
            </a:r>
          </a:p>
          <a:p>
            <a:pPr algn="ctr"/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S-&gt;·bBa，$</a:t>
            </a:r>
          </a:p>
          <a:p>
            <a:pPr algn="ctr"/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A-&gt;·d，a</a:t>
            </a:r>
          </a:p>
          <a:p>
            <a:pPr algn="ctr"/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B-&gt;·d，c</a:t>
            </a:r>
          </a:p>
        </p:txBody>
      </p:sp>
      <p:sp>
        <p:nvSpPr>
          <p:cNvPr id="7" name="矩形 6"/>
          <p:cNvSpPr/>
          <p:nvPr/>
        </p:nvSpPr>
        <p:spPr>
          <a:xfrm>
            <a:off x="2694305" y="849630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S-&gt;S·，$</a:t>
            </a:r>
          </a:p>
        </p:txBody>
      </p:sp>
      <p:sp>
        <p:nvSpPr>
          <p:cNvPr id="8" name="矩形 7"/>
          <p:cNvSpPr/>
          <p:nvPr/>
        </p:nvSpPr>
        <p:spPr>
          <a:xfrm>
            <a:off x="5088255" y="1659890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S-&gt;Aa·，$</a:t>
            </a:r>
          </a:p>
        </p:txBody>
      </p:sp>
      <p:sp>
        <p:nvSpPr>
          <p:cNvPr id="9" name="矩形 8"/>
          <p:cNvSpPr/>
          <p:nvPr/>
        </p:nvSpPr>
        <p:spPr>
          <a:xfrm>
            <a:off x="7456805" y="2309495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S-&gt;bAc·，$</a:t>
            </a:r>
          </a:p>
        </p:txBody>
      </p:sp>
      <p:sp>
        <p:nvSpPr>
          <p:cNvPr id="10" name="矩形 9"/>
          <p:cNvSpPr/>
          <p:nvPr/>
        </p:nvSpPr>
        <p:spPr>
          <a:xfrm>
            <a:off x="2694305" y="1659890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S-&gt;A·a，$</a:t>
            </a:r>
          </a:p>
        </p:txBody>
      </p:sp>
      <p:sp>
        <p:nvSpPr>
          <p:cNvPr id="11" name="矩形 10"/>
          <p:cNvSpPr/>
          <p:nvPr/>
        </p:nvSpPr>
        <p:spPr>
          <a:xfrm>
            <a:off x="2695575" y="4013200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S-&gt;B·c，$</a:t>
            </a:r>
          </a:p>
        </p:txBody>
      </p:sp>
      <p:sp>
        <p:nvSpPr>
          <p:cNvPr id="12" name="矩形 11"/>
          <p:cNvSpPr/>
          <p:nvPr/>
        </p:nvSpPr>
        <p:spPr>
          <a:xfrm>
            <a:off x="2694305" y="2349500"/>
            <a:ext cx="1497330" cy="1279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S-&gt;b·Ac，$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S-&gt;b·Ba，$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A-&gt;d·，c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B-&gt;d·，a</a:t>
            </a:r>
          </a:p>
        </p:txBody>
      </p:sp>
      <p:sp>
        <p:nvSpPr>
          <p:cNvPr id="13" name="矩形 12"/>
          <p:cNvSpPr/>
          <p:nvPr/>
        </p:nvSpPr>
        <p:spPr>
          <a:xfrm>
            <a:off x="2694305" y="4784090"/>
            <a:ext cx="1495425" cy="76073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A-&gt;d·，a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B-&gt;d·，c</a:t>
            </a:r>
          </a:p>
        </p:txBody>
      </p:sp>
      <p:sp>
        <p:nvSpPr>
          <p:cNvPr id="14" name="矩形 13"/>
          <p:cNvSpPr/>
          <p:nvPr/>
        </p:nvSpPr>
        <p:spPr>
          <a:xfrm>
            <a:off x="5088255" y="2309495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S-&gt;bA·c，$</a:t>
            </a:r>
          </a:p>
        </p:txBody>
      </p:sp>
      <p:sp>
        <p:nvSpPr>
          <p:cNvPr id="15" name="矩形 14"/>
          <p:cNvSpPr/>
          <p:nvPr/>
        </p:nvSpPr>
        <p:spPr>
          <a:xfrm>
            <a:off x="5088255" y="2945130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S-&gt;bB·a，$</a:t>
            </a:r>
          </a:p>
        </p:txBody>
      </p:sp>
      <p:sp>
        <p:nvSpPr>
          <p:cNvPr id="16" name="矩形 15"/>
          <p:cNvSpPr/>
          <p:nvPr/>
        </p:nvSpPr>
        <p:spPr>
          <a:xfrm>
            <a:off x="5088890" y="3580765"/>
            <a:ext cx="1495425" cy="76073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A-&gt;d·，c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B-&gt;d·，a</a:t>
            </a:r>
          </a:p>
        </p:txBody>
      </p:sp>
      <p:sp>
        <p:nvSpPr>
          <p:cNvPr id="17" name="矩形 16"/>
          <p:cNvSpPr/>
          <p:nvPr/>
        </p:nvSpPr>
        <p:spPr>
          <a:xfrm>
            <a:off x="5088255" y="4545965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S-&gt;Bc·，$</a:t>
            </a:r>
          </a:p>
        </p:txBody>
      </p:sp>
      <p:sp>
        <p:nvSpPr>
          <p:cNvPr id="18" name="矩形 17"/>
          <p:cNvSpPr/>
          <p:nvPr/>
        </p:nvSpPr>
        <p:spPr>
          <a:xfrm>
            <a:off x="7456805" y="2945130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S-&gt;bBa·，$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05130" y="1525905"/>
            <a:ext cx="614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I0</a:t>
            </a:r>
          </a:p>
        </p:txBody>
      </p:sp>
      <p:cxnSp>
        <p:nvCxnSpPr>
          <p:cNvPr id="20" name="直接箭头连接符 19"/>
          <p:cNvCxnSpPr>
            <a:stCxn id="6" idx="3"/>
            <a:endCxn id="7" idx="1"/>
          </p:cNvCxnSpPr>
          <p:nvPr/>
        </p:nvCxnSpPr>
        <p:spPr>
          <a:xfrm flipV="1">
            <a:off x="1789430" y="1036320"/>
            <a:ext cx="904875" cy="19437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3"/>
            <a:endCxn id="10" idx="1"/>
          </p:cNvCxnSpPr>
          <p:nvPr/>
        </p:nvCxnSpPr>
        <p:spPr>
          <a:xfrm flipV="1">
            <a:off x="1789430" y="1846580"/>
            <a:ext cx="904875" cy="11334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3"/>
            <a:endCxn id="12" idx="1"/>
          </p:cNvCxnSpPr>
          <p:nvPr/>
        </p:nvCxnSpPr>
        <p:spPr>
          <a:xfrm>
            <a:off x="1789430" y="2980055"/>
            <a:ext cx="904875" cy="12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1" idx="1"/>
          </p:cNvCxnSpPr>
          <p:nvPr/>
        </p:nvCxnSpPr>
        <p:spPr>
          <a:xfrm>
            <a:off x="1792605" y="2960370"/>
            <a:ext cx="902970" cy="12395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3" idx="1"/>
          </p:cNvCxnSpPr>
          <p:nvPr/>
        </p:nvCxnSpPr>
        <p:spPr>
          <a:xfrm>
            <a:off x="1792605" y="3003550"/>
            <a:ext cx="901700" cy="2152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3"/>
            <a:endCxn id="8" idx="1"/>
          </p:cNvCxnSpPr>
          <p:nvPr/>
        </p:nvCxnSpPr>
        <p:spPr>
          <a:xfrm>
            <a:off x="4190365" y="1846580"/>
            <a:ext cx="89789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2" idx="3"/>
            <a:endCxn id="14" idx="1"/>
          </p:cNvCxnSpPr>
          <p:nvPr/>
        </p:nvCxnSpPr>
        <p:spPr>
          <a:xfrm flipV="1">
            <a:off x="4191635" y="2496185"/>
            <a:ext cx="896620" cy="4851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3"/>
            <a:endCxn id="15" idx="1"/>
          </p:cNvCxnSpPr>
          <p:nvPr/>
        </p:nvCxnSpPr>
        <p:spPr>
          <a:xfrm>
            <a:off x="4191635" y="2981325"/>
            <a:ext cx="896620" cy="1504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2" idx="3"/>
            <a:endCxn id="16" idx="1"/>
          </p:cNvCxnSpPr>
          <p:nvPr/>
        </p:nvCxnSpPr>
        <p:spPr>
          <a:xfrm>
            <a:off x="4191635" y="2981325"/>
            <a:ext cx="897255" cy="9715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1" idx="3"/>
            <a:endCxn id="17" idx="1"/>
          </p:cNvCxnSpPr>
          <p:nvPr/>
        </p:nvCxnSpPr>
        <p:spPr>
          <a:xfrm>
            <a:off x="4191635" y="4199890"/>
            <a:ext cx="896620" cy="5327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4" idx="3"/>
            <a:endCxn id="9" idx="1"/>
          </p:cNvCxnSpPr>
          <p:nvPr/>
        </p:nvCxnSpPr>
        <p:spPr>
          <a:xfrm>
            <a:off x="6584315" y="2496185"/>
            <a:ext cx="87249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5" idx="3"/>
            <a:endCxn id="18" idx="1"/>
          </p:cNvCxnSpPr>
          <p:nvPr/>
        </p:nvCxnSpPr>
        <p:spPr>
          <a:xfrm>
            <a:off x="6584315" y="3131820"/>
            <a:ext cx="87249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077720" y="1680845"/>
            <a:ext cx="207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49145" y="2348865"/>
            <a:ext cx="20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A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077720" y="2899410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a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078355" y="3507740"/>
            <a:ext cx="20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B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091055" y="4156710"/>
            <a:ext cx="18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d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455795" y="1525905"/>
            <a:ext cx="23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a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455795" y="2460625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A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495800" y="294513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B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508500" y="3404235"/>
            <a:ext cx="21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d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530725" y="4545965"/>
            <a:ext cx="17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B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917055" y="2136140"/>
            <a:ext cx="33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c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917055" y="2804795"/>
            <a:ext cx="207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a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700655" y="57277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I1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94305" y="137287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I2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695575" y="204914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I3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700655" y="371411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I4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694305" y="452501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I5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088890" y="137287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088255" y="198120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I7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088255" y="264350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I8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088890" y="329120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I9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088890" y="427990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I10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456805" y="204914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I11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456805" y="264350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I12</a:t>
            </a:r>
          </a:p>
        </p:txBody>
      </p:sp>
      <p:sp>
        <p:nvSpPr>
          <p:cNvPr id="2" name="矩形 1"/>
          <p:cNvSpPr/>
          <p:nvPr/>
        </p:nvSpPr>
        <p:spPr>
          <a:xfrm>
            <a:off x="1792605" y="5836920"/>
            <a:ext cx="6235065" cy="7092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然而，尝试合并同心项目集的时候，会发现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状态</a:t>
            </a:r>
            <a:r>
              <a:rPr lang="en-US" altLang="zh-CN">
                <a:solidFill>
                  <a:schemeClr val="tx1"/>
                </a:solidFill>
                <a:latin typeface="Andalus" panose="02020603050405020304" charset="0"/>
                <a:ea typeface="楷体" panose="02010609060101010101" pitchFamily="49" charset="-122"/>
                <a:cs typeface="Andalus" panose="02020603050405020304" charset="0"/>
              </a:rPr>
              <a:t>I5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与</a:t>
            </a:r>
            <a:r>
              <a:rPr lang="en-US" altLang="zh-CN">
                <a:solidFill>
                  <a:schemeClr val="tx1"/>
                </a:solidFill>
                <a:latin typeface="Andalus" panose="02020603050405020304" charset="0"/>
                <a:ea typeface="楷体" panose="02010609060101010101" pitchFamily="49" charset="-122"/>
                <a:cs typeface="Andalus" panose="02020603050405020304" charset="0"/>
              </a:rPr>
              <a:t>I9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会产生归约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归约冲突，所以该文法不是</a:t>
            </a:r>
            <a:r>
              <a:rPr lang="en-US" altLang="zh-CN">
                <a:solidFill>
                  <a:schemeClr val="tx1"/>
                </a:solidFill>
                <a:latin typeface="Andalus" panose="02020603050405020304" charset="0"/>
                <a:ea typeface="楷体" panose="02010609060101010101" pitchFamily="49" charset="-122"/>
                <a:cs typeface="Andalus" panose="02020603050405020304" charset="0"/>
              </a:rPr>
              <a:t>LALR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文法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574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对于下图所示的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，给出下列表达式对应的注释语法分析树：</a:t>
            </a: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(3+4)*(5+6)n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1*2*3*(4+5)n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(9+8*(7+6)+5)*4n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271" y="1799470"/>
            <a:ext cx="5689704" cy="3357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1798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142" y="812912"/>
            <a:ext cx="8215312" cy="643914"/>
          </a:xfrm>
        </p:spPr>
        <p:txBody>
          <a:bodyPr/>
          <a:lstStyle/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(3+4)*(5+6)n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B01800-1D6C-4E96-ADE8-D374D7C69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7" y="1465300"/>
            <a:ext cx="4886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90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344" y="705703"/>
            <a:ext cx="8215312" cy="643914"/>
          </a:xfrm>
        </p:spPr>
        <p:txBody>
          <a:bodyPr/>
          <a:lstStyle/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1*2*3*(4+5)n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C1A088-E76B-4006-8D2F-AC9A0BEE5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9616"/>
            <a:ext cx="7296426" cy="45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25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4333" y="694273"/>
            <a:ext cx="8215312" cy="643912"/>
          </a:xfrm>
        </p:spPr>
        <p:txBody>
          <a:bodyPr/>
          <a:lstStyle/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(9+8*(7+6)+5)*4n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109741-B28D-44D3-9523-CDAD84D6E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52" y="160525"/>
            <a:ext cx="5143523" cy="6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14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804438"/>
            <a:ext cx="8215312" cy="5266581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给定图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所示的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是句子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3*5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的注释分析树的依赖图。图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的全部拓扑顺序有哪些？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3" y="3552669"/>
            <a:ext cx="5900972" cy="32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5446"/>
            <a:ext cx="4032354" cy="25420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1229397" y="4519055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16567" y="6387552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1015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0470" y="1119505"/>
            <a:ext cx="678497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种拓扑排序，分别是：</a:t>
            </a:r>
          </a:p>
          <a:p>
            <a:pPr>
              <a:lnSpc>
                <a:spcPct val="14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24  135  6789</a:t>
            </a:r>
          </a:p>
          <a:p>
            <a:pPr>
              <a:lnSpc>
                <a:spcPct val="14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1  24  35  6789</a:t>
            </a:r>
          </a:p>
          <a:p>
            <a:pPr>
              <a:lnSpc>
                <a:spcPct val="14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13  24  5  6789</a:t>
            </a:r>
          </a:p>
          <a:p>
            <a:pPr>
              <a:lnSpc>
                <a:spcPct val="14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135  24  6789</a:t>
            </a:r>
          </a:p>
          <a:p>
            <a:pPr>
              <a:lnSpc>
                <a:spcPct val="14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21  435  6789</a:t>
            </a:r>
          </a:p>
          <a:p>
            <a:pPr>
              <a:lnSpc>
                <a:spcPct val="140000"/>
              </a:lnSpc>
            </a:pP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21  345  6789</a:t>
            </a:r>
          </a:p>
          <a:p>
            <a:pPr>
              <a:lnSpc>
                <a:spcPct val="14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21  354  6789</a:t>
            </a:r>
          </a:p>
          <a:p>
            <a:pPr>
              <a:lnSpc>
                <a:spcPct val="14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12  345  6789</a:t>
            </a:r>
          </a:p>
          <a:p>
            <a:pPr>
              <a:lnSpc>
                <a:spcPct val="140000"/>
              </a:lnSpc>
            </a:pP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12  354  6789</a:t>
            </a:r>
          </a:p>
          <a:p>
            <a:pPr>
              <a:lnSpc>
                <a:spcPct val="14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13  254  6789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对于下图中的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，给出下列表达式对应的注释语法分析树：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a,b,c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real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w,x,y,z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03" y="3354126"/>
            <a:ext cx="5006433" cy="350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0634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Screen Shot 2020-03-19 at 7.10.04 AM">
            <a:extLst>
              <a:ext uri="{FF2B5EF4-FFF2-40B4-BE49-F238E27FC236}">
                <a16:creationId xmlns:a16="http://schemas.microsoft.com/office/drawing/2014/main" id="{9A5517E5-34BD-457D-BF58-BF98B8AE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82481"/>
            <a:ext cx="4461510" cy="4611370"/>
          </a:xfrm>
          <a:prstGeom prst="rect">
            <a:avLst/>
          </a:prstGeom>
        </p:spPr>
      </p:pic>
      <p:pic>
        <p:nvPicPr>
          <p:cNvPr id="6" name="Picture 3" descr="C:\Users\이찬호\Desktop\WeChat Image_20200323210000.jpg">
            <a:extLst>
              <a:ext uri="{FF2B5EF4-FFF2-40B4-BE49-F238E27FC236}">
                <a16:creationId xmlns:a16="http://schemas.microsoft.com/office/drawing/2014/main" id="{D32B116D-D1AA-4DD4-89A5-C6BEA91B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377" y="925384"/>
            <a:ext cx="4183201" cy="41382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8705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写出“注释”的正则定义，并为其设计一个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DFA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注释是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/*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和*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/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之间的串，且串中没有不在双引号（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“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）中的*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/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（不考虑奇数个双引号，不配对的情况）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34876-F3C0-41AC-8F98-C8D244990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34" y="3291444"/>
            <a:ext cx="50006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67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假设我们有一个产生式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→ BCD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这四个非终结符都有两个属性：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是一个综合属性，而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是一个继承属性。对于下面的每组规则，指出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①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②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③ 是否存在和这些规则一致的求值过程？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 A.s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B.i+C.s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6328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仅仅使用</a:t>
            </a:r>
            <a:r>
              <a:rPr lang="zh-CN" altLang="en-US" kern="1200" dirty="0">
                <a:solidFill>
                  <a:srgbClr val="0DC0FF"/>
                </a:solidFill>
                <a:highlight>
                  <a:srgbClr val="FFFFFF"/>
                </a:highlight>
                <a:ea typeface="华文楷体" panose="02010600040101010101" pitchFamily="2" charset="-122"/>
              </a:rPr>
              <a:t>综合属性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称为</a:t>
            </a:r>
            <a:r>
              <a:rPr lang="en-US" altLang="zh-CN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属性的</a:t>
            </a:r>
            <a:r>
              <a:rPr lang="en-US" altLang="zh-CN" kern="1200" dirty="0" err="1">
                <a:solidFill>
                  <a:srgbClr val="FF0000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，或</a:t>
            </a:r>
            <a:r>
              <a:rPr lang="en-US" altLang="zh-CN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S-</a:t>
            </a:r>
            <a:r>
              <a:rPr lang="zh-CN" altLang="en-US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属性定义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 </a:t>
            </a:r>
            <a:r>
              <a:rPr lang="en-US" altLang="zh-CN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S-</a:t>
            </a:r>
            <a:r>
              <a:rPr lang="en-US" altLang="zh-CN" kern="1200" dirty="0" err="1">
                <a:solidFill>
                  <a:srgbClr val="FF0000"/>
                </a:solidFill>
                <a:ea typeface="华文楷体" panose="02010600040101010101" pitchFamily="2" charset="-122"/>
              </a:rPr>
              <a:t>SDD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  A.s = </a:t>
            </a:r>
            <a:r>
              <a:rPr lang="en-US" altLang="zh-CN" kern="1200" dirty="0" err="1">
                <a:solidFill>
                  <a:schemeClr val="tx2">
                    <a:lumMod val="60000"/>
                    <a:lumOff val="40000"/>
                  </a:schemeClr>
                </a:solidFill>
                <a:ea typeface="华文楷体" panose="02010600040101010101" pitchFamily="2" charset="-122"/>
              </a:rPr>
              <a:t>B.i</a:t>
            </a:r>
            <a:r>
              <a:rPr lang="zh-CN" altLang="en-US" kern="1200" dirty="0">
                <a:solidFill>
                  <a:schemeClr val="tx2">
                    <a:lumMod val="60000"/>
                    <a:lumOff val="40000"/>
                  </a:schemeClr>
                </a:solidFill>
                <a:ea typeface="华文楷体" panose="02010600040101010101" pitchFamily="2" charset="-122"/>
              </a:rPr>
              <a:t> 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C.s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       </a:t>
            </a:r>
            <a:r>
              <a:rPr lang="zh-CN" altLang="en-US" kern="1200" dirty="0">
                <a:solidFill>
                  <a:schemeClr val="tx2">
                    <a:lumMod val="60000"/>
                    <a:lumOff val="40000"/>
                  </a:schemeClr>
                </a:solidFill>
                <a:ea typeface="华文楷体" panose="02010600040101010101" pitchFamily="2" charset="-122"/>
              </a:rPr>
              <a:t>继承属性</a:t>
            </a:r>
            <a:endParaRPr lang="en-US" altLang="zh-CN" kern="1200" dirty="0">
              <a:solidFill>
                <a:schemeClr val="tx2">
                  <a:lumMod val="60000"/>
                  <a:lumOff val="40000"/>
                </a:schemeClr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所以不满足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下 3"/>
          <p:cNvSpPr/>
          <p:nvPr/>
        </p:nvSpPr>
        <p:spPr>
          <a:xfrm>
            <a:off x="2810312" y="3347207"/>
            <a:ext cx="385893" cy="713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804438"/>
            <a:ext cx="6392019" cy="32869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40903" y="4318021"/>
            <a:ext cx="657696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A.s = </a:t>
            </a:r>
            <a:r>
              <a:rPr lang="en-US" altLang="zh-CN" sz="320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B.i+C.s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无右部符号的规则，即产生式的右部符号满足定义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所以是</a:t>
            </a:r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属性定义的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344" y="986371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是否存在和这些规则一致的求值过程？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关键是：是否存在一个求值顺序？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“如果图中</a:t>
            </a:r>
            <a:r>
              <a:rPr lang="zh-CN" altLang="en-US" sz="2400" kern="1200">
                <a:solidFill>
                  <a:prstClr val="black"/>
                </a:solidFill>
                <a:ea typeface="华文楷体" panose="02010600040101010101" pitchFamily="2" charset="-122"/>
              </a:rPr>
              <a:t>没有环 则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至少存在</a:t>
            </a:r>
            <a:r>
              <a:rPr lang="zh-CN" altLang="en-US" sz="2400" kern="1200">
                <a:solidFill>
                  <a:prstClr val="black"/>
                </a:solidFill>
                <a:ea typeface="华文楷体" panose="02010600040101010101" pitchFamily="2" charset="-122"/>
              </a:rPr>
              <a:t>一个拓扑排序”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很显然，图中并无环；而且，由上问：满足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L-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属性，满足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L-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属性定义是没有环存在的。因此存在和规则</a:t>
            </a:r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A.s = </a:t>
            </a:r>
            <a:r>
              <a:rPr lang="en-US" altLang="zh-CN" sz="2400" dirty="0" err="1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B.i+C.s</a:t>
            </a:r>
            <a:r>
              <a:rPr lang="zh-CN" altLang="en-US" sz="24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一致的求值顺序</a:t>
            </a:r>
            <a:endParaRPr lang="en-US" altLang="zh-CN" sz="24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77" y="1981071"/>
            <a:ext cx="3192328" cy="197853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假设我们有一个产生式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→ BCD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这四个非终结符都有两个属性：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是一个综合属性，而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是一个继承属性。对于下面的每组规则，指出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①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②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③ 是否存在和这些规则一致的求值过程？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A.s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B.i+C.s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D.i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A.i+B.s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54940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3804" y="1515676"/>
            <a:ext cx="8116391" cy="482935"/>
          </a:xfrm>
        </p:spPr>
        <p:txBody>
          <a:bodyPr/>
          <a:lstStyle/>
          <a:p>
            <a:pPr marL="504825" lvl="1" indent="-204788" eaLnBrk="1" hangingPunct="1">
              <a:lnSpc>
                <a:spcPts val="2850"/>
              </a:lnSpc>
              <a:spcBef>
                <a:spcPct val="20000"/>
              </a:spcBef>
              <a:defRPr/>
            </a:pPr>
            <a:r>
              <a:rPr lang="en-US" altLang="zh-CN" sz="21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(2) A.s = </a:t>
            </a:r>
            <a:r>
              <a:rPr lang="en-US" altLang="zh-CN" sz="2100" b="1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B.i+C.s</a:t>
            </a:r>
            <a:br>
              <a:rPr lang="en-US" altLang="zh-CN" sz="21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</a:br>
            <a:r>
              <a:rPr lang="en-US" altLang="zh-CN" sz="21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  </a:t>
            </a:r>
            <a:r>
              <a:rPr lang="en-US" altLang="zh-CN" sz="2100" b="1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D.i</a:t>
            </a:r>
            <a:r>
              <a:rPr lang="en-US" altLang="zh-CN" sz="21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 = </a:t>
            </a:r>
            <a:r>
              <a:rPr lang="en-US" altLang="zh-CN" sz="2100" b="1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A.i+B.s</a:t>
            </a:r>
            <a:br>
              <a:rPr lang="en-US" altLang="zh-CN" sz="21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</a:br>
            <a:endParaRPr lang="zh-CN" altLang="en-US" sz="21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1405" y="1892257"/>
            <a:ext cx="7772400" cy="3086100"/>
          </a:xfrm>
        </p:spPr>
        <p:txBody>
          <a:bodyPr/>
          <a:lstStyle/>
          <a:p>
            <a:r>
              <a:rPr lang="en-US" altLang="zh-CN" dirty="0"/>
              <a:t>S</a:t>
            </a:r>
            <a:r>
              <a:rPr lang="zh-CN" altLang="en-US" dirty="0"/>
              <a:t>属性：不满足，因为使用了继承属性</a:t>
            </a:r>
            <a:endParaRPr lang="en-US" altLang="zh-CN" dirty="0"/>
          </a:p>
          <a:p>
            <a:r>
              <a:rPr lang="en-US" altLang="zh-CN" dirty="0"/>
              <a:t>L</a:t>
            </a:r>
            <a:r>
              <a:rPr lang="zh-CN" altLang="en-US" dirty="0"/>
              <a:t>属性：满足，因为第一个式子计算综合属性，第二个式子依赖于</a:t>
            </a:r>
            <a:r>
              <a:rPr lang="en-US" altLang="zh-CN" dirty="0"/>
              <a:t>A</a:t>
            </a:r>
            <a:r>
              <a:rPr lang="zh-CN" altLang="en-US" dirty="0"/>
              <a:t>的继承属性和他左边符号的综合属性，满足</a:t>
            </a:r>
            <a:r>
              <a:rPr lang="en-US" altLang="zh-CN" dirty="0"/>
              <a:t>L</a:t>
            </a:r>
            <a:r>
              <a:rPr lang="zh-CN" altLang="en-US" dirty="0"/>
              <a:t>属性的定义。</a:t>
            </a:r>
            <a:endParaRPr lang="en-US" altLang="zh-CN" dirty="0"/>
          </a:p>
          <a:p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求值过程：存在</a:t>
            </a:r>
          </a:p>
          <a:p>
            <a:pPr marL="0" indent="0">
              <a:buNone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eg:</a:t>
            </a:r>
            <a:endParaRPr lang="zh-CN" altLang="en-US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2100" dirty="0"/>
              <a:t>B.s-&gt; A.i-&gt;  D.i -&gt; B.i-&gt;  C.s -&gt; A.s</a:t>
            </a:r>
          </a:p>
          <a:p>
            <a:pPr marL="0" indent="0">
              <a:buNone/>
            </a:pPr>
            <a:r>
              <a:rPr lang="zh-CN" altLang="en-US" sz="2100" dirty="0"/>
              <a:t>拓扑序列一共有</a:t>
            </a:r>
            <a:r>
              <a:rPr lang="en-US" altLang="zh-CN" sz="2100" dirty="0"/>
              <a:t>80</a:t>
            </a:r>
            <a:r>
              <a:rPr lang="zh-CN" altLang="en-US" sz="2100" dirty="0"/>
              <a:t>种，不一一给出。</a:t>
            </a:r>
            <a:endParaRPr lang="en-US" altLang="zh-CN" sz="21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5850245" y="3213923"/>
            <a:ext cx="2344836" cy="1513745"/>
            <a:chOff x="13245" y="3312"/>
            <a:chExt cx="4924" cy="3178"/>
          </a:xfrm>
        </p:grpSpPr>
        <p:grpSp>
          <p:nvGrpSpPr>
            <p:cNvPr id="4" name="组合 74"/>
            <p:cNvGrpSpPr/>
            <p:nvPr/>
          </p:nvGrpSpPr>
          <p:grpSpPr>
            <a:xfrm>
              <a:off x="13245" y="3314"/>
              <a:ext cx="4924" cy="3176"/>
              <a:chOff x="5230420" y="2357638"/>
              <a:chExt cx="2126456" cy="1237097"/>
            </a:xfrm>
          </p:grpSpPr>
          <p:sp>
            <p:nvSpPr>
              <p:cNvPr id="13" name="Rectangle 43"/>
              <p:cNvSpPr/>
              <p:nvPr/>
            </p:nvSpPr>
            <p:spPr>
              <a:xfrm>
                <a:off x="6004758" y="2357638"/>
                <a:ext cx="540544" cy="2322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50625" tIns="26325" rIns="50625" bIns="26325" anchor="ctr">
                <a:spAutoFit/>
              </a:bodyPr>
              <a:lstStyle/>
              <a:p>
                <a:pPr algn="ctr" eaLnBrk="1" hangingPunct="1"/>
                <a:r>
                  <a:rPr lang="en-US" altLang="zh-CN" sz="1500" i="1" dirty="0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4" name="Text Box 46"/>
              <p:cNvSpPr txBox="1"/>
              <p:nvPr/>
            </p:nvSpPr>
            <p:spPr>
              <a:xfrm>
                <a:off x="6103276" y="3362501"/>
                <a:ext cx="342900" cy="23223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50625" tIns="26325" rIns="50625" bIns="26325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500" dirty="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5" name="Rectangle 47"/>
              <p:cNvSpPr/>
              <p:nvPr/>
            </p:nvSpPr>
            <p:spPr>
              <a:xfrm>
                <a:off x="6816332" y="3124772"/>
                <a:ext cx="540544" cy="2322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50625" tIns="26325" rIns="50625" bIns="26325" anchor="ctr">
                <a:spAutoFit/>
              </a:bodyPr>
              <a:lstStyle/>
              <a:p>
                <a:pPr algn="ctr" eaLnBrk="1" hangingPunct="1"/>
                <a:r>
                  <a:rPr lang="en-US" altLang="zh-CN" sz="1500" dirty="0">
                    <a:latin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16" name="Line 49"/>
              <p:cNvSpPr/>
              <p:nvPr/>
            </p:nvSpPr>
            <p:spPr>
              <a:xfrm>
                <a:off x="6219694" y="2689423"/>
                <a:ext cx="432" cy="6727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headEnd type="none" w="med" len="med"/>
                <a:tailEnd type="none" w="lg" len="lg"/>
              </a:ln>
            </p:spPr>
          </p:sp>
          <p:sp>
            <p:nvSpPr>
              <p:cNvPr id="17" name="Line 50"/>
              <p:cNvSpPr/>
              <p:nvPr/>
            </p:nvSpPr>
            <p:spPr>
              <a:xfrm>
                <a:off x="6219828" y="2689611"/>
                <a:ext cx="809625" cy="34290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headEnd type="none" w="med" len="med"/>
                <a:tailEnd type="none" w="lg" len="lg"/>
              </a:ln>
            </p:spPr>
          </p:sp>
          <p:sp>
            <p:nvSpPr>
              <p:cNvPr id="18" name="Rectangle 51"/>
              <p:cNvSpPr/>
              <p:nvPr/>
            </p:nvSpPr>
            <p:spPr>
              <a:xfrm>
                <a:off x="5230420" y="3130726"/>
                <a:ext cx="540544" cy="2322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50625" tIns="26325" rIns="50625" bIns="26325" anchor="ctr">
                <a:spAutoFit/>
              </a:bodyPr>
              <a:lstStyle/>
              <a:p>
                <a:pPr algn="ctr" eaLnBrk="1" hangingPunct="1"/>
                <a:r>
                  <a:rPr lang="en-US" altLang="zh-CN" sz="1500" i="1" dirty="0"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22" name="Line 48"/>
              <p:cNvSpPr/>
              <p:nvPr/>
            </p:nvSpPr>
            <p:spPr>
              <a:xfrm flipH="1">
                <a:off x="5479259" y="2689611"/>
                <a:ext cx="719138" cy="36790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headEnd type="none" w="med" len="med"/>
                <a:tailEnd type="none" w="lg" len="lg"/>
              </a:ln>
            </p:spPr>
          </p:sp>
        </p:grpSp>
        <p:grpSp>
          <p:nvGrpSpPr>
            <p:cNvPr id="41" name="组合 40"/>
            <p:cNvGrpSpPr/>
            <p:nvPr/>
          </p:nvGrpSpPr>
          <p:grpSpPr>
            <a:xfrm>
              <a:off x="13311" y="3312"/>
              <a:ext cx="4395" cy="3174"/>
              <a:chOff x="13311" y="3312"/>
              <a:chExt cx="4395" cy="3174"/>
            </a:xfrm>
          </p:grpSpPr>
          <p:sp>
            <p:nvSpPr>
              <p:cNvPr id="26" name="Rectangle 54"/>
              <p:cNvSpPr>
                <a:spLocks noChangeArrowheads="1"/>
              </p:cNvSpPr>
              <p:nvPr/>
            </p:nvSpPr>
            <p:spPr bwMode="auto">
              <a:xfrm>
                <a:off x="13311" y="5250"/>
                <a:ext cx="492" cy="596"/>
              </a:xfrm>
              <a:prstGeom prst="rect">
                <a:avLst/>
              </a:prstGeom>
              <a:noFill/>
              <a:ln w="9525">
                <a:noFill/>
                <a:miter lim="800000"/>
                <a:tailEnd type="none" w="lg" len="lg"/>
              </a:ln>
            </p:spPr>
            <p:txBody>
              <a:bodyPr wrap="square" lIns="50625" tIns="26325" rIns="50625" bIns="26325" anchor="ctr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5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28" name="Rectangle 54"/>
              <p:cNvSpPr>
                <a:spLocks noChangeArrowheads="1"/>
              </p:cNvSpPr>
              <p:nvPr/>
            </p:nvSpPr>
            <p:spPr bwMode="auto">
              <a:xfrm>
                <a:off x="16917" y="5296"/>
                <a:ext cx="492" cy="5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tailEnd type="none" w="lg" len="lg"/>
              </a:ln>
            </p:spPr>
            <p:txBody>
              <a:bodyPr wrap="square" lIns="50625" tIns="26325" rIns="50625" bIns="26325" anchor="ctr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5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29" name="Rectangle 54"/>
              <p:cNvSpPr>
                <a:spLocks noChangeArrowheads="1"/>
              </p:cNvSpPr>
              <p:nvPr/>
            </p:nvSpPr>
            <p:spPr bwMode="auto">
              <a:xfrm>
                <a:off x="14121" y="5296"/>
                <a:ext cx="492" cy="596"/>
              </a:xfrm>
              <a:prstGeom prst="rect">
                <a:avLst/>
              </a:prstGeom>
              <a:noFill/>
              <a:ln w="9525">
                <a:noFill/>
                <a:miter lim="800000"/>
                <a:tailEnd type="none" w="lg" len="lg"/>
              </a:ln>
            </p:spPr>
            <p:txBody>
              <a:bodyPr wrap="square" lIns="50625" tIns="26325" rIns="50625" bIns="26325" anchor="ctr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5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</a:p>
            </p:txBody>
          </p:sp>
          <p:sp>
            <p:nvSpPr>
              <p:cNvPr id="30" name="Rectangle 54"/>
              <p:cNvSpPr>
                <a:spLocks noChangeArrowheads="1"/>
              </p:cNvSpPr>
              <p:nvPr/>
            </p:nvSpPr>
            <p:spPr bwMode="auto">
              <a:xfrm>
                <a:off x="15922" y="3312"/>
                <a:ext cx="492" cy="5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tailEnd type="none" w="lg" len="lg"/>
              </a:ln>
            </p:spPr>
            <p:txBody>
              <a:bodyPr wrap="square" lIns="50625" tIns="26325" rIns="50625" bIns="26325" anchor="ctr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5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</a:p>
            </p:txBody>
          </p:sp>
          <p:sp>
            <p:nvSpPr>
              <p:cNvPr id="31" name="Rectangle 54"/>
              <p:cNvSpPr>
                <a:spLocks noChangeArrowheads="1"/>
              </p:cNvSpPr>
              <p:nvPr/>
            </p:nvSpPr>
            <p:spPr bwMode="auto">
              <a:xfrm>
                <a:off x="15774" y="5844"/>
                <a:ext cx="492" cy="5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tailEnd type="none" w="lg" len="lg"/>
              </a:ln>
            </p:spPr>
            <p:txBody>
              <a:bodyPr wrap="square" lIns="50625" tIns="26325" rIns="50625" bIns="26325" anchor="ctr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5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</a:p>
            </p:txBody>
          </p:sp>
          <p:sp>
            <p:nvSpPr>
              <p:cNvPr id="37" name="Freeform 60"/>
              <p:cNvSpPr/>
              <p:nvPr/>
            </p:nvSpPr>
            <p:spPr bwMode="auto">
              <a:xfrm rot="2520000">
                <a:off x="15240" y="3524"/>
                <a:ext cx="2466" cy="819"/>
              </a:xfrm>
              <a:custGeom>
                <a:avLst/>
                <a:gdLst>
                  <a:gd name="T0" fmla="*/ 0 w 453"/>
                  <a:gd name="T1" fmla="*/ 2147483646 h 136"/>
                  <a:gd name="T2" fmla="*/ 2147483646 w 453"/>
                  <a:gd name="T3" fmla="*/ 0 h 136"/>
                  <a:gd name="T4" fmla="*/ 2147483646 w 453"/>
                  <a:gd name="T5" fmla="*/ 2147483646 h 136"/>
                  <a:gd name="T6" fmla="*/ 0 60000 65536"/>
                  <a:gd name="T7" fmla="*/ 0 60000 65536"/>
                  <a:gd name="T8" fmla="*/ 0 60000 65536"/>
                  <a:gd name="T9" fmla="*/ 0 w 453"/>
                  <a:gd name="T10" fmla="*/ 0 h 136"/>
                  <a:gd name="T11" fmla="*/ 453 w 453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3" h="136">
                    <a:moveTo>
                      <a:pt x="0" y="136"/>
                    </a:moveTo>
                    <a:cubicBezTo>
                      <a:pt x="53" y="68"/>
                      <a:pt x="106" y="0"/>
                      <a:pt x="181" y="0"/>
                    </a:cubicBezTo>
                    <a:cubicBezTo>
                      <a:pt x="256" y="0"/>
                      <a:pt x="354" y="68"/>
                      <a:pt x="453" y="136"/>
                    </a:cubicBezTo>
                  </a:path>
                </a:pathLst>
              </a:cu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round/>
                <a:tailEnd type="stealth" w="med" len="med"/>
              </a:ln>
            </p:spPr>
            <p:txBody>
              <a:bodyPr lIns="51435" tIns="25718" rIns="51435" bIns="25718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60"/>
              <p:cNvSpPr/>
              <p:nvPr/>
            </p:nvSpPr>
            <p:spPr bwMode="auto">
              <a:xfrm flipV="1">
                <a:off x="14498" y="5845"/>
                <a:ext cx="2599" cy="641"/>
              </a:xfrm>
              <a:custGeom>
                <a:avLst/>
                <a:gdLst>
                  <a:gd name="T0" fmla="*/ 0 w 453"/>
                  <a:gd name="T1" fmla="*/ 2147483646 h 136"/>
                  <a:gd name="T2" fmla="*/ 2147483646 w 453"/>
                  <a:gd name="T3" fmla="*/ 0 h 136"/>
                  <a:gd name="T4" fmla="*/ 2147483646 w 453"/>
                  <a:gd name="T5" fmla="*/ 2147483646 h 136"/>
                  <a:gd name="T6" fmla="*/ 0 60000 65536"/>
                  <a:gd name="T7" fmla="*/ 0 60000 65536"/>
                  <a:gd name="T8" fmla="*/ 0 60000 65536"/>
                  <a:gd name="T9" fmla="*/ 0 w 453"/>
                  <a:gd name="T10" fmla="*/ 0 h 136"/>
                  <a:gd name="T11" fmla="*/ 453 w 453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3" h="136">
                    <a:moveTo>
                      <a:pt x="0" y="136"/>
                    </a:moveTo>
                    <a:cubicBezTo>
                      <a:pt x="53" y="68"/>
                      <a:pt x="106" y="0"/>
                      <a:pt x="181" y="0"/>
                    </a:cubicBezTo>
                    <a:cubicBezTo>
                      <a:pt x="256" y="0"/>
                      <a:pt x="354" y="68"/>
                      <a:pt x="453" y="136"/>
                    </a:cubicBezTo>
                  </a:path>
                </a:pathLst>
              </a:cu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round/>
                <a:tailEnd type="stealth" w="med" len="med"/>
              </a:ln>
            </p:spPr>
            <p:txBody>
              <a:bodyPr lIns="51435" tIns="25718" rIns="51435" bIns="25718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Line 66"/>
              <p:cNvSpPr>
                <a:spLocks noChangeShapeType="1"/>
              </p:cNvSpPr>
              <p:nvPr/>
            </p:nvSpPr>
            <p:spPr bwMode="auto">
              <a:xfrm rot="11880000">
                <a:off x="15822" y="3922"/>
                <a:ext cx="412" cy="1943"/>
              </a:xfrm>
              <a:prstGeom prst="line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round/>
                <a:tailEnd type="triangle" w="med" len="med"/>
              </a:ln>
            </p:spPr>
            <p:txBody>
              <a:bodyPr lIns="51435" tIns="25718" rIns="51435" bIns="25718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 b="1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" name="Rectangle 54"/>
          <p:cNvSpPr>
            <a:spLocks noChangeArrowheads="1"/>
          </p:cNvSpPr>
          <p:nvPr/>
        </p:nvSpPr>
        <p:spPr bwMode="auto">
          <a:xfrm>
            <a:off x="6698703" y="3214544"/>
            <a:ext cx="234315" cy="283997"/>
          </a:xfrm>
          <a:prstGeom prst="rect">
            <a:avLst/>
          </a:prstGeom>
          <a:noFill/>
          <a:ln w="9525">
            <a:noFill/>
            <a:miter lim="800000"/>
            <a:tailEnd type="none" w="lg" len="lg"/>
          </a:ln>
        </p:spPr>
        <p:txBody>
          <a:bodyPr wrap="square" lIns="50625" tIns="26325" rIns="50625" bIns="26325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6" name="Line 66"/>
          <p:cNvSpPr>
            <a:spLocks noChangeShapeType="1"/>
          </p:cNvSpPr>
          <p:nvPr/>
        </p:nvSpPr>
        <p:spPr bwMode="auto">
          <a:xfrm rot="18000000">
            <a:off x="5963374" y="3470842"/>
            <a:ext cx="1139666" cy="621030"/>
          </a:xfrm>
          <a:prstGeom prst="lin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round/>
            <a:tailEnd type="triangle" w="med" len="med"/>
          </a:ln>
        </p:spPr>
        <p:txBody>
          <a:bodyPr lIns="51435" tIns="25718" rIns="51435" bIns="25718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假设我们有一个产生式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→ BCD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这四个非终结符都有两个属性：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是一个综合属性，而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是一个继承属性。对于下面的每组规则，指出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①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②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③ 是否存在和这些规则一致的求值过程？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A.s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B.s+D.s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3706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1930" y="1355241"/>
            <a:ext cx="6161484" cy="3663943"/>
          </a:xfrm>
        </p:spPr>
        <p:txBody>
          <a:bodyPr/>
          <a:lstStyle/>
          <a:p>
            <a:pPr marL="504825" lvl="1" indent="-204788" eaLnBrk="1" hangingPunct="1">
              <a:lnSpc>
                <a:spcPts val="285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A.s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B.s+D.s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95A125-54EB-4DFA-9118-DB36BF4BAEAF}"/>
              </a:ext>
            </a:extLst>
          </p:cNvPr>
          <p:cNvSpPr txBox="1">
            <a:spLocks/>
          </p:cNvSpPr>
          <p:nvPr/>
        </p:nvSpPr>
        <p:spPr bwMode="auto">
          <a:xfrm>
            <a:off x="668035" y="1697772"/>
            <a:ext cx="8435490" cy="366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04825" lvl="1" indent="-204788" eaLnBrk="1" hangingPunct="1">
              <a:lnSpc>
                <a:spcPts val="285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prstClr val="black"/>
                </a:solidFill>
                <a:ea typeface="华文楷体" panose="02010600040101010101" pitchFamily="2" charset="-122"/>
              </a:rPr>
              <a:t>仅仅使用综合属性                    </a:t>
            </a:r>
            <a:r>
              <a:rPr lang="en-US" altLang="zh-CN" sz="2100" dirty="0">
                <a:solidFill>
                  <a:prstClr val="black"/>
                </a:solidFill>
                <a:ea typeface="华文楷体" panose="02010600040101010101" pitchFamily="2" charset="-122"/>
                <a:sym typeface="Wingdings" panose="05000000000000000000" pitchFamily="2" charset="2"/>
              </a:rPr>
              <a:t>           </a:t>
            </a:r>
            <a:r>
              <a:rPr lang="zh-CN" altLang="en-US" sz="2100" dirty="0">
                <a:solidFill>
                  <a:srgbClr val="FF0000"/>
                </a:solidFill>
                <a:ea typeface="华文楷体" panose="02010600040101010101" pitchFamily="2" charset="-122"/>
              </a:rPr>
              <a:t>满足</a:t>
            </a:r>
            <a:r>
              <a:rPr lang="en-US" altLang="zh-CN" sz="2100" dirty="0">
                <a:solidFill>
                  <a:srgbClr val="FF0000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100" dirty="0">
                <a:solidFill>
                  <a:srgbClr val="FF0000"/>
                </a:solidFill>
                <a:ea typeface="华文楷体" panose="02010600040101010101" pitchFamily="2" charset="-122"/>
              </a:rPr>
              <a:t>属性定义的要求</a:t>
            </a:r>
            <a:endParaRPr lang="en-US" altLang="zh-CN" sz="2100" dirty="0">
              <a:solidFill>
                <a:srgbClr val="FF0000"/>
              </a:solidFill>
              <a:ea typeface="华文楷体" panose="02010600040101010101" pitchFamily="2" charset="-122"/>
            </a:endParaRPr>
          </a:p>
          <a:p>
            <a:pPr marL="504825" lvl="1" indent="-204788" eaLnBrk="1" hangingPunct="1">
              <a:lnSpc>
                <a:spcPts val="285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100" dirty="0">
                <a:solidFill>
                  <a:prstClr val="black"/>
                </a:solidFill>
                <a:ea typeface="华文楷体" panose="02010600040101010101" pitchFamily="2" charset="-122"/>
              </a:rPr>
              <a:t>每个属性都是综合属性            </a:t>
            </a:r>
            <a:r>
              <a:rPr lang="en-US" altLang="zh-CN" sz="2100" dirty="0">
                <a:solidFill>
                  <a:prstClr val="black"/>
                </a:solidFill>
                <a:ea typeface="华文楷体" panose="02010600040101010101" pitchFamily="2" charset="-122"/>
                <a:sym typeface="Wingdings" panose="05000000000000000000" pitchFamily="2" charset="2"/>
              </a:rPr>
              <a:t>           </a:t>
            </a:r>
            <a:r>
              <a:rPr lang="zh-CN" altLang="en-US" sz="2100" dirty="0">
                <a:solidFill>
                  <a:srgbClr val="FF0000"/>
                </a:solidFill>
                <a:ea typeface="华文楷体" panose="02010600040101010101" pitchFamily="2" charset="-122"/>
              </a:rPr>
              <a:t>满足</a:t>
            </a:r>
            <a:r>
              <a:rPr lang="en-US" altLang="zh-CN" sz="2100" dirty="0">
                <a:solidFill>
                  <a:srgbClr val="FF0000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100" dirty="0">
                <a:solidFill>
                  <a:srgbClr val="FF0000"/>
                </a:solidFill>
                <a:ea typeface="华文楷体" panose="02010600040101010101" pitchFamily="2" charset="-122"/>
              </a:rPr>
              <a:t>属性定义的要求</a:t>
            </a:r>
            <a:r>
              <a:rPr lang="en-US" altLang="zh-CN" sz="2100" dirty="0">
                <a:solidFill>
                  <a:srgbClr val="FF0000"/>
                </a:solidFill>
                <a:ea typeface="华文楷体" panose="02010600040101010101" pitchFamily="2" charset="-122"/>
                <a:sym typeface="Wingdings" panose="05000000000000000000" pitchFamily="2" charset="2"/>
              </a:rPr>
              <a:t>      </a:t>
            </a:r>
            <a:endParaRPr lang="en-US" altLang="zh-CN" sz="2100" dirty="0">
              <a:solidFill>
                <a:srgbClr val="FF0000"/>
              </a:solidFill>
              <a:ea typeface="华文楷体" panose="0201060004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65A0541-020D-4106-9397-2EA498937AEE}"/>
              </a:ext>
            </a:extLst>
          </p:cNvPr>
          <p:cNvSpPr txBox="1">
            <a:spLocks/>
          </p:cNvSpPr>
          <p:nvPr/>
        </p:nvSpPr>
        <p:spPr bwMode="auto">
          <a:xfrm>
            <a:off x="131930" y="2411682"/>
            <a:ext cx="6161484" cy="366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04825" lvl="1" indent="-204788" eaLnBrk="1" hangingPunct="1">
              <a:lnSpc>
                <a:spcPts val="285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100" dirty="0">
                <a:solidFill>
                  <a:prstClr val="black"/>
                </a:solidFill>
                <a:ea typeface="华文楷体" panose="02010600040101010101" pitchFamily="2" charset="-122"/>
              </a:rPr>
              <a:t>属性性质：</a:t>
            </a:r>
            <a:endParaRPr lang="en-US" altLang="zh-CN" sz="21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504825" lvl="1" indent="-204788" eaLnBrk="1" hangingPunct="1">
              <a:lnSpc>
                <a:spcPts val="285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1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918B23-4D54-4B14-9B85-250775452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50" y="2866760"/>
            <a:ext cx="6347994" cy="9404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263865A-D435-497A-B232-A6866BD941D5}"/>
              </a:ext>
            </a:extLst>
          </p:cNvPr>
          <p:cNvSpPr/>
          <p:nvPr/>
        </p:nvSpPr>
        <p:spPr>
          <a:xfrm>
            <a:off x="2712040" y="4986022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35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318E915-10F2-4CA0-9430-3DFC4DF919A5}"/>
              </a:ext>
            </a:extLst>
          </p:cNvPr>
          <p:cNvSpPr txBox="1">
            <a:spLocks/>
          </p:cNvSpPr>
          <p:nvPr/>
        </p:nvSpPr>
        <p:spPr bwMode="auto">
          <a:xfrm>
            <a:off x="827585" y="4853361"/>
            <a:ext cx="6161484" cy="77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  <a:ea typeface="华文楷体" panose="02010600040101010101" pitchFamily="2" charset="-122"/>
              </a:rPr>
              <a:t>存在和此规则一致的求值过程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AFC3C3-1DEF-406A-ADD6-FE66563FA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56" y="3994382"/>
            <a:ext cx="4207143" cy="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878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假设我们有一个产生式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→ BCD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这四个非终结符都有两个属性：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是一个综合属性，而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是一个继承属性。对于下面的每组规则，指出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①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②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③ 是否存在和这些规则一致的求值过程？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A.s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D.i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A.s+C.s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C.i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B.s</a:t>
            </a: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D.i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B.i+C.i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10097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7B5E0-E61C-4CF1-BAE7-D74CC424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6C25BC-0549-431D-B3A6-D5AB8A568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97867"/>
                <a:ext cx="7772400" cy="4114800"/>
              </a:xfrm>
            </p:spPr>
            <p:txBody>
              <a:bodyPr/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）语义规则里有继承属性，故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不满足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属性定义。</a:t>
                </a:r>
                <a:br>
                  <a:rPr lang="zh-CN" altLang="en-US" dirty="0"/>
                </a:b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的继承属性依赖了它右边的属性，故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不满足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属性定义。</a:t>
                </a:r>
                <a:br>
                  <a:rPr lang="zh-CN" altLang="en-US" dirty="0"/>
                </a:br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不存在</a:t>
                </a:r>
                <a:r>
                  <a:rPr lang="zh-CN" altLang="en-US" dirty="0"/>
                  <a:t>，因为依赖关系成了环（</a:t>
                </a:r>
                <a:r>
                  <a:rPr lang="en-US" altLang="zh-CN" dirty="0"/>
                  <a:t>A.s 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en-US" altLang="zh-CN" dirty="0" err="1"/>
                  <a:t>B.i</a:t>
                </a:r>
                <a:r>
                  <a:rPr lang="en-US" altLang="zh-CN" dirty="0"/>
                  <a:t> 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dirty="0" err="1"/>
                  <a:t>D.i</a:t>
                </a:r>
                <a:r>
                  <a:rPr lang="en-US" altLang="zh-CN" dirty="0"/>
                  <a:t> 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dirty="0"/>
                  <a:t> A.s</a:t>
                </a:r>
                <a:r>
                  <a:rPr lang="zh-CN" altLang="en-US" dirty="0"/>
                  <a:t>）。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6C25BC-0549-431D-B3A6-D5AB8A568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97867"/>
                <a:ext cx="7772400" cy="4114800"/>
              </a:xfrm>
              <a:blipFill>
                <a:blip r:embed="rId2"/>
                <a:stretch>
                  <a:fillRect l="-627" t="-2519" r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815A406-19BF-410B-9588-B17C00F27CCF}"/>
              </a:ext>
            </a:extLst>
          </p:cNvPr>
          <p:cNvSpPr txBox="1"/>
          <p:nvPr/>
        </p:nvSpPr>
        <p:spPr>
          <a:xfrm>
            <a:off x="2329774" y="4692671"/>
            <a:ext cx="3012464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100" lvl="1" indent="-273050">
              <a:lnSpc>
                <a:spcPts val="38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prstClr val="black"/>
                </a:solidFill>
                <a:ea typeface="华文楷体" panose="02010600040101010101" pitchFamily="2" charset="-122"/>
              </a:rPr>
              <a:t>A.s = </a:t>
            </a:r>
            <a:r>
              <a:rPr lang="en-US" altLang="zh-CN" b="1" dirty="0" err="1">
                <a:solidFill>
                  <a:prstClr val="black"/>
                </a:solidFill>
                <a:ea typeface="华文楷体" panose="02010600040101010101" pitchFamily="2" charset="-122"/>
              </a:rPr>
              <a:t>D.i</a:t>
            </a:r>
            <a:endParaRPr lang="en-US" altLang="zh-CN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>
              <a:lnSpc>
                <a:spcPts val="38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b="1" dirty="0" err="1">
                <a:solidFill>
                  <a:prstClr val="black"/>
                </a:solidFill>
                <a:ea typeface="华文楷体" panose="02010600040101010101" pitchFamily="2" charset="-122"/>
              </a:rPr>
              <a:t>B.i</a:t>
            </a:r>
            <a:r>
              <a:rPr lang="en-US" altLang="zh-CN" b="1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b="1" dirty="0" err="1">
                <a:solidFill>
                  <a:prstClr val="black"/>
                </a:solidFill>
                <a:ea typeface="华文楷体" panose="02010600040101010101" pitchFamily="2" charset="-122"/>
              </a:rPr>
              <a:t>A.s+C.s</a:t>
            </a:r>
            <a:endParaRPr lang="en-US" altLang="zh-CN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>
              <a:lnSpc>
                <a:spcPts val="38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b="1" dirty="0" err="1">
                <a:solidFill>
                  <a:prstClr val="black"/>
                </a:solidFill>
                <a:ea typeface="华文楷体" panose="02010600040101010101" pitchFamily="2" charset="-122"/>
              </a:rPr>
              <a:t>C.i</a:t>
            </a:r>
            <a:r>
              <a:rPr lang="en-US" altLang="zh-CN" b="1" dirty="0">
                <a:solidFill>
                  <a:prstClr val="black"/>
                </a:solidFill>
                <a:ea typeface="华文楷体" panose="02010600040101010101" pitchFamily="2" charset="-122"/>
              </a:rPr>
              <a:t> = B.s</a:t>
            </a:r>
          </a:p>
          <a:p>
            <a:pPr marL="673100" lvl="1" indent="-273050">
              <a:lnSpc>
                <a:spcPts val="38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b="1" dirty="0" err="1">
                <a:solidFill>
                  <a:prstClr val="black"/>
                </a:solidFill>
                <a:ea typeface="华文楷体" panose="02010600040101010101" pitchFamily="2" charset="-122"/>
              </a:rPr>
              <a:t>D.i</a:t>
            </a:r>
            <a:r>
              <a:rPr lang="en-US" altLang="zh-CN" b="1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b="1" dirty="0" err="1">
                <a:solidFill>
                  <a:prstClr val="black"/>
                </a:solidFill>
                <a:ea typeface="华文楷体" panose="02010600040101010101" pitchFamily="2" charset="-122"/>
              </a:rPr>
              <a:t>B.i+C.i</a:t>
            </a:r>
            <a:endParaRPr lang="en-US" altLang="zh-CN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79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FF9164E-C7E7-4041-9059-1BD856E84996}"/>
              </a:ext>
            </a:extLst>
          </p:cNvPr>
          <p:cNvSpPr txBox="1">
            <a:spLocks/>
          </p:cNvSpPr>
          <p:nvPr/>
        </p:nvSpPr>
        <p:spPr bwMode="auto">
          <a:xfrm>
            <a:off x="979984" y="312925"/>
            <a:ext cx="8116391" cy="64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0" i="0" baseline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zh-CN" altLang="en-US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endParaRPr lang="zh-CN" altLang="en-US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B46272-CE6E-4A93-9BCD-F290AAD2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7" y="1968080"/>
            <a:ext cx="8775865" cy="31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277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2444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下图中的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计算诸如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3*5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3*5*7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这样的项。扩展下图中的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，使它可以像习题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8.1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图中所示的那样处理表达式。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45" y="2675042"/>
            <a:ext cx="6558821" cy="4018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70658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257" y="1189814"/>
            <a:ext cx="8316416" cy="5198954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8.1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能够处理的表达式：以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结尾，包含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、*、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的表达式，例如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(3+5)*2*4+1+2+3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，是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S-SDD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EA6A61-5F2B-4CA0-BE02-BB547703E9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43" y="2562390"/>
            <a:ext cx="5689704" cy="3357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928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792" y="1189814"/>
            <a:ext cx="8316416" cy="5198954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9.1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能够处理的表达式：包含*的表达式，是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L-SDD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D379AD-0DD5-47F7-AAFD-D3E6AF7AD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85" y="2318179"/>
            <a:ext cx="6246615" cy="28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264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360" y="1188502"/>
            <a:ext cx="7883279" cy="4885257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举一反三：能够处理包含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的表达式的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L-SDD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F97505-F8EA-459B-8115-C783177D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33" y="2394089"/>
            <a:ext cx="6597222" cy="30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858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360" y="1188502"/>
            <a:ext cx="7883279" cy="4885257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分析得知，这里的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是连加法表达式的每一项，而算术表达式的每一项还可以是连乘表达式，因此添加一个产生式及语法规则：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641B08-9606-4424-969E-AA634C697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76" y="2767369"/>
            <a:ext cx="6168744" cy="2670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25381A-948F-405D-9259-239DF230D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707" y="5476922"/>
            <a:ext cx="6168744" cy="4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2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360" y="1188502"/>
            <a:ext cx="7883279" cy="4885257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分析得知，这里的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是连乘法表达式的每一项，而算术表达式的每一项还可以是加上括号的连加表达式，因此添加一个产生式及语法规则：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C795B1-0C9E-40E3-B462-0D0390351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85" y="2727274"/>
            <a:ext cx="6381188" cy="29422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F8A2B9-1B58-4E00-ACB3-8AE0FACA2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926" y="5669497"/>
            <a:ext cx="6166600" cy="4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1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360" y="1188502"/>
            <a:ext cx="7883279" cy="4885257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综合在一起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D0BA2A-6A2F-41D2-AF61-341A24BB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97" y="818923"/>
            <a:ext cx="5861388" cy="587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31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361" y="1188502"/>
            <a:ext cx="2630198" cy="5212297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经过讨论，我们发现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10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两个产生式没有用，用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T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来代替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就可以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7766DB-5961-4075-8AA4-77623985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59" y="933953"/>
            <a:ext cx="5768749" cy="49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809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这个文法生成了含“小数点”的二进制数：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L . L | L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L→ L B | B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B → 0 | 1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设计一个</a:t>
            </a:r>
            <a:r>
              <a:rPr lang="en-US" altLang="zh-CN" sz="2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属性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来计算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S.val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，即输入串的十进制数值。比如，串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101.101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应该被翻译成十进制数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5.625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。提示：使用一个继承属性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L.side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来指明一个二进制位在小数点的那一边。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096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1AF9B-B7C8-4DD6-8E8C-8646B8CF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F9B3E-FBEB-42AE-8166-AB83F085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94" y="1116282"/>
            <a:ext cx="8278194" cy="5016232"/>
          </a:xfrm>
        </p:spPr>
        <p:txBody>
          <a:bodyPr/>
          <a:lstStyle/>
          <a:p>
            <a:r>
              <a:rPr lang="zh-CN" altLang="en-US" dirty="0"/>
              <a:t>考虑奇数个双引号的情况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CD13C8-D75C-41B2-A969-8B51B28C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652587"/>
            <a:ext cx="88582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524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61D34-249B-4F41-BE2F-42E5F035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答案一：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99E0B-D18F-4484-8F85-4CEDBC8B5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1" descr="IMG_256">
            <a:extLst>
              <a:ext uri="{FF2B5EF4-FFF2-40B4-BE49-F238E27FC236}">
                <a16:creationId xmlns:a16="http://schemas.microsoft.com/office/drawing/2014/main" id="{AC8B016C-C2C9-40C2-AED8-1888C475CE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993" t="34358" r="26113" b="17957"/>
          <a:stretch>
            <a:fillRect/>
          </a:stretch>
        </p:blipFill>
        <p:spPr>
          <a:xfrm>
            <a:off x="54751" y="1077753"/>
            <a:ext cx="9034498" cy="470249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153824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2978F-729E-4319-A654-375F792B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答案二：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FCB31-C8E1-481E-AEF5-14CC83A4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消除左递归：</a:t>
            </a:r>
            <a:endParaRPr lang="en-US" altLang="zh-CN" dirty="0"/>
          </a:p>
          <a:p>
            <a:r>
              <a:rPr lang="en-US" altLang="zh-CN" dirty="0"/>
              <a:t>S</a:t>
            </a:r>
            <a:r>
              <a:rPr lang="zh-CN" altLang="en-US" dirty="0"/>
              <a:t>→</a:t>
            </a:r>
            <a:r>
              <a:rPr lang="en-US" altLang="zh-CN" dirty="0"/>
              <a:t>L.L|L   L</a:t>
            </a:r>
            <a:r>
              <a:rPr lang="zh-CN" altLang="en-US" dirty="0"/>
              <a:t>→</a:t>
            </a:r>
            <a:r>
              <a:rPr lang="en-US" altLang="zh-CN" dirty="0"/>
              <a:t>BL’    L’</a:t>
            </a:r>
            <a:r>
              <a:rPr lang="zh-CN" altLang="en-US" dirty="0"/>
              <a:t>→</a:t>
            </a:r>
            <a:r>
              <a:rPr lang="en-US" altLang="zh-CN" dirty="0"/>
              <a:t>BL’| </a:t>
            </a:r>
            <a:r>
              <a:rPr lang="zh-CN" altLang="zh-CN" kern="100" dirty="0"/>
              <a:t>ε</a:t>
            </a:r>
            <a:r>
              <a:rPr lang="en-US" altLang="zh-CN" kern="100" dirty="0"/>
              <a:t>  B</a:t>
            </a:r>
            <a:r>
              <a:rPr lang="zh-CN" altLang="en-US" kern="100" dirty="0"/>
              <a:t>→</a:t>
            </a:r>
            <a:r>
              <a:rPr lang="en-US" altLang="zh-CN" kern="100" dirty="0"/>
              <a:t>0|1</a:t>
            </a:r>
          </a:p>
          <a:p>
            <a:endParaRPr lang="en-US" altLang="zh-CN" kern="100" dirty="0"/>
          </a:p>
          <a:p>
            <a:r>
              <a:rPr lang="zh-CN" altLang="en-US"/>
              <a:t>同时使用继承属性</a:t>
            </a:r>
            <a:r>
              <a:rPr lang="en-US" altLang="zh-CN"/>
              <a:t>L.side</a:t>
            </a:r>
            <a:r>
              <a:rPr lang="zh-CN" altLang="en-US"/>
              <a:t>表示</a:t>
            </a:r>
            <a:r>
              <a:rPr lang="en-US" altLang="zh-CN"/>
              <a:t>L</a:t>
            </a:r>
            <a:r>
              <a:rPr lang="zh-CN" altLang="en-US"/>
              <a:t>在小数点左边（</a:t>
            </a:r>
            <a:r>
              <a:rPr lang="en-US" altLang="zh-CN"/>
              <a:t>true</a:t>
            </a:r>
            <a:r>
              <a:rPr lang="zh-CN" altLang="en-US"/>
              <a:t>）还是右边（</a:t>
            </a:r>
            <a:r>
              <a:rPr lang="en-US" altLang="zh-CN"/>
              <a:t>false</a:t>
            </a:r>
            <a:r>
              <a:rPr lang="zh-CN" altLang="en-US"/>
              <a:t>），综合属性</a:t>
            </a:r>
            <a:r>
              <a:rPr lang="en-US" altLang="zh-CN"/>
              <a:t>L.val</a:t>
            </a:r>
            <a:r>
              <a:rPr lang="zh-CN" altLang="en-US"/>
              <a:t>表示具体的二进制值，</a:t>
            </a:r>
            <a:r>
              <a:rPr lang="zh-CN" altLang="en-US" dirty="0"/>
              <a:t>综合属性</a:t>
            </a:r>
            <a:r>
              <a:rPr lang="en-US" altLang="zh-CN" dirty="0" err="1"/>
              <a:t>L.dep</a:t>
            </a:r>
            <a:r>
              <a:rPr lang="zh-CN" altLang="en-US" dirty="0"/>
              <a:t>表示</a:t>
            </a:r>
            <a:r>
              <a:rPr lang="en-US" altLang="zh-CN" dirty="0"/>
              <a:t>B</a:t>
            </a:r>
            <a:r>
              <a:rPr lang="zh-CN" altLang="en-US" dirty="0"/>
              <a:t>的幂次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71414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A4082-6816-4896-AD62-970946BE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ACEDC8-E95B-42F7-9A05-6244FBAC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601"/>
            <a:ext cx="9144000" cy="57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76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这个文法生成了含“小数点”的二进制数：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L . L | L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L→ L B | B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B → 0 | 1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设计一个</a:t>
            </a:r>
            <a:r>
              <a:rPr lang="en-US" altLang="zh-CN" sz="2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属性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来计算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S.val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，即输入串的十进制数值。比如，串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101.101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应该被翻译成十进制数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5.625</a:t>
            </a:r>
            <a:r>
              <a:rPr lang="zh-CN" altLang="en-US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30385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4C83372-D059-453A-9FE8-E96CAD089C19}"/>
              </a:ext>
            </a:extLst>
          </p:cNvPr>
          <p:cNvSpPr txBox="1">
            <a:spLocks/>
          </p:cNvSpPr>
          <p:nvPr/>
        </p:nvSpPr>
        <p:spPr>
          <a:xfrm>
            <a:off x="1062567" y="967227"/>
            <a:ext cx="6747933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chemeClr val="accent6"/>
                </a:solidFill>
              </a:rPr>
              <a:t>完整的注释分析树</a:t>
            </a:r>
            <a:endParaRPr lang="zh-CN" altLang="en-US" sz="1600" dirty="0">
              <a:solidFill>
                <a:schemeClr val="accent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245618-A9FA-4F00-83F1-2E8361BFC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764" y="1973702"/>
            <a:ext cx="4559536" cy="35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36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4C83372-D059-453A-9FE8-E96CAD089C19}"/>
              </a:ext>
            </a:extLst>
          </p:cNvPr>
          <p:cNvSpPr txBox="1">
            <a:spLocks/>
          </p:cNvSpPr>
          <p:nvPr/>
        </p:nvSpPr>
        <p:spPr>
          <a:xfrm>
            <a:off x="1062566" y="1119627"/>
            <a:ext cx="6747933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chemeClr val="accent6"/>
                </a:solidFill>
                <a:latin typeface="+mj-lt"/>
              </a:rPr>
              <a:t>S</a:t>
            </a:r>
            <a:r>
              <a:rPr lang="zh-CN" altLang="en-US" sz="4000" dirty="0">
                <a:solidFill>
                  <a:schemeClr val="accent6"/>
                </a:solidFill>
                <a:latin typeface="+mj-lt"/>
              </a:rPr>
              <a:t>属性的</a:t>
            </a:r>
            <a:r>
              <a:rPr lang="en-US" altLang="zh-CN" sz="4000" dirty="0">
                <a:solidFill>
                  <a:schemeClr val="accent6"/>
                </a:solidFill>
                <a:latin typeface="+mj-lt"/>
              </a:rPr>
              <a:t>SDD</a:t>
            </a:r>
            <a:endParaRPr lang="zh-CN" altLang="en-US" sz="4000" dirty="0">
              <a:solidFill>
                <a:schemeClr val="accent6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4">
                <a:extLst>
                  <a:ext uri="{FF2B5EF4-FFF2-40B4-BE49-F238E27FC236}">
                    <a16:creationId xmlns:a16="http://schemas.microsoft.com/office/drawing/2014/main" id="{FDEC1390-CDAA-457D-8CB7-88903CE47450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566928" y="2661285"/>
              <a:ext cx="7985760" cy="21404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87062">
                      <a:extLst>
                        <a:ext uri="{9D8B030D-6E8A-4147-A177-3AD203B41FA5}">
                          <a16:colId xmlns:a16="http://schemas.microsoft.com/office/drawing/2014/main" val="2523971214"/>
                        </a:ext>
                      </a:extLst>
                    </a:gridCol>
                    <a:gridCol w="4198698">
                      <a:extLst>
                        <a:ext uri="{9D8B030D-6E8A-4147-A177-3AD203B41FA5}">
                          <a16:colId xmlns:a16="http://schemas.microsoft.com/office/drawing/2014/main" val="2950899713"/>
                        </a:ext>
                      </a:extLst>
                    </a:gridCol>
                  </a:tblGrid>
                  <a:tr h="285659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dirty="0"/>
                            <a:t>产生式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dirty="0"/>
                            <a:t>语义规则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6640833"/>
                      </a:ext>
                    </a:extLst>
                  </a:tr>
                  <a:tr h="285659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/>
                            <a:t>                           S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/>
                            <a:t>S.val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.</a:t>
                          </a:r>
                          <a:r>
                            <a:rPr lang="en-US" altLang="zh-CN" dirty="0" err="1"/>
                            <a:t>val</a:t>
                          </a:r>
                          <a:r>
                            <a:rPr lang="en-US" altLang="zh-CN" dirty="0"/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.</a:t>
                          </a:r>
                          <a:r>
                            <a:rPr lang="en-US" altLang="zh-CN" dirty="0" err="1"/>
                            <a:t>val</a:t>
                          </a:r>
                          <a:r>
                            <a:rPr lang="en-US" altLang="zh-CN" dirty="0"/>
                            <a:t> ×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𝑏𝑖𝑡𝑠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90349"/>
                      </a:ext>
                    </a:extLst>
                  </a:tr>
                  <a:tr h="285659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                           S         L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 err="1"/>
                            <a:t>S.val</a:t>
                          </a:r>
                          <a:r>
                            <a:rPr lang="en-US" altLang="zh-CN" dirty="0"/>
                            <a:t> = </a:t>
                          </a:r>
                          <a:r>
                            <a:rPr lang="en-US" altLang="zh-CN" dirty="0" err="1"/>
                            <a:t>L.val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7899858"/>
                      </a:ext>
                    </a:extLst>
                  </a:tr>
                  <a:tr h="285659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/>
                            <a:t>                           L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 err="1"/>
                            <a:t>L.val</a:t>
                          </a:r>
                          <a:r>
                            <a:rPr lang="en-US" altLang="zh-CN" dirty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.</a:t>
                          </a:r>
                          <a:r>
                            <a:rPr lang="en-US" altLang="zh-CN" dirty="0" err="1"/>
                            <a:t>val</a:t>
                          </a:r>
                          <a:r>
                            <a:rPr lang="en-US" altLang="zh-CN" dirty="0"/>
                            <a:t> × 2 + </a:t>
                          </a:r>
                          <a:r>
                            <a:rPr lang="en-US" altLang="zh-CN" dirty="0" err="1"/>
                            <a:t>B.val</a:t>
                          </a:r>
                          <a:r>
                            <a:rPr lang="zh-CN" altLang="en-US" dirty="0"/>
                            <a:t>，</a:t>
                          </a:r>
                          <a:r>
                            <a:rPr lang="en-US" altLang="zh-CN" dirty="0" err="1"/>
                            <a:t>L.bits</a:t>
                          </a:r>
                          <a:r>
                            <a:rPr lang="en-US" altLang="zh-CN" baseline="0" dirty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.bits + 1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883090"/>
                      </a:ext>
                    </a:extLst>
                  </a:tr>
                  <a:tr h="285659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/>
                            <a:t>                           L         B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 err="1"/>
                            <a:t>L.val</a:t>
                          </a:r>
                          <a:r>
                            <a:rPr lang="en-US" altLang="zh-CN" dirty="0"/>
                            <a:t> = </a:t>
                          </a:r>
                          <a:r>
                            <a:rPr lang="en-US" altLang="zh-CN" dirty="0" err="1"/>
                            <a:t>B.val</a:t>
                          </a:r>
                          <a:r>
                            <a:rPr lang="zh-CN" altLang="en-US" dirty="0"/>
                            <a:t>，</a:t>
                          </a:r>
                          <a:r>
                            <a:rPr lang="en-US" altLang="zh-CN" dirty="0" err="1"/>
                            <a:t>L.bits</a:t>
                          </a:r>
                          <a:r>
                            <a:rPr lang="en-US" altLang="zh-CN" dirty="0"/>
                            <a:t> = 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3651176"/>
                      </a:ext>
                    </a:extLst>
                  </a:tr>
                  <a:tr h="285659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/>
                            <a:t>                           B         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 err="1"/>
                            <a:t>B.val</a:t>
                          </a:r>
                          <a:r>
                            <a:rPr lang="en-US" altLang="zh-CN" dirty="0"/>
                            <a:t> = 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680035"/>
                      </a:ext>
                    </a:extLst>
                  </a:tr>
                  <a:tr h="285659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/>
                            <a:t>                           B         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 err="1"/>
                            <a:t>B.val</a:t>
                          </a:r>
                          <a:r>
                            <a:rPr lang="en-US" altLang="zh-CN" dirty="0"/>
                            <a:t> = 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499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4">
                <a:extLst>
                  <a:ext uri="{FF2B5EF4-FFF2-40B4-BE49-F238E27FC236}">
                    <a16:creationId xmlns:a16="http://schemas.microsoft.com/office/drawing/2014/main" id="{FDEC1390-CDAA-457D-8CB7-88903CE47450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566928" y="2661285"/>
              <a:ext cx="7985760" cy="21404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87062">
                      <a:extLst>
                        <a:ext uri="{9D8B030D-6E8A-4147-A177-3AD203B41FA5}">
                          <a16:colId xmlns:a16="http://schemas.microsoft.com/office/drawing/2014/main" val="2523971214"/>
                        </a:ext>
                      </a:extLst>
                    </a:gridCol>
                    <a:gridCol w="4198698">
                      <a:extLst>
                        <a:ext uri="{9D8B030D-6E8A-4147-A177-3AD203B41FA5}">
                          <a16:colId xmlns:a16="http://schemas.microsoft.com/office/drawing/2014/main" val="295089971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dirty="0"/>
                            <a:t>产生式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1" i="0" u="none" strike="noStrike" cap="none">
                              <a:solidFill>
                                <a:schemeClr val="lt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dirty="0"/>
                            <a:t>语义规则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6640833"/>
                      </a:ext>
                    </a:extLst>
                  </a:tr>
                  <a:tr h="3116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2" t="-103922" r="-111755" b="-5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421" t="-103922" r="-726" b="-5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90349"/>
                      </a:ext>
                    </a:extLst>
                  </a:tr>
                  <a:tr h="3048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                           S         L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 err="1"/>
                            <a:t>S.val</a:t>
                          </a:r>
                          <a:r>
                            <a:rPr lang="en-US" altLang="zh-CN" dirty="0"/>
                            <a:t> = </a:t>
                          </a:r>
                          <a:r>
                            <a:rPr lang="en-US" altLang="zh-CN" dirty="0" err="1"/>
                            <a:t>L.val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78998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2" t="-310000" r="-111755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421" t="-310000" r="-726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883090"/>
                      </a:ext>
                    </a:extLst>
                  </a:tr>
                  <a:tr h="3048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/>
                            <a:t>                           L         B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 err="1"/>
                            <a:t>L.val</a:t>
                          </a:r>
                          <a:r>
                            <a:rPr lang="en-US" altLang="zh-CN" dirty="0"/>
                            <a:t> = </a:t>
                          </a:r>
                          <a:r>
                            <a:rPr lang="en-US" altLang="zh-CN" dirty="0" err="1"/>
                            <a:t>B.val</a:t>
                          </a:r>
                          <a:r>
                            <a:rPr lang="zh-CN" altLang="en-US" dirty="0"/>
                            <a:t>，</a:t>
                          </a:r>
                          <a:r>
                            <a:rPr lang="en-US" altLang="zh-CN" dirty="0" err="1"/>
                            <a:t>L.bits</a:t>
                          </a:r>
                          <a:r>
                            <a:rPr lang="en-US" altLang="zh-CN" dirty="0"/>
                            <a:t> = 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3651176"/>
                      </a:ext>
                    </a:extLst>
                  </a:tr>
                  <a:tr h="3048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/>
                            <a:t>                           B         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 err="1"/>
                            <a:t>B.val</a:t>
                          </a:r>
                          <a:r>
                            <a:rPr lang="en-US" altLang="zh-CN" dirty="0"/>
                            <a:t> = 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680035"/>
                      </a:ext>
                    </a:extLst>
                  </a:tr>
                  <a:tr h="3048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/>
                            <a:t>                           B         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dk1"/>
                              </a:solidFill>
                              <a:latin typeface="等线" panose="020F0502020204030204"/>
                              <a:sym typeface="Arial"/>
                            </a:defRPr>
                          </a:lvl9pPr>
                        </a:lstStyle>
                        <a:p>
                          <a:pPr algn="l"/>
                          <a:r>
                            <a:rPr lang="en-US" altLang="zh-CN" dirty="0" err="1"/>
                            <a:t>B.val</a:t>
                          </a:r>
                          <a:r>
                            <a:rPr lang="en-US" altLang="zh-CN" dirty="0"/>
                            <a:t> = 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4994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957AB61-681F-48CC-81BD-0EC6475440D8}"/>
              </a:ext>
            </a:extLst>
          </p:cNvPr>
          <p:cNvCxnSpPr>
            <a:cxnSpLocks/>
          </p:cNvCxnSpPr>
          <p:nvPr/>
        </p:nvCxnSpPr>
        <p:spPr>
          <a:xfrm>
            <a:off x="2135927" y="3116058"/>
            <a:ext cx="30144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C4BBD41-F550-406F-A266-4BE140A94DD9}"/>
              </a:ext>
            </a:extLst>
          </p:cNvPr>
          <p:cNvCxnSpPr>
            <a:cxnSpLocks/>
          </p:cNvCxnSpPr>
          <p:nvPr/>
        </p:nvCxnSpPr>
        <p:spPr>
          <a:xfrm>
            <a:off x="2135927" y="3429000"/>
            <a:ext cx="30144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D0AAA51-CE8B-4B49-B08E-3325A7F86C7A}"/>
              </a:ext>
            </a:extLst>
          </p:cNvPr>
          <p:cNvCxnSpPr>
            <a:cxnSpLocks/>
          </p:cNvCxnSpPr>
          <p:nvPr/>
        </p:nvCxnSpPr>
        <p:spPr>
          <a:xfrm>
            <a:off x="2135927" y="3742759"/>
            <a:ext cx="30144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F21A01B-B914-481B-BF22-AC181B4696BB}"/>
              </a:ext>
            </a:extLst>
          </p:cNvPr>
          <p:cNvCxnSpPr>
            <a:cxnSpLocks/>
          </p:cNvCxnSpPr>
          <p:nvPr/>
        </p:nvCxnSpPr>
        <p:spPr>
          <a:xfrm>
            <a:off x="2135927" y="4037650"/>
            <a:ext cx="30144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80C1F32-8D09-4AF9-B102-89769E57824B}"/>
              </a:ext>
            </a:extLst>
          </p:cNvPr>
          <p:cNvCxnSpPr>
            <a:cxnSpLocks/>
          </p:cNvCxnSpPr>
          <p:nvPr/>
        </p:nvCxnSpPr>
        <p:spPr>
          <a:xfrm>
            <a:off x="2135927" y="4348437"/>
            <a:ext cx="30144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4E93B0E-24ED-4935-9453-D03D4A70BD2B}"/>
              </a:ext>
            </a:extLst>
          </p:cNvPr>
          <p:cNvCxnSpPr>
            <a:cxnSpLocks/>
          </p:cNvCxnSpPr>
          <p:nvPr/>
        </p:nvCxnSpPr>
        <p:spPr>
          <a:xfrm>
            <a:off x="2135927" y="4652205"/>
            <a:ext cx="30144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214150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下面的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计算了一个由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组成的串的值。它把输入的符号串当作按照正二进制数来解释。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B → B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0 {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B.val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=2* B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.val }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  | B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1 {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B.val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=2* B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.val+1 }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  | 1	 {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B.val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=1 }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改写这个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，使得基础文法不再是左递归的，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但仍然可以计算出整个输入串的相同的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B.val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的值。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51181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5">
            <a:extLst>
              <a:ext uri="{FF2B5EF4-FFF2-40B4-BE49-F238E27FC236}">
                <a16:creationId xmlns:a16="http://schemas.microsoft.com/office/drawing/2014/main" id="{E63CB495-78B8-4D52-8126-80FE43C8D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85863"/>
            <a:ext cx="4157663" cy="475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文本框 6">
            <a:extLst>
              <a:ext uri="{FF2B5EF4-FFF2-40B4-BE49-F238E27FC236}">
                <a16:creationId xmlns:a16="http://schemas.microsoft.com/office/drawing/2014/main" id="{D1EB8376-F153-410E-9F8B-C55D1B7E8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2134791"/>
            <a:ext cx="21931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350"/>
              <a:t>输入串</a:t>
            </a:r>
            <a:r>
              <a:rPr lang="en-US" altLang="zh-CN" sz="1350"/>
              <a:t>101</a:t>
            </a:r>
            <a:r>
              <a:rPr lang="zh-CN" altLang="en-US" sz="1350"/>
              <a:t>时的分析树</a:t>
            </a:r>
          </a:p>
        </p:txBody>
      </p:sp>
      <p:sp>
        <p:nvSpPr>
          <p:cNvPr id="12292" name="文本框 1">
            <a:extLst>
              <a:ext uri="{FF2B5EF4-FFF2-40B4-BE49-F238E27FC236}">
                <a16:creationId xmlns:a16="http://schemas.microsoft.com/office/drawing/2014/main" id="{4D9973B9-521A-4C00-AEB4-23ACD470F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3170635"/>
            <a:ext cx="198001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50"/>
              <a:t>B.Val</a:t>
            </a:r>
            <a:r>
              <a:rPr lang="zh-CN" altLang="en-US" sz="1350"/>
              <a:t>、</a:t>
            </a:r>
            <a:r>
              <a:rPr lang="en-US" altLang="zh-CN" sz="1350"/>
              <a:t>B</a:t>
            </a:r>
            <a:r>
              <a:rPr lang="zh-CN" altLang="en-US" sz="1350"/>
              <a:t>‘</a:t>
            </a:r>
            <a:r>
              <a:rPr lang="en-US" altLang="zh-CN" sz="1350"/>
              <a:t>.exp</a:t>
            </a:r>
            <a:r>
              <a:rPr lang="zh-CN" altLang="en-US" sz="1350"/>
              <a:t>、</a:t>
            </a:r>
            <a:r>
              <a:rPr lang="en-US" altLang="zh-CN" sz="1350"/>
              <a:t>B’.Val</a:t>
            </a:r>
            <a:r>
              <a:rPr lang="zh-CN" altLang="en-US" sz="1350"/>
              <a:t>都是综合属性</a:t>
            </a:r>
          </a:p>
        </p:txBody>
      </p:sp>
      <p:sp>
        <p:nvSpPr>
          <p:cNvPr id="12293" name="矩形 3">
            <a:extLst>
              <a:ext uri="{FF2B5EF4-FFF2-40B4-BE49-F238E27FC236}">
                <a16:creationId xmlns:a16="http://schemas.microsoft.com/office/drawing/2014/main" id="{2EED7226-E6ED-48D6-A9E0-701A0BB55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2" y="4294585"/>
            <a:ext cx="6519863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>
                <a:latin typeface="Menlo" pitchFamily="49" charset="0"/>
              </a:rPr>
              <a:t>B </a:t>
            </a:r>
            <a:r>
              <a:rPr lang="zh-CN" altLang="en-US" sz="1500">
                <a:latin typeface="Menlo" pitchFamily="49" charset="0"/>
                <a:ea typeface="Hei" pitchFamily="2" charset="-122"/>
              </a:rPr>
              <a:t>→ </a:t>
            </a:r>
            <a:r>
              <a:rPr lang="en-US" altLang="zh-CN" sz="1500">
                <a:latin typeface="Menlo" pitchFamily="49" charset="0"/>
              </a:rPr>
              <a:t>1</a:t>
            </a:r>
            <a:r>
              <a:rPr lang="en-US" altLang="zh-CN" sz="1500">
                <a:latin typeface="Menlo" pitchFamily="49" charset="0"/>
                <a:ea typeface="Hei" pitchFamily="2" charset="-122"/>
              </a:rPr>
              <a:t>B’</a:t>
            </a:r>
            <a:r>
              <a:rPr lang="en-US" altLang="zh-CN" sz="1500">
                <a:latin typeface="Menlo" pitchFamily="49" charset="0"/>
              </a:rPr>
              <a:t> {B.val = 2^</a:t>
            </a:r>
            <a:r>
              <a:rPr lang="en-US" altLang="zh-CN" sz="1500">
                <a:latin typeface="Menlo" pitchFamily="49" charset="0"/>
                <a:ea typeface="Hei" pitchFamily="2" charset="-122"/>
              </a:rPr>
              <a:t>B’</a:t>
            </a:r>
            <a:r>
              <a:rPr lang="en-US" altLang="zh-CN" sz="1500">
                <a:latin typeface="Menlo" pitchFamily="49" charset="0"/>
              </a:rPr>
              <a:t>.exp + </a:t>
            </a:r>
            <a:r>
              <a:rPr lang="en-US" altLang="zh-CN" sz="1500">
                <a:latin typeface="Menlo" pitchFamily="49" charset="0"/>
                <a:ea typeface="Hei" pitchFamily="2" charset="-122"/>
              </a:rPr>
              <a:t>B’</a:t>
            </a:r>
            <a:r>
              <a:rPr lang="en-US" altLang="zh-CN" sz="1500">
                <a:latin typeface="Menlo" pitchFamily="49" charset="0"/>
              </a:rPr>
              <a:t>.val}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500">
              <a:latin typeface="Menlo" pitchFamily="49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>
                <a:latin typeface="Menlo" pitchFamily="49" charset="0"/>
                <a:ea typeface="Hei" pitchFamily="2" charset="-122"/>
              </a:rPr>
              <a:t>B’</a:t>
            </a:r>
            <a:r>
              <a:rPr lang="zh-CN" altLang="en-US" sz="1500">
                <a:latin typeface="Menlo" pitchFamily="49" charset="0"/>
                <a:ea typeface="Hei" pitchFamily="2" charset="-122"/>
              </a:rPr>
              <a:t>→ </a:t>
            </a:r>
            <a:r>
              <a:rPr lang="en-US" altLang="zh-CN" sz="1500">
                <a:latin typeface="Menlo" pitchFamily="49" charset="0"/>
              </a:rPr>
              <a:t>0</a:t>
            </a:r>
            <a:r>
              <a:rPr lang="en-US" altLang="zh-CN" sz="1500">
                <a:latin typeface="Menlo" pitchFamily="49" charset="0"/>
                <a:ea typeface="Hei" pitchFamily="2" charset="-122"/>
              </a:rPr>
              <a:t>B’</a:t>
            </a:r>
            <a:r>
              <a:rPr lang="en-US" altLang="zh-CN" sz="1500" baseline="-25000">
                <a:latin typeface="Menlo" pitchFamily="49" charset="0"/>
              </a:rPr>
              <a:t>1</a:t>
            </a:r>
            <a:r>
              <a:rPr lang="en-US" altLang="zh-CN" sz="1500">
                <a:latin typeface="Menlo" pitchFamily="49" charset="0"/>
              </a:rPr>
              <a:t> {B’.exp = B’</a:t>
            </a:r>
            <a:r>
              <a:rPr lang="en-US" altLang="zh-CN" sz="1500" baseline="-25000">
                <a:latin typeface="Menlo" pitchFamily="49" charset="0"/>
              </a:rPr>
              <a:t>1</a:t>
            </a:r>
            <a:r>
              <a:rPr lang="en-US" altLang="zh-CN" sz="1500">
                <a:latin typeface="Menlo" pitchFamily="49" charset="0"/>
              </a:rPr>
              <a:t>.exp+1; B’.val = B’</a:t>
            </a:r>
            <a:r>
              <a:rPr lang="en-US" altLang="zh-CN" sz="1500" baseline="-25000">
                <a:latin typeface="Menlo" pitchFamily="49" charset="0"/>
              </a:rPr>
              <a:t>1</a:t>
            </a:r>
            <a:r>
              <a:rPr lang="en-US" altLang="zh-CN" sz="1500">
                <a:latin typeface="Menlo" pitchFamily="49" charset="0"/>
              </a:rPr>
              <a:t>.val}|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>
                <a:latin typeface="Menlo" pitchFamily="49" charset="0"/>
              </a:rPr>
              <a:t>         1B’</a:t>
            </a:r>
            <a:r>
              <a:rPr lang="en-US" altLang="zh-CN" sz="1500" baseline="-25000">
                <a:latin typeface="Menlo" pitchFamily="49" charset="0"/>
              </a:rPr>
              <a:t>1</a:t>
            </a:r>
            <a:r>
              <a:rPr lang="en-US" altLang="zh-CN" sz="1500">
                <a:latin typeface="Menlo" pitchFamily="49" charset="0"/>
              </a:rPr>
              <a:t> {B’.exp = B’</a:t>
            </a:r>
            <a:r>
              <a:rPr lang="en-US" altLang="zh-CN" sz="1500" baseline="-25000">
                <a:latin typeface="Menlo" pitchFamily="49" charset="0"/>
              </a:rPr>
              <a:t>1</a:t>
            </a:r>
            <a:r>
              <a:rPr lang="en-US" altLang="zh-CN" sz="1500">
                <a:latin typeface="Menlo" pitchFamily="49" charset="0"/>
              </a:rPr>
              <a:t>.exp+1; B’.val = B’</a:t>
            </a:r>
            <a:r>
              <a:rPr lang="en-US" altLang="zh-CN" sz="1500" baseline="-25000">
                <a:latin typeface="Menlo" pitchFamily="49" charset="0"/>
              </a:rPr>
              <a:t>1</a:t>
            </a:r>
            <a:r>
              <a:rPr lang="en-US" altLang="zh-CN" sz="1500">
                <a:latin typeface="Menlo" pitchFamily="49" charset="0"/>
              </a:rPr>
              <a:t>.val + 2^B’</a:t>
            </a:r>
            <a:r>
              <a:rPr lang="en-US" altLang="zh-CN" sz="1500" baseline="-25000">
                <a:latin typeface="Menlo" pitchFamily="49" charset="0"/>
              </a:rPr>
              <a:t>1</a:t>
            </a:r>
            <a:r>
              <a:rPr lang="en-US" altLang="zh-CN" sz="1500">
                <a:latin typeface="Menlo" pitchFamily="49" charset="0"/>
              </a:rPr>
              <a:t>.exp}|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>
                <a:latin typeface="Menlo" pitchFamily="49" charset="0"/>
              </a:rPr>
              <a:t>         </a:t>
            </a:r>
            <a:r>
              <a:rPr lang="el-GR" altLang="zh-CN" sz="1500">
                <a:latin typeface="Menlo" pitchFamily="49" charset="0"/>
              </a:rPr>
              <a:t>ε</a:t>
            </a:r>
            <a:r>
              <a:rPr lang="en-US" altLang="zh-CN" sz="1500">
                <a:latin typeface="Menlo" pitchFamily="49" charset="0"/>
              </a:rPr>
              <a:t> </a:t>
            </a:r>
            <a:r>
              <a:rPr lang="el-GR" altLang="zh-CN" sz="1500">
                <a:latin typeface="Menlo" pitchFamily="49" charset="0"/>
              </a:rPr>
              <a:t>{</a:t>
            </a:r>
            <a:r>
              <a:rPr lang="en-US" altLang="zh-CN" sz="1500">
                <a:latin typeface="Menlo" pitchFamily="49" charset="0"/>
              </a:rPr>
              <a:t>B’.exp=0; B’.val=0}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aseline="-25000">
                <a:latin typeface="Menlo" pitchFamily="49" charset="0"/>
                <a:ea typeface="Hei" pitchFamily="2" charset="-122"/>
              </a:rPr>
              <a:t>	</a:t>
            </a:r>
            <a:endParaRPr lang="zh-CN" altLang="en-US" sz="1500" baseline="-25000">
              <a:latin typeface="Menlo" pitchFamily="49" charset="0"/>
              <a:ea typeface="Hei" pitchFamily="2" charset="-122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9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9. 2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实现为递归下降的语法分析器。</a:t>
            </a:r>
            <a:endParaRPr lang="zh-CN" altLang="zh-CN" sz="2800" dirty="0"/>
          </a:p>
          <a:p>
            <a:pPr marL="273050" lvl="0" indent="-273050" eaLnBrk="1" hangingPunct="1">
              <a:lnSpc>
                <a:spcPts val="1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341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057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767104" y="1304764"/>
            <a:ext cx="7931224" cy="360040"/>
          </a:xfrm>
        </p:spPr>
        <p:txBody>
          <a:bodyPr>
            <a:noAutofit/>
          </a:bodyPr>
          <a:lstStyle/>
          <a:p>
            <a:r>
              <a:rPr lang="zh-CN" altLang="en-US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</a:t>
            </a:r>
          </a:p>
        </p:txBody>
      </p:sp>
      <p:grpSp>
        <p:nvGrpSpPr>
          <p:cNvPr id="5" name="组合 14"/>
          <p:cNvGrpSpPr/>
          <p:nvPr/>
        </p:nvGrpSpPr>
        <p:grpSpPr>
          <a:xfrm>
            <a:off x="-18232" y="1268760"/>
            <a:ext cx="756363" cy="432048"/>
            <a:chOff x="-786" y="195486"/>
            <a:chExt cx="756363" cy="432048"/>
          </a:xfrm>
        </p:grpSpPr>
        <p:sp>
          <p:nvSpPr>
            <p:cNvPr id="6" name="五边形 5"/>
            <p:cNvSpPr/>
            <p:nvPr/>
          </p:nvSpPr>
          <p:spPr>
            <a:xfrm>
              <a:off x="1" y="195486"/>
              <a:ext cx="755576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五边形 6"/>
            <p:cNvSpPr/>
            <p:nvPr/>
          </p:nvSpPr>
          <p:spPr>
            <a:xfrm>
              <a:off x="-786" y="197101"/>
              <a:ext cx="755576" cy="88633"/>
            </a:xfrm>
            <a:prstGeom prst="homePlate">
              <a:avLst/>
            </a:prstGeom>
            <a:solidFill>
              <a:schemeClr val="bg1">
                <a:alpha val="3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58166" y="1664971"/>
            <a:ext cx="8140065" cy="4025265"/>
          </a:xfrm>
        </p:spPr>
        <p:txBody>
          <a:bodyPr>
            <a:normAutofit/>
          </a:bodyPr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9.2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相关解答：</a:t>
            </a:r>
          </a:p>
        </p:txBody>
      </p:sp>
      <p:pic>
        <p:nvPicPr>
          <p:cNvPr id="3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993" t="34358" r="26113" b="17957"/>
          <a:stretch>
            <a:fillRect/>
          </a:stretch>
        </p:blipFill>
        <p:spPr>
          <a:xfrm>
            <a:off x="1470660" y="2287270"/>
            <a:ext cx="5946140" cy="3094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767104" y="1304764"/>
            <a:ext cx="7931224" cy="360040"/>
          </a:xfrm>
        </p:spPr>
        <p:txBody>
          <a:bodyPr>
            <a:noAutofit/>
          </a:bodyPr>
          <a:lstStyle/>
          <a:p>
            <a:r>
              <a:rPr lang="zh-CN" altLang="en-US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</a:p>
        </p:txBody>
      </p:sp>
      <p:grpSp>
        <p:nvGrpSpPr>
          <p:cNvPr id="5" name="组合 14"/>
          <p:cNvGrpSpPr/>
          <p:nvPr/>
        </p:nvGrpSpPr>
        <p:grpSpPr>
          <a:xfrm>
            <a:off x="-18232" y="1268760"/>
            <a:ext cx="756363" cy="432048"/>
            <a:chOff x="-786" y="195486"/>
            <a:chExt cx="756363" cy="432048"/>
          </a:xfrm>
        </p:grpSpPr>
        <p:sp>
          <p:nvSpPr>
            <p:cNvPr id="6" name="五边形 5"/>
            <p:cNvSpPr/>
            <p:nvPr/>
          </p:nvSpPr>
          <p:spPr>
            <a:xfrm>
              <a:off x="1" y="195486"/>
              <a:ext cx="755576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五边形 6"/>
            <p:cNvSpPr/>
            <p:nvPr/>
          </p:nvSpPr>
          <p:spPr>
            <a:xfrm>
              <a:off x="-786" y="197101"/>
              <a:ext cx="755576" cy="88633"/>
            </a:xfrm>
            <a:prstGeom prst="homePlate">
              <a:avLst/>
            </a:prstGeom>
            <a:solidFill>
              <a:schemeClr val="bg1">
                <a:alpha val="3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15" y="1910715"/>
            <a:ext cx="1555750" cy="3257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30" y="1910715"/>
            <a:ext cx="1123950" cy="2825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780" y="1831975"/>
            <a:ext cx="1130300" cy="2393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8505" y="1831975"/>
            <a:ext cx="3672800" cy="51841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73050" indent="-273050">
              <a:lnSpc>
                <a:spcPts val="38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为了构造相应的递归下降</a:t>
            </a:r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SDD</a:t>
            </a:r>
            <a:r>
              <a:rPr lang="zh-CN" altLang="en-US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86" y="2364106"/>
            <a:ext cx="3423285" cy="133032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7"/>
          <a:stretch>
            <a:fillRect/>
          </a:stretch>
        </p:blipFill>
        <p:spPr>
          <a:xfrm>
            <a:off x="910590" y="3765550"/>
            <a:ext cx="3423600" cy="13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767104" y="1304764"/>
            <a:ext cx="7931224" cy="360040"/>
          </a:xfrm>
        </p:spPr>
        <p:txBody>
          <a:bodyPr>
            <a:noAutofit/>
          </a:bodyPr>
          <a:lstStyle/>
          <a:p>
            <a:r>
              <a:rPr lang="zh-CN" altLang="en-US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</a:p>
        </p:txBody>
      </p:sp>
      <p:grpSp>
        <p:nvGrpSpPr>
          <p:cNvPr id="5" name="组合 14"/>
          <p:cNvGrpSpPr/>
          <p:nvPr/>
        </p:nvGrpSpPr>
        <p:grpSpPr>
          <a:xfrm>
            <a:off x="-18232" y="1268760"/>
            <a:ext cx="756363" cy="432048"/>
            <a:chOff x="-786" y="195486"/>
            <a:chExt cx="756363" cy="432048"/>
          </a:xfrm>
        </p:grpSpPr>
        <p:sp>
          <p:nvSpPr>
            <p:cNvPr id="6" name="五边形 5"/>
            <p:cNvSpPr/>
            <p:nvPr/>
          </p:nvSpPr>
          <p:spPr>
            <a:xfrm>
              <a:off x="1" y="195486"/>
              <a:ext cx="755576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五边形 6"/>
            <p:cNvSpPr/>
            <p:nvPr/>
          </p:nvSpPr>
          <p:spPr>
            <a:xfrm>
              <a:off x="-786" y="197101"/>
              <a:ext cx="755576" cy="88633"/>
            </a:xfrm>
            <a:prstGeom prst="homePlate">
              <a:avLst/>
            </a:prstGeom>
            <a:solidFill>
              <a:schemeClr val="bg1">
                <a:alpha val="3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532131" y="1894206"/>
          <a:ext cx="8188325" cy="394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Calibri" panose="020F0502020204030204" charset="0"/>
                          <a:cs typeface="Calibri" panose="020F0502020204030204" charset="0"/>
                        </a:rPr>
                        <a:t>S-&gt;LS'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L.isleft = true</a:t>
                      </a:r>
                    </a:p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r>
                        <a:rPr lang="en-US" sz="1600" b="1">
                          <a:latin typeface="Calibri" panose="020F0502020204030204" charset="0"/>
                          <a:cs typeface="Calibri" panose="020F0502020204030204" charset="0"/>
                        </a:rPr>
                        <a:t>.val =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L.</a:t>
                      </a:r>
                      <a:r>
                        <a:rPr lang="en-US" sz="1600" b="1">
                          <a:latin typeface="Calibri" panose="020F0502020204030204" charset="0"/>
                          <a:cs typeface="Calibri" panose="020F0502020204030204" charset="0"/>
                        </a:rPr>
                        <a:t>val + 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r>
                        <a:rPr lang="en-US" sz="1600" b="1">
                          <a:latin typeface="Calibri" panose="020F0502020204030204" charset="0"/>
                          <a:cs typeface="Calibri" panose="020F0502020204030204" charset="0"/>
                        </a:rPr>
                        <a:t>’.val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S'-&gt;.L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L.isleft = false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r>
                        <a:rPr lang="en-US" sz="1400" b="1">
                          <a:latin typeface="Calibri" panose="020F0502020204030204" charset="0"/>
                          <a:cs typeface="Calibri" panose="020F0502020204030204" charset="0"/>
                        </a:rPr>
                        <a:t>’</a:t>
                      </a: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.val = L.</a:t>
                      </a:r>
                      <a:r>
                        <a:rPr lang="en-US" sz="1400" b="1">
                          <a:latin typeface="Calibri" panose="020F0502020204030204" charset="0"/>
                          <a:cs typeface="Calibri" panose="020F0502020204030204" charset="0"/>
                        </a:rPr>
                        <a:t>val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S'-&gt;</a:t>
                      </a:r>
                      <a:r>
                        <a:rPr lang="en-US" altLang="en-US" sz="2400" b="0" dirty="0">
                          <a:latin typeface="Calibri" panose="020F0502020204030204" charset="0"/>
                          <a:ea typeface="宋体" panose="02010600030101010101" pitchFamily="2" charset="-122"/>
                          <a:cs typeface="Calibri" panose="020F0502020204030204" charset="0"/>
                          <a:sym typeface="+mn-ea"/>
                        </a:rPr>
                        <a:t>ε</a:t>
                      </a:r>
                      <a:endParaRPr lang="en-US" altLang="en-US" sz="2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r>
                        <a:rPr lang="en-US" sz="1400" b="1">
                          <a:latin typeface="Calibri" panose="020F0502020204030204" charset="0"/>
                          <a:cs typeface="Calibri" panose="020F0502020204030204" charset="0"/>
                        </a:rPr>
                        <a:t>’.val = 0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L-&gt;BL'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</a:rPr>
                        <a:t>’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isleft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= 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L.isleft</a:t>
                      </a:r>
                      <a:endParaRPr lang="en-US" sz="1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1" dirty="0" err="1">
                          <a:latin typeface="Calibri" panose="020F0502020204030204" charset="0"/>
                          <a:cs typeface="Calibri" panose="020F0502020204030204" charset="0"/>
                        </a:rPr>
                        <a:t>L.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len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</a:rPr>
                        <a:t> = L’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len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+ 1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L.val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= 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L.isLeft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?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B.val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</a:rPr>
                        <a:t>x 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2^L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</a:rPr>
                        <a:t>’.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len 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</a:rPr>
                        <a:t>+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L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</a:rPr>
                        <a:t>’.</a:t>
                      </a:r>
                      <a:r>
                        <a:rPr lang="en-US" sz="1400" b="1" dirty="0" err="1">
                          <a:latin typeface="Calibri" panose="020F0502020204030204" charset="0"/>
                          <a:cs typeface="Calibri" panose="020F0502020204030204" charset="0"/>
                        </a:rPr>
                        <a:t>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 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B.val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+L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</a:rPr>
                        <a:t>’.</a:t>
                      </a:r>
                      <a:r>
                        <a:rPr lang="en-US" sz="1400" b="1" dirty="0" err="1">
                          <a:latin typeface="Calibri" panose="020F0502020204030204" charset="0"/>
                          <a:cs typeface="Calibri" panose="020F0502020204030204" charset="0"/>
                        </a:rPr>
                        <a:t>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)x2^(-1)</a:t>
                      </a:r>
                      <a:endParaRPr lang="en-US" altLang="en-US" sz="1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L'-&gt;B</a:t>
                      </a:r>
                      <a:r>
                        <a:rPr 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L'_1</a:t>
                      </a:r>
                      <a:endParaRPr lang="en-US" altLang="en-US" sz="2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L_1.isleft = L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’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.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isleft</a:t>
                      </a:r>
                      <a:endParaRPr lang="en-US" sz="1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L’.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len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 = L’_1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.len + 1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’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.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= L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’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.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isLeft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?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B.val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x 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2^L'_1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.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len 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+ 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L'_1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.val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: 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B.val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+L'_1</a:t>
                      </a:r>
                      <a:r>
                        <a:rPr lang="en-US" sz="1400" b="1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.val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)x2^(-1)</a:t>
                      </a:r>
                      <a:endParaRPr lang="en-US" altLang="en-US" sz="1400" b="1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L'-&gt;</a:t>
                      </a:r>
                      <a:r>
                        <a:rPr lang="en-US" altLang="en-US" sz="2400" b="0">
                          <a:latin typeface="Calibri" panose="020F0502020204030204" charset="0"/>
                          <a:ea typeface="宋体" panose="02010600030101010101" pitchFamily="2" charset="-122"/>
                          <a:cs typeface="Calibri" panose="020F0502020204030204" charset="0"/>
                        </a:rPr>
                        <a:t>ε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1400" b="1">
                          <a:latin typeface="Calibri" panose="020F0502020204030204" charset="0"/>
                          <a:cs typeface="Calibri" panose="020F0502020204030204" charset="0"/>
                        </a:rPr>
                        <a:t>’.val = 0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1400" b="1">
                          <a:latin typeface="Calibri" panose="020F0502020204030204" charset="0"/>
                          <a:cs typeface="Calibri" panose="020F0502020204030204" charset="0"/>
                        </a:rPr>
                        <a:t>’</a:t>
                      </a: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.len = 0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B-&gt;0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B.val = 0 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B-&gt;1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B.val</a:t>
                      </a:r>
                      <a:r>
                        <a:rPr lang="en-US" sz="1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= 1</a:t>
                      </a:r>
                      <a:endParaRPr lang="en-US" altLang="en-US" sz="1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767104" y="1304764"/>
            <a:ext cx="7931224" cy="360040"/>
          </a:xfrm>
        </p:spPr>
        <p:txBody>
          <a:bodyPr>
            <a:noAutofit/>
          </a:bodyPr>
          <a:lstStyle/>
          <a:p>
            <a:r>
              <a:rPr lang="zh-CN" altLang="en-US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</a:p>
        </p:txBody>
      </p:sp>
      <p:grpSp>
        <p:nvGrpSpPr>
          <p:cNvPr id="5" name="组合 14"/>
          <p:cNvGrpSpPr/>
          <p:nvPr/>
        </p:nvGrpSpPr>
        <p:grpSpPr>
          <a:xfrm>
            <a:off x="-18232" y="1268760"/>
            <a:ext cx="756363" cy="432048"/>
            <a:chOff x="-786" y="195486"/>
            <a:chExt cx="756363" cy="432048"/>
          </a:xfrm>
        </p:grpSpPr>
        <p:sp>
          <p:nvSpPr>
            <p:cNvPr id="6" name="五边形 5"/>
            <p:cNvSpPr/>
            <p:nvPr/>
          </p:nvSpPr>
          <p:spPr>
            <a:xfrm>
              <a:off x="1" y="195486"/>
              <a:ext cx="755576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五边形 6"/>
            <p:cNvSpPr/>
            <p:nvPr/>
          </p:nvSpPr>
          <p:spPr>
            <a:xfrm>
              <a:off x="-786" y="197101"/>
              <a:ext cx="755576" cy="88633"/>
            </a:xfrm>
            <a:prstGeom prst="homePlate">
              <a:avLst/>
            </a:prstGeom>
            <a:solidFill>
              <a:schemeClr val="bg1">
                <a:alpha val="3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51761" y="1195705"/>
            <a:ext cx="2076209" cy="51841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73050" indent="-273050">
              <a:lnSpc>
                <a:spcPts val="38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翻译结果如下：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7" y="2132857"/>
            <a:ext cx="2197735" cy="36912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75856" y="2852936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 -&gt; {L .</a:t>
            </a:r>
            <a:r>
              <a:rPr lang="en-US" altLang="zh-CN" dirty="0" err="1"/>
              <a:t>isleft</a:t>
            </a:r>
            <a:r>
              <a:rPr lang="en-US" altLang="zh-CN" dirty="0"/>
              <a:t> = true} LS’ {</a:t>
            </a:r>
            <a:r>
              <a:rPr lang="en-US" altLang="zh-CN" dirty="0" err="1"/>
              <a:t>S.val</a:t>
            </a:r>
            <a:r>
              <a:rPr lang="en-US" altLang="zh-CN" dirty="0"/>
              <a:t> = </a:t>
            </a:r>
            <a:r>
              <a:rPr lang="en-US" altLang="zh-CN" dirty="0" err="1"/>
              <a:t>L.val</a:t>
            </a:r>
            <a:r>
              <a:rPr lang="en-US" altLang="zh-CN" dirty="0"/>
              <a:t> + S’.</a:t>
            </a:r>
            <a:r>
              <a:rPr lang="en-US" altLang="zh-CN" dirty="0" err="1"/>
              <a:t>val</a:t>
            </a:r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35896" y="2468797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S’ -&gt; .{</a:t>
            </a:r>
            <a:r>
              <a:rPr lang="en-US" altLang="zh-CN" dirty="0" err="1"/>
              <a:t>L.isleft</a:t>
            </a:r>
            <a:r>
              <a:rPr lang="en-US" altLang="zh-CN" dirty="0"/>
              <a:t> = false}L {S’.</a:t>
            </a:r>
            <a:r>
              <a:rPr lang="en-US" altLang="zh-CN" dirty="0" err="1"/>
              <a:t>val</a:t>
            </a:r>
            <a:r>
              <a:rPr lang="en-US" altLang="zh-CN" dirty="0"/>
              <a:t> = </a:t>
            </a:r>
            <a:r>
              <a:rPr lang="en-US" altLang="zh-CN" dirty="0" err="1"/>
              <a:t>L.val</a:t>
            </a:r>
            <a:r>
              <a:rPr lang="en-US" altLang="zh-CN" dirty="0"/>
              <a:t>}</a:t>
            </a:r>
            <a:endParaRPr lang="zh-CN" altLang="zh-CN" dirty="0"/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S’ -&gt; ε {S’.</a:t>
            </a:r>
            <a:r>
              <a:rPr lang="en-US" altLang="zh-CN" dirty="0" err="1"/>
              <a:t>val</a:t>
            </a:r>
            <a:r>
              <a:rPr lang="en-US" altLang="zh-CN" dirty="0"/>
              <a:t> = 0}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641" y="2008506"/>
            <a:ext cx="2277745" cy="322643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104601" y="2132856"/>
            <a:ext cx="48107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 -&gt; B {L’.</a:t>
            </a:r>
            <a:r>
              <a:rPr lang="en-US" altLang="zh-CN" dirty="0" err="1"/>
              <a:t>isleft</a:t>
            </a:r>
            <a:r>
              <a:rPr lang="en-US" altLang="zh-CN" dirty="0"/>
              <a:t> = L.isleft} L’ {</a:t>
            </a:r>
            <a:r>
              <a:rPr lang="en-US" altLang="zh-CN" dirty="0">
                <a:sym typeface="+mn-ea"/>
              </a:rPr>
              <a:t>L.</a:t>
            </a:r>
            <a:r>
              <a:rPr lang="en-US" altLang="zh-CN" dirty="0" err="1">
                <a:sym typeface="+mn-ea"/>
              </a:rPr>
              <a:t>len</a:t>
            </a:r>
            <a:r>
              <a:rPr lang="en-US" altLang="zh-CN" dirty="0">
                <a:sym typeface="+mn-ea"/>
              </a:rPr>
              <a:t> = </a:t>
            </a:r>
            <a:r>
              <a:rPr lang="en-US" altLang="zh-CN" dirty="0" err="1">
                <a:sym typeface="+mn-ea"/>
              </a:rPr>
              <a:t>L'.len</a:t>
            </a:r>
            <a:r>
              <a:rPr lang="en-US" altLang="zh-CN" dirty="0">
                <a:sym typeface="+mn-ea"/>
              </a:rPr>
              <a:t> + 1,</a:t>
            </a:r>
            <a:r>
              <a:rPr lang="en-US" altLang="zh-CN" dirty="0" err="1"/>
              <a:t>L.val</a:t>
            </a:r>
            <a:r>
              <a:rPr lang="en-US" altLang="zh-CN" dirty="0"/>
              <a:t> = </a:t>
            </a:r>
            <a:r>
              <a:rPr lang="en-US" altLang="zh-CN" dirty="0" err="1"/>
              <a:t>L.isleft</a:t>
            </a:r>
            <a:r>
              <a:rPr lang="en-US" altLang="zh-CN" dirty="0"/>
              <a:t> ? </a:t>
            </a:r>
            <a:r>
              <a:rPr lang="en-US" altLang="zh-CN" dirty="0" err="1"/>
              <a:t>B.val</a:t>
            </a:r>
            <a:r>
              <a:rPr lang="en-US" altLang="zh-CN" dirty="0"/>
              <a:t> * 2 ^ L’.</a:t>
            </a:r>
            <a:r>
              <a:rPr lang="en-US" altLang="zh-CN" dirty="0" err="1"/>
              <a:t>len</a:t>
            </a:r>
            <a:r>
              <a:rPr lang="en-US" altLang="zh-CN" dirty="0"/>
              <a:t> + L’.</a:t>
            </a:r>
            <a:r>
              <a:rPr lang="en-US" altLang="zh-CN" dirty="0" err="1"/>
              <a:t>val</a:t>
            </a:r>
            <a:r>
              <a:rPr lang="en-US" altLang="zh-CN" dirty="0"/>
              <a:t> : (</a:t>
            </a:r>
            <a:r>
              <a:rPr lang="en-US" altLang="zh-CN" dirty="0" err="1"/>
              <a:t>B.val</a:t>
            </a:r>
            <a:r>
              <a:rPr lang="en-US" altLang="zh-CN" dirty="0"/>
              <a:t> + </a:t>
            </a:r>
            <a:r>
              <a:rPr lang="en-US" altLang="zh-CN" dirty="0" err="1"/>
              <a:t>L’val</a:t>
            </a:r>
            <a:r>
              <a:rPr lang="en-US" altLang="zh-CN" dirty="0"/>
              <a:t>) * 2 ^(-1)}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" y="1746886"/>
            <a:ext cx="3632200" cy="373062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767104" y="1304764"/>
            <a:ext cx="7931224" cy="360040"/>
          </a:xfrm>
        </p:spPr>
        <p:txBody>
          <a:bodyPr>
            <a:noAutofit/>
          </a:bodyPr>
          <a:lstStyle/>
          <a:p>
            <a:r>
              <a:rPr lang="zh-CN" altLang="en-US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0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</a:p>
        </p:txBody>
      </p:sp>
      <p:grpSp>
        <p:nvGrpSpPr>
          <p:cNvPr id="5" name="组合 14"/>
          <p:cNvGrpSpPr/>
          <p:nvPr/>
        </p:nvGrpSpPr>
        <p:grpSpPr>
          <a:xfrm>
            <a:off x="-18232" y="1268760"/>
            <a:ext cx="756363" cy="432048"/>
            <a:chOff x="-786" y="195486"/>
            <a:chExt cx="756363" cy="432048"/>
          </a:xfrm>
        </p:grpSpPr>
        <p:sp>
          <p:nvSpPr>
            <p:cNvPr id="6" name="五边形 5"/>
            <p:cNvSpPr/>
            <p:nvPr/>
          </p:nvSpPr>
          <p:spPr>
            <a:xfrm>
              <a:off x="1" y="195486"/>
              <a:ext cx="755576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五边形 6"/>
            <p:cNvSpPr/>
            <p:nvPr/>
          </p:nvSpPr>
          <p:spPr>
            <a:xfrm>
              <a:off x="-786" y="197101"/>
              <a:ext cx="755576" cy="88633"/>
            </a:xfrm>
            <a:prstGeom prst="homePlate">
              <a:avLst/>
            </a:prstGeom>
            <a:solidFill>
              <a:schemeClr val="bg1">
                <a:alpha val="3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50851" y="1700530"/>
            <a:ext cx="2076209" cy="51841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73050" indent="-273050">
              <a:lnSpc>
                <a:spcPts val="38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翻译结果如下：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60758" y="2279016"/>
            <a:ext cx="475252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L’ -&gt; B { L’_1.isleft = L’.isleft}L’_1  {</a:t>
            </a:r>
            <a:r>
              <a:rPr lang="en-US" altLang="zh-CN" dirty="0">
                <a:sym typeface="+mn-ea"/>
              </a:rPr>
              <a:t>L’.len = L’+1.</a:t>
            </a:r>
            <a:r>
              <a:rPr lang="en-US" altLang="zh-CN" dirty="0" err="1">
                <a:sym typeface="+mn-ea"/>
              </a:rPr>
              <a:t>len</a:t>
            </a:r>
            <a:r>
              <a:rPr lang="en-US" altLang="zh-CN" dirty="0">
                <a:sym typeface="+mn-ea"/>
              </a:rPr>
              <a:t> + 1,</a:t>
            </a:r>
            <a:r>
              <a:rPr lang="en-US" altLang="zh-CN" dirty="0"/>
              <a:t>L’.</a:t>
            </a:r>
            <a:r>
              <a:rPr lang="en-US" altLang="zh-CN" dirty="0" err="1"/>
              <a:t>val</a:t>
            </a:r>
            <a:r>
              <a:rPr lang="en-US" altLang="zh-CN" dirty="0"/>
              <a:t> = L’</a:t>
            </a:r>
            <a:r>
              <a:rPr lang="en-US" altLang="zh-CN" dirty="0" err="1"/>
              <a:t>isleft</a:t>
            </a:r>
            <a:r>
              <a:rPr lang="en-US" altLang="zh-CN" dirty="0"/>
              <a:t> ? </a:t>
            </a:r>
            <a:r>
              <a:rPr lang="en-US" altLang="zh-CN" dirty="0" err="1"/>
              <a:t>B.val</a:t>
            </a:r>
            <a:r>
              <a:rPr lang="en-US" altLang="zh-CN" dirty="0"/>
              <a:t> * 2 ^ L’_1.len + L’_1.bal : (</a:t>
            </a:r>
            <a:r>
              <a:rPr lang="en-US" altLang="zh-CN" dirty="0" err="1"/>
              <a:t>B.val</a:t>
            </a:r>
            <a:r>
              <a:rPr lang="en-US" altLang="zh-CN" dirty="0"/>
              <a:t> + L’_1.val )*2^(-1) ) }</a:t>
            </a:r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L’ -&gt; ε {L’.</a:t>
            </a:r>
            <a:r>
              <a:rPr lang="en-US" altLang="zh-CN" dirty="0" err="1"/>
              <a:t>val</a:t>
            </a:r>
            <a:r>
              <a:rPr lang="en-US" altLang="zh-CN" dirty="0"/>
              <a:t> = 0, L’.</a:t>
            </a:r>
            <a:r>
              <a:rPr lang="en-US" altLang="zh-CN" dirty="0" err="1"/>
              <a:t>len</a:t>
            </a:r>
            <a:r>
              <a:rPr lang="en-US" altLang="zh-CN" dirty="0"/>
              <a:t> = 0 }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2279016"/>
            <a:ext cx="3201670" cy="334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18987" y="2825767"/>
            <a:ext cx="301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 -&gt; 0 {</a:t>
            </a:r>
            <a:r>
              <a:rPr lang="en-US" altLang="zh-CN" dirty="0" err="1"/>
              <a:t>B.val</a:t>
            </a:r>
            <a:r>
              <a:rPr lang="en-US" altLang="zh-CN" dirty="0"/>
              <a:t> = 0}</a:t>
            </a:r>
          </a:p>
          <a:p>
            <a:endParaRPr lang="zh-CN" altLang="zh-CN" dirty="0"/>
          </a:p>
          <a:p>
            <a:r>
              <a:rPr lang="en-US" altLang="zh-CN" dirty="0"/>
              <a:t>B -&gt; 1 {</a:t>
            </a:r>
            <a:r>
              <a:rPr lang="en-US" altLang="zh-CN" dirty="0" err="1"/>
              <a:t>B.val</a:t>
            </a:r>
            <a:r>
              <a:rPr lang="en-US" altLang="zh-CN" dirty="0"/>
              <a:t> = 1}-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6785" y="2225676"/>
            <a:ext cx="1950720" cy="322643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190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将算术表达式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+ - (b + c)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翻译成四元式序列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359B44-93FB-4FB9-9447-EA366517A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29" y="3319026"/>
            <a:ext cx="3339906" cy="18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5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为下面的每一个文法设计一个预测分析器，并给出预测分析表。你可能先要对文法进行提取左公因子或消除左递归的操作。计算各文法的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FOIRST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FOLLOW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0 S 1 | 0 1					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+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| *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a				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S →S (S) S |</a:t>
            </a:r>
            <a:r>
              <a:rPr lang="el-GR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				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l-GR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a | S + S |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S * | (S) 		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(5) S → ( L ) | a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以及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 → L , S | S	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(6) E → E or T | T</a:t>
            </a:r>
          </a:p>
          <a:p>
            <a:pPr marL="400050" lvl="1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T → T and F | F</a:t>
            </a:r>
          </a:p>
          <a:p>
            <a:pPr marL="400050" lvl="1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F → not F | ( E ) | true | false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9563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将下列赋值语句翻译成四元式序列（假设每个数组元素占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个存储单元）。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a= b[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] +c[j] 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a[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] = b*c - b*d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x = f (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y+l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) + 2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x = *p + &amp;y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69156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</a:t>
            </a:r>
            <a:r>
              <a:rPr lang="en-US" altLang="zh-CN" dirty="0"/>
              <a:t>12.2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15" y="2288858"/>
            <a:ext cx="3228975" cy="600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889" y="3169920"/>
            <a:ext cx="3496628" cy="5176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59" y="1578293"/>
            <a:ext cx="2468880" cy="6172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7259" y="2397442"/>
            <a:ext cx="3649028" cy="2932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1350" dirty="0"/>
              <a:t>三地址码                      四元式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t1 = </a:t>
            </a:r>
            <a:r>
              <a:rPr lang="en-US" altLang="zh-CN" sz="1350" dirty="0" err="1"/>
              <a:t>i</a:t>
            </a:r>
            <a:r>
              <a:rPr lang="en-US" altLang="zh-CN" sz="1350" dirty="0"/>
              <a:t>*8                    (*,i,8,t1)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t2 = b[t1]                 (=[],b,t1,t3)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t3 = j*8                    (*,j,8,t3)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t4 = c[t2]                  (=[],c,t2,t4)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t5 = t3+t4                 (+,t3,t4,t5)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a = t5                       (=,t5,_,a)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</a:t>
            </a:r>
            <a:r>
              <a:rPr lang="en-US" altLang="zh-CN" dirty="0"/>
              <a:t>12.2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" y="1723549"/>
            <a:ext cx="2543175" cy="474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47286" y="2197894"/>
            <a:ext cx="3649028" cy="2517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1350" dirty="0"/>
              <a:t>三地址码                      四元式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t1 = </a:t>
            </a:r>
            <a:r>
              <a:rPr lang="en-US" altLang="zh-CN" sz="1350" dirty="0" err="1"/>
              <a:t>i</a:t>
            </a:r>
            <a:r>
              <a:rPr lang="en-US" altLang="zh-CN" sz="1350" dirty="0"/>
              <a:t>*8                    (*,i,8,t1)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t3 = b*c                   (*,b,c,t3)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t4 = b*d                  (*,b,d,t4)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t5 = t3-t4                 (-,t3,t4,t5)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 dirty="0"/>
              <a:t>a = t5                       ([]=,t5,a,t1)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</a:t>
            </a:r>
            <a:r>
              <a:rPr lang="en-US" altLang="zh-CN" dirty="0"/>
              <a:t>12.2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62" y="1574007"/>
            <a:ext cx="2717959" cy="6834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9686" y="2356009"/>
            <a:ext cx="3573780" cy="2517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1350"/>
              <a:t>三地址码                     四元式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/>
              <a:t>t1 = y+l                    (+,y,l,t1)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/>
              <a:t>param t1                   (param,_,_,t1) 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/>
              <a:t>t2 = call f,1               (call,f,1,t2)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/>
              <a:t>t3 = t2+2                   (+,t2,2,t3)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/>
              <a:t>x = t3                         (=,t3,_,x)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1840230"/>
            <a:ext cx="3143250" cy="725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218" y="2928938"/>
            <a:ext cx="3891915" cy="53149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</a:t>
            </a:r>
            <a:r>
              <a:rPr lang="en-US" altLang="zh-CN" dirty="0"/>
              <a:t>12.2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65" y="1730216"/>
            <a:ext cx="3131820" cy="645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63" y="2744629"/>
            <a:ext cx="3857625" cy="782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23" y="1730216"/>
            <a:ext cx="1965960" cy="4400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792" y="2386489"/>
            <a:ext cx="3704749" cy="210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1350"/>
              <a:t>三地址码                              四元式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/>
              <a:t>t1 = *p                              (=*,p,_,t1)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/>
              <a:t>t2 = &amp;y                              (&amp;,y,_,t2)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/>
              <a:t>t3 = t1+t2                          (+,t1,t2,t3)</a:t>
            </a:r>
          </a:p>
          <a:p>
            <a:pPr fontAlgn="auto">
              <a:lnSpc>
                <a:spcPct val="200000"/>
              </a:lnSpc>
            </a:pPr>
            <a:r>
              <a:rPr lang="en-US" altLang="zh-CN" sz="1350"/>
              <a:t>x= t3                                  (=,t3,_,x)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344" y="82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使用讲义中的翻译方案（如下图所示）翻译下列赋值语句。假设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的类型表达式都是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array(3, array(5, real))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，数组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中每个元素（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real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类型）占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个存储单元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2594" y="2413072"/>
            <a:ext cx="7011672" cy="4255048"/>
            <a:chOff x="200025" y="2414879"/>
            <a:chExt cx="7011672" cy="42550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25" y="2429698"/>
              <a:ext cx="6901284" cy="422540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00025" y="2414879"/>
              <a:ext cx="7011672" cy="425504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6393302" y="2067454"/>
            <a:ext cx="2975548" cy="10515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73050" lvl="0" indent="-273050" fontAlgn="base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(1) x = a[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][j] + b[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][j]</a:t>
            </a:r>
          </a:p>
          <a:p>
            <a:pPr marL="273050" lvl="0" indent="-273050" fontAlgn="base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(2) x = a[b[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][j]][c[k]]</a:t>
            </a:r>
          </a:p>
        </p:txBody>
      </p:sp>
    </p:spTree>
    <p:extLst>
      <p:ext uri="{BB962C8B-B14F-4D97-AF65-F5344CB8AC3E}">
        <p14:creationId xmlns:p14="http://schemas.microsoft.com/office/powerpoint/2010/main" val="28610525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20E3F6-F49F-4F83-A157-5B68ECAE1E0C}"/>
              </a:ext>
            </a:extLst>
          </p:cNvPr>
          <p:cNvSpPr/>
          <p:nvPr/>
        </p:nvSpPr>
        <p:spPr>
          <a:xfrm>
            <a:off x="3928674" y="672496"/>
            <a:ext cx="312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E79B99-C9DA-473C-9451-C016D33C744D}"/>
              </a:ext>
            </a:extLst>
          </p:cNvPr>
          <p:cNvSpPr/>
          <p:nvPr/>
        </p:nvSpPr>
        <p:spPr>
          <a:xfrm>
            <a:off x="3353288" y="1322712"/>
            <a:ext cx="49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id</a:t>
            </a:r>
          </a:p>
          <a:p>
            <a:r>
              <a:rPr lang="en-US" altLang="zh-CN" dirty="0">
                <a:ea typeface="Calibri" panose="020F0502020204030204" pitchFamily="34" charset="0"/>
              </a:rPr>
              <a:t>(x)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8E49FC-6B6F-463C-9EEF-1DDE4619A5B5}"/>
              </a:ext>
            </a:extLst>
          </p:cNvPr>
          <p:cNvSpPr/>
          <p:nvPr/>
        </p:nvSpPr>
        <p:spPr>
          <a:xfrm>
            <a:off x="4469984" y="1304955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E</a:t>
            </a:r>
            <a:endParaRPr lang="en-US" altLang="zh-CN" sz="1400" dirty="0">
              <a:ea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FFAFB5-18B4-4085-B0EA-C6FE6D73967E}"/>
              </a:ext>
            </a:extLst>
          </p:cNvPr>
          <p:cNvSpPr/>
          <p:nvPr/>
        </p:nvSpPr>
        <p:spPr>
          <a:xfrm>
            <a:off x="3804650" y="1296558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=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E15F18-D497-4C88-B2A6-0DA9157D67FB}"/>
              </a:ext>
            </a:extLst>
          </p:cNvPr>
          <p:cNvSpPr/>
          <p:nvPr/>
        </p:nvSpPr>
        <p:spPr>
          <a:xfrm>
            <a:off x="2651352" y="209594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E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73A023-B7A5-4284-80FC-7214FA4F03A5}"/>
              </a:ext>
            </a:extLst>
          </p:cNvPr>
          <p:cNvSpPr/>
          <p:nvPr/>
        </p:nvSpPr>
        <p:spPr>
          <a:xfrm>
            <a:off x="3888598" y="2095940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+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7E8192-EEFC-46AA-B249-684DA287A17D}"/>
              </a:ext>
            </a:extLst>
          </p:cNvPr>
          <p:cNvSpPr/>
          <p:nvPr/>
        </p:nvSpPr>
        <p:spPr>
          <a:xfrm>
            <a:off x="4698226" y="2071159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E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8B8F08-CBEC-495A-8C9D-860738FF1165}"/>
              </a:ext>
            </a:extLst>
          </p:cNvPr>
          <p:cNvSpPr/>
          <p:nvPr/>
        </p:nvSpPr>
        <p:spPr>
          <a:xfrm>
            <a:off x="2554225" y="2683680"/>
            <a:ext cx="325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L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D9A6DD-898B-4353-AC0D-DF16D04A356D}"/>
              </a:ext>
            </a:extLst>
          </p:cNvPr>
          <p:cNvSpPr/>
          <p:nvPr/>
        </p:nvSpPr>
        <p:spPr>
          <a:xfrm>
            <a:off x="832516" y="3845751"/>
            <a:ext cx="419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L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506379-3303-49C1-8AF7-7604E6DEE667}"/>
              </a:ext>
            </a:extLst>
          </p:cNvPr>
          <p:cNvSpPr/>
          <p:nvPr/>
        </p:nvSpPr>
        <p:spPr>
          <a:xfrm>
            <a:off x="2740243" y="3825417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[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2615EC-AD3A-4581-93EF-F663C90A086D}"/>
              </a:ext>
            </a:extLst>
          </p:cNvPr>
          <p:cNvSpPr/>
          <p:nvPr/>
        </p:nvSpPr>
        <p:spPr>
          <a:xfrm>
            <a:off x="2990456" y="3826556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2A31E08-09FE-4C60-9BC0-C6E606FFF861}"/>
              </a:ext>
            </a:extLst>
          </p:cNvPr>
          <p:cNvSpPr/>
          <p:nvPr/>
        </p:nvSpPr>
        <p:spPr>
          <a:xfrm>
            <a:off x="3739090" y="3825417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]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62286D-CEBF-41E6-AD07-D3E45CF1CB0D}"/>
              </a:ext>
            </a:extLst>
          </p:cNvPr>
          <p:cNvSpPr/>
          <p:nvPr/>
        </p:nvSpPr>
        <p:spPr>
          <a:xfrm>
            <a:off x="153856" y="5028680"/>
            <a:ext cx="420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id</a:t>
            </a:r>
          </a:p>
          <a:p>
            <a:r>
              <a:rPr lang="en-US" altLang="zh-CN" dirty="0">
                <a:ea typeface="Calibri" panose="020F0502020204030204" pitchFamily="34" charset="0"/>
              </a:rPr>
              <a:t>(a)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D6C8D90-6A5E-459B-A27C-482369C429D6}"/>
              </a:ext>
            </a:extLst>
          </p:cNvPr>
          <p:cNvSpPr/>
          <p:nvPr/>
        </p:nvSpPr>
        <p:spPr>
          <a:xfrm>
            <a:off x="852043" y="5026383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[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49E7ACF-C302-4B89-A2EE-2055D3E35B55}"/>
              </a:ext>
            </a:extLst>
          </p:cNvPr>
          <p:cNvSpPr/>
          <p:nvPr/>
        </p:nvSpPr>
        <p:spPr>
          <a:xfrm>
            <a:off x="1059246" y="5038340"/>
            <a:ext cx="310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E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95F6AF7-154F-4A12-8B93-149051BF597D}"/>
              </a:ext>
            </a:extLst>
          </p:cNvPr>
          <p:cNvSpPr/>
          <p:nvPr/>
        </p:nvSpPr>
        <p:spPr>
          <a:xfrm>
            <a:off x="1920151" y="5005621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]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3F96BE-4158-4B29-AE59-FCEF98EA4953}"/>
              </a:ext>
            </a:extLst>
          </p:cNvPr>
          <p:cNvSpPr/>
          <p:nvPr/>
        </p:nvSpPr>
        <p:spPr>
          <a:xfrm>
            <a:off x="1442116" y="5790051"/>
            <a:ext cx="420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id</a:t>
            </a:r>
          </a:p>
          <a:p>
            <a:r>
              <a:rPr lang="en-US" altLang="zh-CN" dirty="0">
                <a:ea typeface="Calibri" panose="020F0502020204030204" pitchFamily="34" charset="0"/>
              </a:rPr>
              <a:t>(</a:t>
            </a:r>
            <a:r>
              <a:rPr lang="en-US" altLang="zh-CN" dirty="0" err="1">
                <a:ea typeface="Calibri" panose="020F0502020204030204" pitchFamily="34" charset="0"/>
              </a:rPr>
              <a:t>i</a:t>
            </a:r>
            <a:r>
              <a:rPr lang="en-US" altLang="zh-CN" dirty="0">
                <a:ea typeface="Calibri" panose="020F0502020204030204" pitchFamily="34" charset="0"/>
              </a:rPr>
              <a:t>)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E4D0200-0C57-42FF-B87F-A0922283511C}"/>
              </a:ext>
            </a:extLst>
          </p:cNvPr>
          <p:cNvSpPr/>
          <p:nvPr/>
        </p:nvSpPr>
        <p:spPr>
          <a:xfrm>
            <a:off x="3135429" y="5024195"/>
            <a:ext cx="420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id</a:t>
            </a:r>
          </a:p>
          <a:p>
            <a:r>
              <a:rPr lang="en-US" altLang="zh-CN" dirty="0">
                <a:ea typeface="Calibri" panose="020F0502020204030204" pitchFamily="34" charset="0"/>
              </a:rPr>
              <a:t>(j)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4B055C-6359-4478-814E-608CDAADDC59}"/>
              </a:ext>
            </a:extLst>
          </p:cNvPr>
          <p:cNvSpPr/>
          <p:nvPr/>
        </p:nvSpPr>
        <p:spPr>
          <a:xfrm>
            <a:off x="4612416" y="2785042"/>
            <a:ext cx="318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L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D8879BC-944F-40D4-B756-05CA3D477D7A}"/>
              </a:ext>
            </a:extLst>
          </p:cNvPr>
          <p:cNvSpPr/>
          <p:nvPr/>
        </p:nvSpPr>
        <p:spPr>
          <a:xfrm>
            <a:off x="4728030" y="3843476"/>
            <a:ext cx="404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L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CDB8C1BD-C9E5-4965-81A2-F4560E499130}"/>
              </a:ext>
            </a:extLst>
          </p:cNvPr>
          <p:cNvSpPr/>
          <p:nvPr/>
        </p:nvSpPr>
        <p:spPr>
          <a:xfrm>
            <a:off x="4209586" y="5002074"/>
            <a:ext cx="451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id</a:t>
            </a:r>
          </a:p>
          <a:p>
            <a:r>
              <a:rPr lang="en-US" altLang="zh-CN" dirty="0">
                <a:ea typeface="Calibri" panose="020F0502020204030204" pitchFamily="34" charset="0"/>
              </a:rPr>
              <a:t>(b)</a:t>
            </a:r>
          </a:p>
        </p:txBody>
      </p:sp>
      <p:sp>
        <p:nvSpPr>
          <p:cNvPr id="1032" name="矩形 1031">
            <a:extLst>
              <a:ext uri="{FF2B5EF4-FFF2-40B4-BE49-F238E27FC236}">
                <a16:creationId xmlns:a16="http://schemas.microsoft.com/office/drawing/2014/main" id="{27752548-DDF6-4210-AED1-6BB6829A4B56}"/>
              </a:ext>
            </a:extLst>
          </p:cNvPr>
          <p:cNvSpPr/>
          <p:nvPr/>
        </p:nvSpPr>
        <p:spPr>
          <a:xfrm>
            <a:off x="5132815" y="5026383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ea typeface="Calibri" panose="020F0502020204030204" pitchFamily="34" charset="0"/>
              </a:rPr>
              <a:t>[</a:t>
            </a:r>
            <a:endParaRPr lang="zh-CN" altLang="en-US" dirty="0"/>
          </a:p>
        </p:txBody>
      </p:sp>
      <p:sp>
        <p:nvSpPr>
          <p:cNvPr id="1033" name="矩形 1032">
            <a:extLst>
              <a:ext uri="{FF2B5EF4-FFF2-40B4-BE49-F238E27FC236}">
                <a16:creationId xmlns:a16="http://schemas.microsoft.com/office/drawing/2014/main" id="{C5C95FAF-CDCD-4CE2-8533-5E8F05C65C48}"/>
              </a:ext>
            </a:extLst>
          </p:cNvPr>
          <p:cNvSpPr/>
          <p:nvPr/>
        </p:nvSpPr>
        <p:spPr>
          <a:xfrm>
            <a:off x="5529744" y="5033457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E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034" name="矩形 1033">
            <a:extLst>
              <a:ext uri="{FF2B5EF4-FFF2-40B4-BE49-F238E27FC236}">
                <a16:creationId xmlns:a16="http://schemas.microsoft.com/office/drawing/2014/main" id="{E77CEE12-B9A4-488E-96E3-610A27262933}"/>
              </a:ext>
            </a:extLst>
          </p:cNvPr>
          <p:cNvSpPr/>
          <p:nvPr/>
        </p:nvSpPr>
        <p:spPr>
          <a:xfrm>
            <a:off x="5816408" y="5790052"/>
            <a:ext cx="420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ea typeface="Calibri" panose="020F0502020204030204" pitchFamily="34" charset="0"/>
              </a:rPr>
              <a:t>id</a:t>
            </a:r>
          </a:p>
          <a:p>
            <a:r>
              <a:rPr lang="en-US" altLang="zh-CN">
                <a:ea typeface="Calibri" panose="020F0502020204030204" pitchFamily="34" charset="0"/>
              </a:rPr>
              <a:t>(i)</a:t>
            </a:r>
            <a:endParaRPr lang="en-US" altLang="zh-CN" dirty="0">
              <a:ea typeface="Calibri" panose="020F0502020204030204" pitchFamily="34" charset="0"/>
            </a:endParaRPr>
          </a:p>
        </p:txBody>
      </p:sp>
      <p:sp>
        <p:nvSpPr>
          <p:cNvPr id="1035" name="矩形 1034">
            <a:extLst>
              <a:ext uri="{FF2B5EF4-FFF2-40B4-BE49-F238E27FC236}">
                <a16:creationId xmlns:a16="http://schemas.microsoft.com/office/drawing/2014/main" id="{E2604A43-9B20-4267-83C7-5D03BAA53F45}"/>
              </a:ext>
            </a:extLst>
          </p:cNvPr>
          <p:cNvSpPr/>
          <p:nvPr/>
        </p:nvSpPr>
        <p:spPr>
          <a:xfrm>
            <a:off x="6355771" y="5033457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]</a:t>
            </a:r>
            <a:endParaRPr lang="zh-CN" altLang="en-US" dirty="0"/>
          </a:p>
        </p:txBody>
      </p:sp>
      <p:sp>
        <p:nvSpPr>
          <p:cNvPr id="1036" name="矩形 1035">
            <a:extLst>
              <a:ext uri="{FF2B5EF4-FFF2-40B4-BE49-F238E27FC236}">
                <a16:creationId xmlns:a16="http://schemas.microsoft.com/office/drawing/2014/main" id="{5F82D99B-DAA0-45BC-8611-62C3D6269F8E}"/>
              </a:ext>
            </a:extLst>
          </p:cNvPr>
          <p:cNvSpPr/>
          <p:nvPr/>
        </p:nvSpPr>
        <p:spPr>
          <a:xfrm>
            <a:off x="6948111" y="3825418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[</a:t>
            </a:r>
            <a:endParaRPr lang="zh-CN" altLang="en-US" dirty="0"/>
          </a:p>
        </p:txBody>
      </p:sp>
      <p:sp>
        <p:nvSpPr>
          <p:cNvPr id="1037" name="矩形 1036">
            <a:extLst>
              <a:ext uri="{FF2B5EF4-FFF2-40B4-BE49-F238E27FC236}">
                <a16:creationId xmlns:a16="http://schemas.microsoft.com/office/drawing/2014/main" id="{D87B86DC-3E87-4373-AB45-03DD7A2290BA}"/>
              </a:ext>
            </a:extLst>
          </p:cNvPr>
          <p:cNvSpPr/>
          <p:nvPr/>
        </p:nvSpPr>
        <p:spPr>
          <a:xfrm>
            <a:off x="7412953" y="3842902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038" name="矩形 1037">
            <a:extLst>
              <a:ext uri="{FF2B5EF4-FFF2-40B4-BE49-F238E27FC236}">
                <a16:creationId xmlns:a16="http://schemas.microsoft.com/office/drawing/2014/main" id="{D0EE032E-A54F-482F-A171-1809A3D4D1BD}"/>
              </a:ext>
            </a:extLst>
          </p:cNvPr>
          <p:cNvSpPr/>
          <p:nvPr/>
        </p:nvSpPr>
        <p:spPr>
          <a:xfrm>
            <a:off x="8298964" y="3846972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]</a:t>
            </a:r>
            <a:endParaRPr lang="zh-CN" altLang="en-US" dirty="0"/>
          </a:p>
        </p:txBody>
      </p:sp>
      <p:sp>
        <p:nvSpPr>
          <p:cNvPr id="1040" name="矩形 1039">
            <a:extLst>
              <a:ext uri="{FF2B5EF4-FFF2-40B4-BE49-F238E27FC236}">
                <a16:creationId xmlns:a16="http://schemas.microsoft.com/office/drawing/2014/main" id="{41149279-860B-47E2-B725-93BE864A9020}"/>
              </a:ext>
            </a:extLst>
          </p:cNvPr>
          <p:cNvSpPr/>
          <p:nvPr/>
        </p:nvSpPr>
        <p:spPr>
          <a:xfrm>
            <a:off x="7766455" y="5024195"/>
            <a:ext cx="481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Calibri" panose="020F0502020204030204" pitchFamily="34" charset="0"/>
              </a:rPr>
              <a:t>id</a:t>
            </a:r>
          </a:p>
          <a:p>
            <a:r>
              <a:rPr lang="en-US" altLang="zh-CN" dirty="0">
                <a:ea typeface="Calibri" panose="020F0502020204030204" pitchFamily="34" charset="0"/>
              </a:rPr>
              <a:t>(j)</a:t>
            </a:r>
          </a:p>
        </p:txBody>
      </p:sp>
      <p:cxnSp>
        <p:nvCxnSpPr>
          <p:cNvPr id="1042" name="直接连接符 1041">
            <a:extLst>
              <a:ext uri="{FF2B5EF4-FFF2-40B4-BE49-F238E27FC236}">
                <a16:creationId xmlns:a16="http://schemas.microsoft.com/office/drawing/2014/main" id="{1C4C6782-2A5A-44A1-B528-8B8A89748B41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3598364" y="1041828"/>
            <a:ext cx="486763" cy="280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直接连接符 1043">
            <a:extLst>
              <a:ext uri="{FF2B5EF4-FFF2-40B4-BE49-F238E27FC236}">
                <a16:creationId xmlns:a16="http://schemas.microsoft.com/office/drawing/2014/main" id="{64909EC3-5A0A-4E0A-82B9-01BAB6F57536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3981141" y="1041828"/>
            <a:ext cx="103986" cy="254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直接连接符 1045">
            <a:extLst>
              <a:ext uri="{FF2B5EF4-FFF2-40B4-BE49-F238E27FC236}">
                <a16:creationId xmlns:a16="http://schemas.microsoft.com/office/drawing/2014/main" id="{7A968F03-8FCA-4190-B197-9C98AFE980CF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4085127" y="1041828"/>
            <a:ext cx="542112" cy="263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接连接符 1047">
            <a:extLst>
              <a:ext uri="{FF2B5EF4-FFF2-40B4-BE49-F238E27FC236}">
                <a16:creationId xmlns:a16="http://schemas.microsoft.com/office/drawing/2014/main" id="{19D35BDC-0E2E-4BD4-9657-A719EB9EDAD6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2808607" y="1674287"/>
            <a:ext cx="1818632" cy="421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接连接符 1049">
            <a:extLst>
              <a:ext uri="{FF2B5EF4-FFF2-40B4-BE49-F238E27FC236}">
                <a16:creationId xmlns:a16="http://schemas.microsoft.com/office/drawing/2014/main" id="{3C6BA7E1-C328-48FD-AC12-E630B089446C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4065089" y="1674287"/>
            <a:ext cx="562150" cy="421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接连接符 1051">
            <a:extLst>
              <a:ext uri="{FF2B5EF4-FFF2-40B4-BE49-F238E27FC236}">
                <a16:creationId xmlns:a16="http://schemas.microsoft.com/office/drawing/2014/main" id="{3AD8D42D-B1B1-4E7F-9C76-C5CA6FBBF820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4627239" y="1674287"/>
            <a:ext cx="228242" cy="396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接连接符 1055">
            <a:extLst>
              <a:ext uri="{FF2B5EF4-FFF2-40B4-BE49-F238E27FC236}">
                <a16:creationId xmlns:a16="http://schemas.microsoft.com/office/drawing/2014/main" id="{A341FB70-E2E6-447A-831C-9DB06E8692C4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 flipH="1">
            <a:off x="2716950" y="2465272"/>
            <a:ext cx="91657" cy="218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接连接符 1057">
            <a:extLst>
              <a:ext uri="{FF2B5EF4-FFF2-40B4-BE49-F238E27FC236}">
                <a16:creationId xmlns:a16="http://schemas.microsoft.com/office/drawing/2014/main" id="{C7D10F73-4C7D-439F-BDDB-DF8C3AAF6A47}"/>
              </a:ext>
            </a:extLst>
          </p:cNvPr>
          <p:cNvCxnSpPr>
            <a:stCxn id="17" idx="2"/>
            <a:endCxn id="30" idx="0"/>
          </p:cNvCxnSpPr>
          <p:nvPr/>
        </p:nvCxnSpPr>
        <p:spPr>
          <a:xfrm flipH="1">
            <a:off x="4771420" y="2440491"/>
            <a:ext cx="84061" cy="344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接连接符 1059">
            <a:extLst>
              <a:ext uri="{FF2B5EF4-FFF2-40B4-BE49-F238E27FC236}">
                <a16:creationId xmlns:a16="http://schemas.microsoft.com/office/drawing/2014/main" id="{38D600B1-FD61-4E8F-BD10-41F275E8D8F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1042094" y="3053012"/>
            <a:ext cx="1674856" cy="792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接连接符 1061">
            <a:extLst>
              <a:ext uri="{FF2B5EF4-FFF2-40B4-BE49-F238E27FC236}">
                <a16:creationId xmlns:a16="http://schemas.microsoft.com/office/drawing/2014/main" id="{9D764C07-B27C-42F2-998A-2ED0FBCBDDFB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716950" y="3053012"/>
            <a:ext cx="159709" cy="772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接连接符 1063">
            <a:extLst>
              <a:ext uri="{FF2B5EF4-FFF2-40B4-BE49-F238E27FC236}">
                <a16:creationId xmlns:a16="http://schemas.microsoft.com/office/drawing/2014/main" id="{271083D8-00A3-4325-82F9-2B8A8CFCB5AE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>
            <a:off x="2716950" y="3053012"/>
            <a:ext cx="430761" cy="773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接连接符 1065">
            <a:extLst>
              <a:ext uri="{FF2B5EF4-FFF2-40B4-BE49-F238E27FC236}">
                <a16:creationId xmlns:a16="http://schemas.microsoft.com/office/drawing/2014/main" id="{DFC1FE2C-76C5-4DED-A50A-3F0F9AE80778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2716950" y="3053012"/>
            <a:ext cx="1158556" cy="772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接连接符 1069">
            <a:extLst>
              <a:ext uri="{FF2B5EF4-FFF2-40B4-BE49-F238E27FC236}">
                <a16:creationId xmlns:a16="http://schemas.microsoft.com/office/drawing/2014/main" id="{75915392-27C3-4CF2-9678-73A9D4B62FAD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4771420" y="3154374"/>
            <a:ext cx="159003" cy="689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直接连接符 1071">
            <a:extLst>
              <a:ext uri="{FF2B5EF4-FFF2-40B4-BE49-F238E27FC236}">
                <a16:creationId xmlns:a16="http://schemas.microsoft.com/office/drawing/2014/main" id="{211B0203-A42D-4CA2-A947-E7E0DD0A0049}"/>
              </a:ext>
            </a:extLst>
          </p:cNvPr>
          <p:cNvCxnSpPr>
            <a:stCxn id="30" idx="2"/>
            <a:endCxn id="1036" idx="0"/>
          </p:cNvCxnSpPr>
          <p:nvPr/>
        </p:nvCxnSpPr>
        <p:spPr>
          <a:xfrm>
            <a:off x="4771420" y="3154374"/>
            <a:ext cx="2313107" cy="671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直接连接符 1073">
            <a:extLst>
              <a:ext uri="{FF2B5EF4-FFF2-40B4-BE49-F238E27FC236}">
                <a16:creationId xmlns:a16="http://schemas.microsoft.com/office/drawing/2014/main" id="{21678167-8B24-4393-8397-56398670FDB2}"/>
              </a:ext>
            </a:extLst>
          </p:cNvPr>
          <p:cNvCxnSpPr>
            <a:stCxn id="30" idx="2"/>
            <a:endCxn id="1037" idx="0"/>
          </p:cNvCxnSpPr>
          <p:nvPr/>
        </p:nvCxnSpPr>
        <p:spPr>
          <a:xfrm>
            <a:off x="4771420" y="3154374"/>
            <a:ext cx="2798788" cy="688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接连接符 1075">
            <a:extLst>
              <a:ext uri="{FF2B5EF4-FFF2-40B4-BE49-F238E27FC236}">
                <a16:creationId xmlns:a16="http://schemas.microsoft.com/office/drawing/2014/main" id="{E66ABAB9-9E94-453A-A782-D47974FCBC77}"/>
              </a:ext>
            </a:extLst>
          </p:cNvPr>
          <p:cNvCxnSpPr>
            <a:stCxn id="30" idx="2"/>
            <a:endCxn id="1038" idx="0"/>
          </p:cNvCxnSpPr>
          <p:nvPr/>
        </p:nvCxnSpPr>
        <p:spPr>
          <a:xfrm>
            <a:off x="4771420" y="3154374"/>
            <a:ext cx="3663960" cy="692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接连接符 1077">
            <a:extLst>
              <a:ext uri="{FF2B5EF4-FFF2-40B4-BE49-F238E27FC236}">
                <a16:creationId xmlns:a16="http://schemas.microsoft.com/office/drawing/2014/main" id="{551AAE80-CECB-453A-9FC2-B5D56AADDD3C}"/>
              </a:ext>
            </a:extLst>
          </p:cNvPr>
          <p:cNvCxnSpPr>
            <a:stCxn id="21" idx="2"/>
            <a:endCxn id="28" idx="0"/>
          </p:cNvCxnSpPr>
          <p:nvPr/>
        </p:nvCxnSpPr>
        <p:spPr>
          <a:xfrm>
            <a:off x="3147711" y="4195888"/>
            <a:ext cx="197783" cy="828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直接连接符 1079">
            <a:extLst>
              <a:ext uri="{FF2B5EF4-FFF2-40B4-BE49-F238E27FC236}">
                <a16:creationId xmlns:a16="http://schemas.microsoft.com/office/drawing/2014/main" id="{EB95876B-D69E-4482-99A2-84EB90D84957}"/>
              </a:ext>
            </a:extLst>
          </p:cNvPr>
          <p:cNvCxnSpPr>
            <a:stCxn id="1037" idx="2"/>
            <a:endCxn id="1040" idx="0"/>
          </p:cNvCxnSpPr>
          <p:nvPr/>
        </p:nvCxnSpPr>
        <p:spPr>
          <a:xfrm>
            <a:off x="7570208" y="4212234"/>
            <a:ext cx="436779" cy="811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直接连接符 1081">
            <a:extLst>
              <a:ext uri="{FF2B5EF4-FFF2-40B4-BE49-F238E27FC236}">
                <a16:creationId xmlns:a16="http://schemas.microsoft.com/office/drawing/2014/main" id="{E79D8903-35EB-47A9-8808-29E7D3EBED95}"/>
              </a:ext>
            </a:extLst>
          </p:cNvPr>
          <p:cNvCxnSpPr>
            <a:stCxn id="31" idx="2"/>
            <a:endCxn id="1024" idx="0"/>
          </p:cNvCxnSpPr>
          <p:nvPr/>
        </p:nvCxnSpPr>
        <p:spPr>
          <a:xfrm flipH="1">
            <a:off x="4435326" y="4212808"/>
            <a:ext cx="495097" cy="789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接连接符 1083">
            <a:extLst>
              <a:ext uri="{FF2B5EF4-FFF2-40B4-BE49-F238E27FC236}">
                <a16:creationId xmlns:a16="http://schemas.microsoft.com/office/drawing/2014/main" id="{8F06DC8E-85AE-43C0-A644-A2F431289FC1}"/>
              </a:ext>
            </a:extLst>
          </p:cNvPr>
          <p:cNvCxnSpPr>
            <a:stCxn id="31" idx="2"/>
            <a:endCxn id="1032" idx="0"/>
          </p:cNvCxnSpPr>
          <p:nvPr/>
        </p:nvCxnSpPr>
        <p:spPr>
          <a:xfrm>
            <a:off x="4930423" y="4212808"/>
            <a:ext cx="338808" cy="813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直接连接符 1085">
            <a:extLst>
              <a:ext uri="{FF2B5EF4-FFF2-40B4-BE49-F238E27FC236}">
                <a16:creationId xmlns:a16="http://schemas.microsoft.com/office/drawing/2014/main" id="{ACB69E3E-25F3-433D-BD24-AB0BFE724A84}"/>
              </a:ext>
            </a:extLst>
          </p:cNvPr>
          <p:cNvCxnSpPr>
            <a:stCxn id="31" idx="2"/>
            <a:endCxn id="1033" idx="0"/>
          </p:cNvCxnSpPr>
          <p:nvPr/>
        </p:nvCxnSpPr>
        <p:spPr>
          <a:xfrm>
            <a:off x="4930423" y="4212808"/>
            <a:ext cx="756576" cy="820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直接连接符 1087">
            <a:extLst>
              <a:ext uri="{FF2B5EF4-FFF2-40B4-BE49-F238E27FC236}">
                <a16:creationId xmlns:a16="http://schemas.microsoft.com/office/drawing/2014/main" id="{978D9BEA-D5B0-4490-B13C-9721FABFF1DF}"/>
              </a:ext>
            </a:extLst>
          </p:cNvPr>
          <p:cNvCxnSpPr>
            <a:stCxn id="31" idx="2"/>
            <a:endCxn id="1035" idx="0"/>
          </p:cNvCxnSpPr>
          <p:nvPr/>
        </p:nvCxnSpPr>
        <p:spPr>
          <a:xfrm>
            <a:off x="4930423" y="4212808"/>
            <a:ext cx="1561764" cy="820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接连接符 1089">
            <a:extLst>
              <a:ext uri="{FF2B5EF4-FFF2-40B4-BE49-F238E27FC236}">
                <a16:creationId xmlns:a16="http://schemas.microsoft.com/office/drawing/2014/main" id="{DF754F6F-AE7F-465C-81B6-99A77BAFF173}"/>
              </a:ext>
            </a:extLst>
          </p:cNvPr>
          <p:cNvCxnSpPr>
            <a:stCxn id="1033" idx="2"/>
            <a:endCxn id="1034" idx="0"/>
          </p:cNvCxnSpPr>
          <p:nvPr/>
        </p:nvCxnSpPr>
        <p:spPr>
          <a:xfrm>
            <a:off x="5686999" y="5402789"/>
            <a:ext cx="339474" cy="387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接连接符 1091">
            <a:extLst>
              <a:ext uri="{FF2B5EF4-FFF2-40B4-BE49-F238E27FC236}">
                <a16:creationId xmlns:a16="http://schemas.microsoft.com/office/drawing/2014/main" id="{2E12ACE6-1E43-4BBC-9615-89C73D21B0DC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 flipH="1">
            <a:off x="363921" y="4215083"/>
            <a:ext cx="678173" cy="8135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接连接符 1093">
            <a:extLst>
              <a:ext uri="{FF2B5EF4-FFF2-40B4-BE49-F238E27FC236}">
                <a16:creationId xmlns:a16="http://schemas.microsoft.com/office/drawing/2014/main" id="{41925130-AB67-46B2-8DEB-B5E6487A87E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 flipH="1">
            <a:off x="988459" y="4215083"/>
            <a:ext cx="53635" cy="811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接连接符 1095">
            <a:extLst>
              <a:ext uri="{FF2B5EF4-FFF2-40B4-BE49-F238E27FC236}">
                <a16:creationId xmlns:a16="http://schemas.microsoft.com/office/drawing/2014/main" id="{1E014A31-DCEA-445A-8866-5746C983DAAE}"/>
              </a:ext>
            </a:extLst>
          </p:cNvPr>
          <p:cNvCxnSpPr>
            <a:stCxn id="19" idx="2"/>
            <a:endCxn id="25" idx="0"/>
          </p:cNvCxnSpPr>
          <p:nvPr/>
        </p:nvCxnSpPr>
        <p:spPr>
          <a:xfrm>
            <a:off x="1042094" y="4215083"/>
            <a:ext cx="172160" cy="823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接连接符 1097">
            <a:extLst>
              <a:ext uri="{FF2B5EF4-FFF2-40B4-BE49-F238E27FC236}">
                <a16:creationId xmlns:a16="http://schemas.microsoft.com/office/drawing/2014/main" id="{F92169E0-86CC-43E6-AC88-A35C69FD3AEE}"/>
              </a:ext>
            </a:extLst>
          </p:cNvPr>
          <p:cNvCxnSpPr>
            <a:stCxn id="19" idx="2"/>
            <a:endCxn id="26" idx="0"/>
          </p:cNvCxnSpPr>
          <p:nvPr/>
        </p:nvCxnSpPr>
        <p:spPr>
          <a:xfrm>
            <a:off x="1042094" y="4215083"/>
            <a:ext cx="1014473" cy="790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直接连接符 1099">
            <a:extLst>
              <a:ext uri="{FF2B5EF4-FFF2-40B4-BE49-F238E27FC236}">
                <a16:creationId xmlns:a16="http://schemas.microsoft.com/office/drawing/2014/main" id="{F85AD4CB-68C4-4600-B00D-F342D1469474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>
            <a:off x="1214254" y="5407672"/>
            <a:ext cx="437927" cy="382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标题 1">
            <a:extLst>
              <a:ext uri="{FF2B5EF4-FFF2-40B4-BE49-F238E27FC236}">
                <a16:creationId xmlns:a16="http://schemas.microsoft.com/office/drawing/2014/main" id="{8EBA49CA-2D2A-469F-BD30-2728960C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60525"/>
            <a:ext cx="8116391" cy="643913"/>
          </a:xfrm>
        </p:spPr>
        <p:txBody>
          <a:bodyPr/>
          <a:lstStyle/>
          <a:p>
            <a:r>
              <a:rPr lang="zh-CN" altLang="en-US" dirty="0"/>
              <a:t>答案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100704" y="82318"/>
            <a:ext cx="1902303" cy="3416320"/>
          </a:xfrm>
          <a:prstGeom prst="rect">
            <a:avLst/>
          </a:prstGeom>
          <a:solidFill>
            <a:srgbClr val="FFFF00"/>
          </a:solidFill>
          <a:ln w="38100">
            <a:solidFill>
              <a:srgbClr val="0D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t1 = i * 40                            </a:t>
            </a:r>
          </a:p>
          <a:p>
            <a:r>
              <a:rPr lang="en-US" altLang="zh-CN" dirty="0"/>
              <a:t>t2 = j * 8                              </a:t>
            </a:r>
          </a:p>
          <a:p>
            <a:r>
              <a:rPr lang="en-US" altLang="zh-CN" dirty="0"/>
              <a:t>t3 = t1 + t2                          </a:t>
            </a:r>
          </a:p>
          <a:p>
            <a:r>
              <a:rPr lang="en-US" altLang="zh-CN" dirty="0"/>
              <a:t>t4 = a[t3] </a:t>
            </a:r>
          </a:p>
          <a:p>
            <a:r>
              <a:rPr lang="en-US" altLang="zh-CN" dirty="0"/>
              <a:t>t5 = i * 40</a:t>
            </a:r>
          </a:p>
          <a:p>
            <a:r>
              <a:rPr lang="en-US" altLang="zh-CN" dirty="0"/>
              <a:t>t6 = j * 8</a:t>
            </a:r>
          </a:p>
          <a:p>
            <a:r>
              <a:rPr lang="en-US" altLang="zh-CN" dirty="0"/>
              <a:t>t7 = t5 + t6</a:t>
            </a:r>
          </a:p>
          <a:p>
            <a:r>
              <a:rPr lang="en-US" altLang="zh-CN" dirty="0"/>
              <a:t>t8 = b[t7]</a:t>
            </a:r>
          </a:p>
          <a:p>
            <a:endParaRPr lang="en-US" altLang="zh-CN" dirty="0"/>
          </a:p>
          <a:p>
            <a:r>
              <a:rPr lang="en-US" altLang="zh-CN" dirty="0"/>
              <a:t>t9 = t4 + t8</a:t>
            </a:r>
          </a:p>
          <a:p>
            <a:r>
              <a:rPr lang="en-US" altLang="zh-CN" dirty="0"/>
              <a:t>x = t9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204094" y="3756168"/>
            <a:ext cx="136358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array=a</a:t>
            </a:r>
          </a:p>
          <a:p>
            <a:r>
              <a:rPr lang="en-US" altLang="zh-CN" sz="1100" dirty="0">
                <a:solidFill>
                  <a:srgbClr val="FF0000"/>
                </a:solidFill>
              </a:rPr>
              <a:t>type=array(5,real)</a:t>
            </a:r>
          </a:p>
          <a:p>
            <a:r>
              <a:rPr lang="en-US" altLang="zh-CN" sz="1100" dirty="0">
                <a:solidFill>
                  <a:srgbClr val="FF0000"/>
                </a:solidFill>
              </a:rPr>
              <a:t>offset=t1</a:t>
            </a:r>
          </a:p>
          <a:p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376492" y="5078055"/>
            <a:ext cx="60144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addr=i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245413" y="3879280"/>
            <a:ext cx="70480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addr=j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2944010" y="2552235"/>
            <a:ext cx="8960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array=a</a:t>
            </a:r>
          </a:p>
          <a:p>
            <a:r>
              <a:rPr lang="en-US" altLang="zh-CN" sz="1050" dirty="0">
                <a:solidFill>
                  <a:srgbClr val="FF0000"/>
                </a:solidFill>
              </a:rPr>
              <a:t>type=real offset=t3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879675" y="2135300"/>
            <a:ext cx="69281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addr=t4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4994181" y="1347292"/>
            <a:ext cx="692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ea typeface="Calibri" panose="020F0502020204030204" pitchFamily="34" charset="0"/>
              </a:rPr>
              <a:t>addr=t9</a:t>
            </a:r>
            <a:endParaRPr lang="en-US" altLang="zh-CN" sz="1100" dirty="0">
              <a:ea typeface="Calibri" panose="020F0502020204030204" pitchFamily="34" charset="0"/>
            </a:endParaRPr>
          </a:p>
          <a:p>
            <a:endParaRPr lang="zh-CN" altLang="en-US" sz="1100" dirty="0"/>
          </a:p>
        </p:txBody>
      </p:sp>
      <p:sp>
        <p:nvSpPr>
          <p:cNvPr id="55" name="文本框 54"/>
          <p:cNvSpPr txBox="1"/>
          <p:nvPr/>
        </p:nvSpPr>
        <p:spPr>
          <a:xfrm>
            <a:off x="4981019" y="2128474"/>
            <a:ext cx="69281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addr=t8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4964842" y="2616217"/>
            <a:ext cx="777777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array=b</a:t>
            </a:r>
          </a:p>
          <a:p>
            <a:r>
              <a:rPr lang="en-US" altLang="zh-CN" sz="1050" dirty="0">
                <a:solidFill>
                  <a:srgbClr val="FF0000"/>
                </a:solidFill>
              </a:rPr>
              <a:t>type=real</a:t>
            </a:r>
          </a:p>
          <a:p>
            <a:r>
              <a:rPr lang="en-US" altLang="zh-CN" sz="1050" dirty="0">
                <a:solidFill>
                  <a:srgbClr val="FF0000"/>
                </a:solidFill>
              </a:rPr>
              <a:t>offset=t7</a:t>
            </a:r>
          </a:p>
          <a:p>
            <a:endParaRPr lang="zh-CN" altLang="en-US" dirty="0"/>
          </a:p>
        </p:txBody>
      </p:sp>
      <p:sp>
        <p:nvSpPr>
          <p:cNvPr id="72" name="文本框 71"/>
          <p:cNvSpPr txBox="1"/>
          <p:nvPr/>
        </p:nvSpPr>
        <p:spPr>
          <a:xfrm>
            <a:off x="5163189" y="3736234"/>
            <a:ext cx="142815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array=b</a:t>
            </a:r>
          </a:p>
          <a:p>
            <a:r>
              <a:rPr lang="en-US" altLang="zh-CN" sz="1050" dirty="0">
                <a:solidFill>
                  <a:srgbClr val="FF0000"/>
                </a:solidFill>
              </a:rPr>
              <a:t>type=array(5,real)</a:t>
            </a:r>
          </a:p>
          <a:p>
            <a:r>
              <a:rPr lang="en-US" altLang="zh-CN" sz="1050" dirty="0">
                <a:solidFill>
                  <a:srgbClr val="FF0000"/>
                </a:solidFill>
              </a:rPr>
              <a:t>offset=t5</a:t>
            </a:r>
          </a:p>
          <a:p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5835679" y="5063240"/>
            <a:ext cx="60144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addr=i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7723544" y="3893969"/>
            <a:ext cx="60946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addr=j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4" y="886137"/>
            <a:ext cx="2976757" cy="100519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252699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50DB-E79D-45A8-AD34-849B8DBAE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A6B8F9-1D1F-433F-8B84-7EFF95C1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603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修改下图中的翻译方案，使之适合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Fortran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风格的数组引用，也就是说，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维数组的引用为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id[E</a:t>
            </a:r>
            <a:r>
              <a:rPr lang="en-US" altLang="zh-CN" sz="24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4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…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4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]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94" y="2339945"/>
            <a:ext cx="7360170" cy="45180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49312" y="2339945"/>
            <a:ext cx="7666064" cy="45180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830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9A8C6A1-313D-49EA-AEC9-CB149C0E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86"/>
            <a:ext cx="5411415" cy="4720702"/>
          </a:xfrm>
          <a:prstGeom prst="rect">
            <a:avLst/>
          </a:prstGeom>
        </p:spPr>
      </p:pic>
      <p:sp>
        <p:nvSpPr>
          <p:cNvPr id="4" name="Rectangle 20">
            <a:extLst>
              <a:ext uri="{FF2B5EF4-FFF2-40B4-BE49-F238E27FC236}">
                <a16:creationId xmlns:a16="http://schemas.microsoft.com/office/drawing/2014/main" id="{84BF3C4B-5CE7-40E8-B51D-3188CF753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443" y="5364178"/>
            <a:ext cx="11969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offset=t</a:t>
            </a:r>
            <a:r>
              <a:rPr lang="en-US" altLang="zh-CN" sz="1600" b="1" baseline="-25000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E19AA5F1-5E74-41A4-AABE-FDB63E32D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777" y="5088086"/>
            <a:ext cx="2543004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type=</a:t>
            </a:r>
            <a:r>
              <a:rPr kumimoji="1" lang="en-US" altLang="zh-CN" sz="1600" b="1" i="1" dirty="0" err="1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</a:t>
            </a:r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(2,arr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,</a:t>
            </a:r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i="1" dirty="0" err="1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8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,</a:t>
            </a:r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)))</a:t>
            </a:r>
            <a:endParaRPr kumimoji="1" lang="zh-CN" altLang="en-US" sz="1600" b="1" dirty="0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E2C438BD-EB05-4529-9676-D622C0311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621" y="4320045"/>
            <a:ext cx="221615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type=</a:t>
            </a:r>
            <a:r>
              <a:rPr kumimoji="1" lang="en-US" altLang="zh-CN" sz="1600" b="1" i="1" dirty="0" err="1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(5,arr(8,</a:t>
            </a:r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int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))</a:t>
            </a:r>
            <a:endParaRPr kumimoji="1" lang="zh-CN" altLang="en-US" sz="1600" b="1" dirty="0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40">
            <a:extLst>
              <a:ext uri="{FF2B5EF4-FFF2-40B4-BE49-F238E27FC236}">
                <a16:creationId xmlns:a16="http://schemas.microsoft.com/office/drawing/2014/main" id="{53BA2F35-826C-49C8-B034-70B591B1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370" y="2486050"/>
            <a:ext cx="11890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type=int</a:t>
            </a:r>
            <a:endParaRPr kumimoji="1" lang="zh-CN" altLang="en-US" sz="1600" b="1" i="1" dirty="0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59">
            <a:extLst>
              <a:ext uri="{FF2B5EF4-FFF2-40B4-BE49-F238E27FC236}">
                <a16:creationId xmlns:a16="http://schemas.microsoft.com/office/drawing/2014/main" id="{A2F3F808-CE99-4D05-B74A-023DA8F58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621" y="4534357"/>
            <a:ext cx="109855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offset=t</a:t>
            </a:r>
            <a:r>
              <a:rPr lang="en-US" altLang="zh-CN" sz="1600" b="1" baseline="-25000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Rectangle 61">
            <a:extLst>
              <a:ext uri="{FF2B5EF4-FFF2-40B4-BE49-F238E27FC236}">
                <a16:creationId xmlns:a16="http://schemas.microsoft.com/office/drawing/2014/main" id="{2CAF8947-4CFD-4E33-AF9D-53F1D1687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370" y="2719412"/>
            <a:ext cx="917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offset=t</a:t>
            </a:r>
            <a:r>
              <a:rPr lang="en-US" altLang="zh-CN" sz="1600" b="1" baseline="-25000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Rectangle 62">
            <a:extLst>
              <a:ext uri="{FF2B5EF4-FFF2-40B4-BE49-F238E27FC236}">
                <a16:creationId xmlns:a16="http://schemas.microsoft.com/office/drawing/2014/main" id="{57E99622-0365-4FBF-BA16-59989BA69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286" y="1654170"/>
            <a:ext cx="8651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 err="1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addr</a:t>
            </a:r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=t</a:t>
            </a:r>
            <a:r>
              <a:rPr lang="en-US" altLang="zh-CN" sz="1600" b="1" baseline="-25000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AB9859FD-1806-476E-A6DF-B546A4011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194" y="4851962"/>
            <a:ext cx="863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array=a</a:t>
            </a:r>
            <a:endParaRPr lang="en-US" altLang="zh-CN" sz="1600" b="1" i="1" baseline="-25000" dirty="0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6B6D9AD5-7CFA-4750-85ED-263BF5800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621" y="4193045"/>
            <a:ext cx="8096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array=a</a:t>
            </a:r>
            <a:endParaRPr lang="en-US" altLang="zh-CN" sz="1600" b="1" i="1" baseline="-25000" dirty="0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C2CD9828-C6C8-47EC-9A14-F12A378AD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370" y="2287612"/>
            <a:ext cx="917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array=a</a:t>
            </a:r>
            <a:endParaRPr lang="en-US" altLang="zh-CN" sz="1600" b="1" i="1" baseline="-25000" dirty="0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69">
            <a:extLst>
              <a:ext uri="{FF2B5EF4-FFF2-40B4-BE49-F238E27FC236}">
                <a16:creationId xmlns:a16="http://schemas.microsoft.com/office/drawing/2014/main" id="{FFD87ABF-277A-426B-A374-2FDEBEBDD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182" y="5676899"/>
            <a:ext cx="1087437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 err="1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addr</a:t>
            </a:r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=i</a:t>
            </a:r>
            <a:r>
              <a:rPr lang="en-US" altLang="zh-CN" sz="1600" b="1" baseline="-25000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7" name="Rectangle 70">
            <a:extLst>
              <a:ext uri="{FF2B5EF4-FFF2-40B4-BE49-F238E27FC236}">
                <a16:creationId xmlns:a16="http://schemas.microsoft.com/office/drawing/2014/main" id="{F33D6A71-437E-4BED-89D3-875A8B797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744" y="5688012"/>
            <a:ext cx="86518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addr=i</a:t>
            </a:r>
            <a:r>
              <a:rPr lang="en-US" altLang="zh-CN" sz="1600" b="1" baseline="-2500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71">
            <a:extLst>
              <a:ext uri="{FF2B5EF4-FFF2-40B4-BE49-F238E27FC236}">
                <a16:creationId xmlns:a16="http://schemas.microsoft.com/office/drawing/2014/main" id="{EBC81E3F-D67F-410A-925A-6F891975C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6694" y="5711824"/>
            <a:ext cx="749300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addr=i</a:t>
            </a:r>
            <a:r>
              <a:rPr lang="en-US" altLang="zh-CN" sz="1600" b="1" baseline="-2500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A285D129-4554-42AC-82BE-585FB8613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316" y="1695357"/>
            <a:ext cx="1122362" cy="256224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三地址码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 0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 i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160</a:t>
            </a:r>
          </a:p>
          <a:p>
            <a:pPr eaLnBrk="1" hangingPunct="1"/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 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+t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</a:p>
          <a:p>
            <a:pPr eaLnBrk="1" hangingPunct="1"/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 i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*32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 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+t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4</a:t>
            </a:r>
          </a:p>
          <a:p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6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 i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*4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 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+t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6</a:t>
            </a:r>
          </a:p>
          <a:p>
            <a:pPr eaLnBrk="1" hangingPunct="1"/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8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 a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]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BC68C26-5DD8-4912-B58A-1BB7EB457548}"/>
              </a:ext>
            </a:extLst>
          </p:cNvPr>
          <p:cNvGrpSpPr>
            <a:grpSpLocks/>
          </p:cNvGrpSpPr>
          <p:nvPr/>
        </p:nvGrpSpPr>
        <p:grpSpPr bwMode="auto">
          <a:xfrm>
            <a:off x="4521129" y="5236466"/>
            <a:ext cx="395218" cy="1081252"/>
            <a:chOff x="4716670" y="3278751"/>
            <a:chExt cx="395099" cy="1080513"/>
          </a:xfrm>
        </p:grpSpPr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3821C61D-6310-44D0-B1D2-FE117AEA4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3778" y="3530154"/>
              <a:ext cx="116121" cy="829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 dirty="0"/>
            </a:p>
          </p:txBody>
        </p:sp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A3CEC84-6F15-41B0-B495-930DE36B1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8024" y="3278751"/>
              <a:ext cx="323745" cy="217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5171D435-97ED-4076-9C95-DDDC6AF013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16670" y="3530156"/>
              <a:ext cx="193466" cy="570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sp>
        <p:nvSpPr>
          <p:cNvPr id="24" name="Rectangle 19">
            <a:extLst>
              <a:ext uri="{FF2B5EF4-FFF2-40B4-BE49-F238E27FC236}">
                <a16:creationId xmlns:a16="http://schemas.microsoft.com/office/drawing/2014/main" id="{765E89FE-76FB-46E1-B9BC-3CB1A3EE4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932" y="6000749"/>
            <a:ext cx="39719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          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D88ABF-01AE-4BB0-A6C5-C17BB36CD043}"/>
              </a:ext>
            </a:extLst>
          </p:cNvPr>
          <p:cNvGrpSpPr>
            <a:grpSpLocks/>
          </p:cNvGrpSpPr>
          <p:nvPr/>
        </p:nvGrpSpPr>
        <p:grpSpPr bwMode="auto">
          <a:xfrm>
            <a:off x="4803146" y="4359524"/>
            <a:ext cx="465713" cy="1258637"/>
            <a:chOff x="5150586" y="1297128"/>
            <a:chExt cx="465957" cy="1259190"/>
          </a:xfrm>
        </p:grpSpPr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EFD2FE2B-ACE4-4347-82A9-86E4C8466D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2965" y="1513028"/>
              <a:ext cx="163578" cy="10432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4409F8D6-05FB-406E-B8A7-5FC843A6F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411" y="1297128"/>
              <a:ext cx="323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8" name="Line 12">
              <a:extLst>
                <a:ext uri="{FF2B5EF4-FFF2-40B4-BE49-F238E27FC236}">
                  <a16:creationId xmlns:a16="http://schemas.microsoft.com/office/drawing/2014/main" id="{7D43D5FA-0818-4638-B2D2-7C4FE7D749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0586" y="1536850"/>
              <a:ext cx="216771" cy="5919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EA161C-A52D-4CED-9E59-1CE486717C13}"/>
              </a:ext>
            </a:extLst>
          </p:cNvPr>
          <p:cNvGrpSpPr>
            <a:grpSpLocks/>
          </p:cNvGrpSpPr>
          <p:nvPr/>
        </p:nvGrpSpPr>
        <p:grpSpPr bwMode="auto">
          <a:xfrm>
            <a:off x="5130441" y="3389310"/>
            <a:ext cx="1206035" cy="2238417"/>
            <a:chOff x="6182518" y="461711"/>
            <a:chExt cx="1205401" cy="2239005"/>
          </a:xfrm>
        </p:grpSpPr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0C47AC51-8F7C-449B-A7AB-DDD0B9F8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019" y="461711"/>
              <a:ext cx="323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5F1D5B23-53F0-4062-9C99-FE5FCB5B9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82518" y="749066"/>
              <a:ext cx="323510" cy="6161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84EE35F7-2674-4B44-A3D8-13E7E2696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7977" y="725248"/>
              <a:ext cx="819942" cy="19754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8A53BE13-BC21-43FC-9B72-D4B4ACFD6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3932" y="6317717"/>
            <a:ext cx="3512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    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,            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,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F01F0F-CB7B-4B43-BA7A-89A43CF572BA}"/>
              </a:ext>
            </a:extLst>
          </p:cNvPr>
          <p:cNvGrpSpPr>
            <a:grpSpLocks/>
          </p:cNvGrpSpPr>
          <p:nvPr/>
        </p:nvGrpSpPr>
        <p:grpSpPr bwMode="auto">
          <a:xfrm>
            <a:off x="5148469" y="5629274"/>
            <a:ext cx="2451100" cy="393700"/>
            <a:chOff x="5322942" y="2341100"/>
            <a:chExt cx="2450370" cy="394146"/>
          </a:xfrm>
        </p:grpSpPr>
        <p:sp>
          <p:nvSpPr>
            <p:cNvPr id="35" name="Rectangle 53">
              <a:extLst>
                <a:ext uri="{FF2B5EF4-FFF2-40B4-BE49-F238E27FC236}">
                  <a16:creationId xmlns:a16="http://schemas.microsoft.com/office/drawing/2014/main" id="{474F341C-0791-4A11-A2EB-A00B22FC4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942" y="2341100"/>
              <a:ext cx="323745" cy="2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 </a:t>
              </a:r>
              <a:endPara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FA3A6484-34EB-4DD3-918A-3A42ED68FC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6867" y="2558649"/>
              <a:ext cx="0" cy="161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7" name="Rectangle 53">
              <a:extLst>
                <a:ext uri="{FF2B5EF4-FFF2-40B4-BE49-F238E27FC236}">
                  <a16:creationId xmlns:a16="http://schemas.microsoft.com/office/drawing/2014/main" id="{581C81EB-F2B3-4A6A-8D47-613C2CBE0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447" y="2348633"/>
              <a:ext cx="323745" cy="2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 </a:t>
              </a:r>
              <a:endPara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Line 54">
              <a:extLst>
                <a:ext uri="{FF2B5EF4-FFF2-40B4-BE49-F238E27FC236}">
                  <a16:creationId xmlns:a16="http://schemas.microsoft.com/office/drawing/2014/main" id="{1141D06E-8255-4A18-8942-8BA386720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3372" y="2566182"/>
              <a:ext cx="0" cy="161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9" name="Rectangle 53">
              <a:extLst>
                <a:ext uri="{FF2B5EF4-FFF2-40B4-BE49-F238E27FC236}">
                  <a16:creationId xmlns:a16="http://schemas.microsoft.com/office/drawing/2014/main" id="{5D4F8D37-50BF-42A9-A6B9-2E58E4A35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9567" y="2355726"/>
              <a:ext cx="323745" cy="2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 </a:t>
              </a:r>
              <a:endPara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Line 54">
              <a:extLst>
                <a:ext uri="{FF2B5EF4-FFF2-40B4-BE49-F238E27FC236}">
                  <a16:creationId xmlns:a16="http://schemas.microsoft.com/office/drawing/2014/main" id="{4B82AA71-489A-43BD-BAD6-7EA98F3C2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3492" y="2573275"/>
              <a:ext cx="0" cy="161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6248510-4D1D-4C60-94BF-D260A549A3B9}"/>
              </a:ext>
            </a:extLst>
          </p:cNvPr>
          <p:cNvGrpSpPr>
            <a:grpSpLocks/>
          </p:cNvGrpSpPr>
          <p:nvPr/>
        </p:nvGrpSpPr>
        <p:grpSpPr bwMode="auto">
          <a:xfrm>
            <a:off x="5871434" y="1695357"/>
            <a:ext cx="323850" cy="802093"/>
            <a:chOff x="6774991" y="1593439"/>
            <a:chExt cx="323912" cy="802134"/>
          </a:xfrm>
        </p:grpSpPr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B600F94C-E744-4C2E-AA35-491089C90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4991" y="1593439"/>
              <a:ext cx="323912" cy="269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46" name="Line 11">
              <a:extLst>
                <a:ext uri="{FF2B5EF4-FFF2-40B4-BE49-F238E27FC236}">
                  <a16:creationId xmlns:a16="http://schemas.microsoft.com/office/drawing/2014/main" id="{CF958FDB-A327-4A21-9AA4-EDB174446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0176" y="1909773"/>
              <a:ext cx="0" cy="4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30E0E96-B6B1-4EDC-8B35-F01F97845346}"/>
              </a:ext>
            </a:extLst>
          </p:cNvPr>
          <p:cNvGrpSpPr>
            <a:grpSpLocks/>
          </p:cNvGrpSpPr>
          <p:nvPr/>
        </p:nvGrpSpPr>
        <p:grpSpPr bwMode="auto">
          <a:xfrm>
            <a:off x="5584470" y="2531401"/>
            <a:ext cx="1819351" cy="3101369"/>
            <a:chOff x="6182518" y="469650"/>
            <a:chExt cx="1818395" cy="3102184"/>
          </a:xfrm>
        </p:grpSpPr>
        <p:sp>
          <p:nvSpPr>
            <p:cNvPr id="49" name="Rectangle 25">
              <a:extLst>
                <a:ext uri="{FF2B5EF4-FFF2-40B4-BE49-F238E27FC236}">
                  <a16:creationId xmlns:a16="http://schemas.microsoft.com/office/drawing/2014/main" id="{E8E51491-9D04-4542-98FA-9955631AA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9161" y="469650"/>
              <a:ext cx="323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0" name="Line 26">
              <a:extLst>
                <a:ext uri="{FF2B5EF4-FFF2-40B4-BE49-F238E27FC236}">
                  <a16:creationId xmlns:a16="http://schemas.microsoft.com/office/drawing/2014/main" id="{3E153AB6-FE47-40E7-8685-A1978B2B51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82518" y="712989"/>
              <a:ext cx="423615" cy="652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51" name="Line 27">
              <a:extLst>
                <a:ext uri="{FF2B5EF4-FFF2-40B4-BE49-F238E27FC236}">
                  <a16:creationId xmlns:a16="http://schemas.microsoft.com/office/drawing/2014/main" id="{0C106BC4-2C17-490C-B365-BBF7C8B0F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1243" y="705848"/>
              <a:ext cx="1359670" cy="28659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sp>
        <p:nvSpPr>
          <p:cNvPr id="52" name="Rectangle 40">
            <a:extLst>
              <a:ext uri="{FF2B5EF4-FFF2-40B4-BE49-F238E27FC236}">
                <a16:creationId xmlns:a16="http://schemas.microsoft.com/office/drawing/2014/main" id="{FFA71489-B540-4B6C-9B52-50ACC58B0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723" y="3376583"/>
            <a:ext cx="1547209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type=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 err="1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(8,</a:t>
            </a:r>
            <a:r>
              <a:rPr kumimoji="1"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int</a:t>
            </a:r>
            <a:r>
              <a:rPr kumimoji="1" lang="en-US" altLang="zh-CN" sz="1600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endParaRPr kumimoji="1" lang="zh-CN" altLang="en-US" sz="1600" b="1" i="1" dirty="0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Rectangle 61">
            <a:extLst>
              <a:ext uri="{FF2B5EF4-FFF2-40B4-BE49-F238E27FC236}">
                <a16:creationId xmlns:a16="http://schemas.microsoft.com/office/drawing/2014/main" id="{673BE1B2-4EF6-463E-BA9D-786C1C4C9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723" y="3609945"/>
            <a:ext cx="917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offset=t</a:t>
            </a:r>
            <a:r>
              <a:rPr lang="en-US" altLang="zh-CN" sz="1600" b="1" baseline="-25000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4" name="Rectangle 65">
            <a:extLst>
              <a:ext uri="{FF2B5EF4-FFF2-40B4-BE49-F238E27FC236}">
                <a16:creationId xmlns:a16="http://schemas.microsoft.com/office/drawing/2014/main" id="{68646CDF-7152-46F8-AC71-151EEB83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723" y="3178145"/>
            <a:ext cx="917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array=a</a:t>
            </a:r>
            <a:endParaRPr lang="en-US" altLang="zh-CN" sz="1600" b="1" i="1" baseline="-25000" dirty="0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A1452A-373D-49D9-AF84-6EF16C162F30}"/>
              </a:ext>
            </a:extLst>
          </p:cNvPr>
          <p:cNvSpPr txBox="1"/>
          <p:nvPr/>
        </p:nvSpPr>
        <p:spPr>
          <a:xfrm>
            <a:off x="5462637" y="417615"/>
            <a:ext cx="2443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样例分析：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假设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类型为：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kumimoji="1" lang="en-US" altLang="zh-CN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</a:t>
            </a:r>
            <a:r>
              <a:rPr kumimoji="1" lang="en-US" altLang="zh-C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(2,arr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,</a:t>
            </a:r>
            <a:r>
              <a:rPr kumimoji="1" lang="en-US" altLang="zh-C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arr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8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,</a:t>
            </a:r>
            <a:r>
              <a:rPr kumimoji="1" lang="en-US" altLang="zh-C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)))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2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 build="allAtOnce" animBg="1"/>
      <p:bldP spid="24" grpId="0"/>
      <p:bldP spid="33" grpId="0"/>
      <p:bldP spid="52" grpId="0"/>
      <p:bldP spid="53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AB6CF-0005-4418-80AF-618337AC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75E7-86D6-4223-8DF1-CFD0AD33A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AEF19A-9CB4-41D3-B42D-9FC55514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81" y="920276"/>
            <a:ext cx="2142549" cy="29629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36843C-B464-4685-A272-E67D75EF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30" y="920276"/>
            <a:ext cx="6033589" cy="2871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696A82-F0EE-455B-ADE6-BD1B6CF17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1" y="3812283"/>
            <a:ext cx="4847264" cy="23629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CADD2-FD16-441D-A88E-2C3C8F963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760" y="3883232"/>
            <a:ext cx="4466215" cy="18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9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534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SPOC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讲义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6.3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节（控制语句的翻译）所示的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中添加处理下列控制流构造的翻译方案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(1) repeat</a:t>
            </a:r>
            <a:r>
              <a:rPr lang="zh-CN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</a:t>
            </a:r>
            <a:r>
              <a:rPr lang="zh-CN" altLang="en-US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 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repeat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lang="en-US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(2) for</a:t>
            </a:r>
            <a:r>
              <a:rPr lang="zh-CN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循环语句</a:t>
            </a:r>
            <a:r>
              <a:rPr lang="zh-CN" altLang="en-US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;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B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)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zh-CN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9976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答案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65" y="241935"/>
            <a:ext cx="4286885" cy="311848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 bwMode="auto">
          <a:xfrm>
            <a:off x="3131820" y="241935"/>
            <a:ext cx="3634740" cy="257048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32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9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6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6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1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1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1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1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1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553085" y="3632200"/>
            <a:ext cx="6350635" cy="3225800"/>
          </a:xfrm>
        </p:spPr>
        <p:txBody>
          <a:bodyPr vert="horz" wrap="square" lIns="68580" tIns="34290" rIns="68580" bIns="34290" numCol="1" anchor="t" anchorCtr="0" compatLnSpc="1"/>
          <a:lstStyle/>
          <a:p>
            <a:pPr marL="271780" marR="0" lvl="0" indent="-27178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repeat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000" b="1" i="0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1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while B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方正楷体_GB2312" panose="02000000000000000000" charset="-122"/>
              <a:cs typeface="Times New Roman" panose="02020603050405020304" pitchFamily="18" charset="0"/>
            </a:endParaRPr>
          </a:p>
          <a:p>
            <a:pPr marL="271780" marR="0" lvl="0" indent="-271780" algn="just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repeat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{</a:t>
            </a:r>
            <a:r>
              <a:rPr lang="en-US" altLang="zh-CN" sz="2400" i="1" kern="12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kern="1200" baseline="-30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.begin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newlabel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();</a:t>
            </a:r>
          </a:p>
          <a:p>
            <a:pPr marL="271780" marR="0" lvl="0" indent="-271780" algn="just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	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label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2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kern="1200" baseline="-30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.begin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);</a:t>
            </a:r>
            <a:r>
              <a:rPr lang="en-US" altLang="zh-CN" sz="2400" i="1" kern="12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kern="1200" baseline="-30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400" i="1" kern="120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.next</a:t>
            </a:r>
            <a:r>
              <a:rPr lang="en-US" altLang="zh-CN" sz="2400" kern="12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2400" i="1" kern="120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newlabel</a:t>
            </a:r>
            <a:r>
              <a:rPr lang="en-US" altLang="zh-CN" sz="2400" kern="12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();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}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kern="1200" noProof="0" dirty="0">
                <a:ln>
                  <a:noFill/>
                </a:ln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kern="1200" baseline="-30000" noProof="0" dirty="0">
                <a:ln>
                  <a:noFill/>
                </a:ln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400" i="1" kern="1200" noProof="0" dirty="0">
                <a:ln>
                  <a:noFill/>
                </a:ln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</a:t>
            </a:r>
          </a:p>
          <a:p>
            <a:pPr marL="271780" marR="0" lvl="0" indent="-271780" algn="just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	while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{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label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2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kern="1200" baseline="-30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400" i="1" kern="120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.next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);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B.true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kern="12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kern="1200" baseline="-30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400" i="1" kern="120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  <a:sym typeface="+mn-ea"/>
              </a:rPr>
              <a:t>.begin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;</a:t>
            </a:r>
          </a:p>
          <a:p>
            <a:pPr marL="271780" marR="0" lvl="0" indent="-271780" algn="just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	B.false = S.next}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方正楷体_GB2312" panose="02000000000000000000" charset="-122"/>
                <a:cs typeface="Times New Roman" panose="02020603050405020304" pitchFamily="18" charset="0"/>
              </a:rPr>
              <a:t>B</a:t>
            </a:r>
          </a:p>
          <a:p>
            <a:pPr marL="271780" marR="0" lvl="0" indent="-271780" algn="just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方正楷体_GB2312" panose="02000000000000000000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楷体_GB2312" panose="02000000000000000000" charset="-122"/>
                <a:cs typeface="Times New Roman" panose="02020603050405020304" pitchFamily="18" charset="0"/>
              </a:rPr>
              <a:t>	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5247A6-D80B-4B0A-A853-7A2F7D687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45" y="1441528"/>
            <a:ext cx="6480720" cy="4392488"/>
          </a:xfrm>
        </p:spPr>
        <p:txBody>
          <a:bodyPr>
            <a:normAutofit/>
          </a:bodyPr>
          <a:lstStyle/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S -&gt; </a:t>
            </a:r>
          </a:p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for(</a:t>
            </a:r>
          </a:p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 {S1.next=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newlabel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()}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S1;</a:t>
            </a:r>
          </a:p>
          <a:p>
            <a:pPr marL="0" indent="0">
              <a:buClr>
                <a:srgbClr val="31B6FD"/>
              </a:buClr>
              <a:buNone/>
            </a:pP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 {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B.begin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newlabel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(); label(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B.begin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); label(S1.next); </a:t>
            </a:r>
          </a:p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B.true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 = 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newlabel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(); 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B.false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S.next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;} 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B;</a:t>
            </a:r>
          </a:p>
          <a:p>
            <a:pPr marL="0" indent="0">
              <a:buClr>
                <a:srgbClr val="31B6FD"/>
              </a:buClr>
              <a:buNone/>
            </a:pP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 {S2.begin= 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newlabel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(); label(S2.begin);</a:t>
            </a:r>
          </a:p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  S2.next = 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B.begin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;} 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S2)</a:t>
            </a:r>
          </a:p>
          <a:p>
            <a:pPr marL="0" indent="0">
              <a:buClr>
                <a:srgbClr val="31B6FD"/>
              </a:buClr>
              <a:buNone/>
            </a:pP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{gen(‘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’ 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B.begin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);</a:t>
            </a: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label(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B.true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); S3.next = S2.begin;} 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S3 </a:t>
            </a:r>
          </a:p>
          <a:p>
            <a:pPr marL="0" indent="0">
              <a:buClr>
                <a:srgbClr val="31B6FD"/>
              </a:buClr>
              <a:buNone/>
            </a:pP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  {gen(‘</a:t>
            </a:r>
            <a:r>
              <a:rPr lang="en-US" altLang="zh-CN" sz="1600" dirty="0" err="1">
                <a:solidFill>
                  <a:srgbClr val="073E87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073E87"/>
                </a:solidFill>
                <a:latin typeface="Consolas" panose="020B0609020204030204" pitchFamily="49" charset="0"/>
              </a:rPr>
              <a:t>’ S2.begin}}</a:t>
            </a:r>
          </a:p>
          <a:p>
            <a:pPr marL="0" indent="0">
              <a:buNone/>
            </a:pPr>
            <a:endParaRPr lang="zh-CN" altLang="en-US" sz="1600" dirty="0"/>
          </a:p>
        </p:txBody>
      </p:sp>
      <p:sp>
        <p:nvSpPr>
          <p:cNvPr id="39" name="标题 2">
            <a:extLst>
              <a:ext uri="{FF2B5EF4-FFF2-40B4-BE49-F238E27FC236}">
                <a16:creationId xmlns:a16="http://schemas.microsoft.com/office/drawing/2014/main" id="{34026AA8-9409-4BC7-8D21-4C729F70B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45" y="1029843"/>
            <a:ext cx="2016224" cy="360040"/>
          </a:xfrm>
        </p:spPr>
        <p:txBody>
          <a:bodyPr/>
          <a:lstStyle/>
          <a:p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翻译方案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D2A8BC-1941-4881-AC07-1F56DA14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996952"/>
            <a:ext cx="338871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012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为下面的产生式写出一个和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6.3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节（控制语句的翻译）中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SDT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类似的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SDT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。该产生式表示一个常见的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语言中的控制流结构。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S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‘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800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’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‘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sz="2800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’</a:t>
            </a: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L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L S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| </a:t>
            </a:r>
            <a:r>
              <a:rPr lang="zh-CN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ε</a:t>
            </a:r>
            <a:endParaRPr lang="zh-CN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39693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8F8AF920-9AF9-49D5-84AA-933DAE1E1FDB}"/>
              </a:ext>
            </a:extLst>
          </p:cNvPr>
          <p:cNvSpPr/>
          <p:nvPr/>
        </p:nvSpPr>
        <p:spPr>
          <a:xfrm>
            <a:off x="242449" y="3759068"/>
            <a:ext cx="347885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/>
              <a:t>S-&gt;'{'{L.next=</a:t>
            </a:r>
            <a:r>
              <a:rPr lang="en-US" altLang="zh-CN" sz="1350" dirty="0" err="1"/>
              <a:t>S.next</a:t>
            </a:r>
            <a:r>
              <a:rPr lang="zh-CN" altLang="en-US" sz="1350" dirty="0"/>
              <a:t>}L(label(L.next)'}'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BAB9B5A-5376-4B75-8F71-F2639F758DCD}"/>
              </a:ext>
            </a:extLst>
          </p:cNvPr>
          <p:cNvSpPr/>
          <p:nvPr/>
        </p:nvSpPr>
        <p:spPr>
          <a:xfrm>
            <a:off x="242449" y="4036067"/>
            <a:ext cx="3701654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dirty="0"/>
              <a:t>L -</a:t>
            </a:r>
            <a:r>
              <a:rPr lang="en-US" altLang="zh-CN" sz="1350" dirty="0"/>
              <a:t>&gt;</a:t>
            </a:r>
            <a:r>
              <a:rPr lang="zh-CN" altLang="en-US" sz="1350" dirty="0"/>
              <a:t>{L1.next=newlabel}L1{label(L1.next);}S2</a:t>
            </a:r>
            <a:endParaRPr lang="en-US" altLang="zh-CN" sz="1350" dirty="0"/>
          </a:p>
          <a:p>
            <a:endParaRPr lang="zh-CN" altLang="en-US" sz="135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F9E0BAE-2549-4B5C-9085-784E32CB4F3D}"/>
              </a:ext>
            </a:extLst>
          </p:cNvPr>
          <p:cNvSpPr/>
          <p:nvPr/>
        </p:nvSpPr>
        <p:spPr>
          <a:xfrm>
            <a:off x="315068" y="1304617"/>
            <a:ext cx="4572000" cy="15444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850"/>
              </a:lnSpc>
              <a:buSzPct val="100000"/>
              <a:defRPr/>
            </a:pPr>
            <a:r>
              <a:rPr lang="zh-CN" altLang="en-US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得到新的产生式</a:t>
            </a:r>
            <a:endParaRPr lang="en-US" altLang="zh-CN" sz="2100" b="1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2100" b="1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100" b="1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‘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100" b="1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’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100" b="1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‘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sz="2100" b="1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’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2100" b="1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100" b="1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L 1S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2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2100" b="1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L </a:t>
            </a:r>
            <a:r>
              <a:rPr lang="en-US" altLang="zh-CN" sz="2100" b="1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zh-CN" altLang="zh-CN" sz="2100" b="1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ε</a:t>
            </a:r>
            <a:endParaRPr lang="en-US" altLang="zh-CN" sz="2100" b="1" i="1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20238A21-6504-476D-AB3A-10F6D5E3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553" y="1190788"/>
            <a:ext cx="4364286" cy="300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5B750347-D474-4752-94BF-A781FE82A449}"/>
                  </a:ext>
                </a:extLst>
              </p14:cNvPr>
              <p14:cNvContentPartPr/>
              <p14:nvPr/>
            </p14:nvContentPartPr>
            <p14:xfrm>
              <a:off x="6567480" y="4324320"/>
              <a:ext cx="452790" cy="10044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5B750347-D474-4752-94BF-A781FE82A4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1643" y="4260960"/>
                <a:ext cx="484104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CC445737-1385-4C33-B8F0-1287CBB3227E}"/>
                  </a:ext>
                </a:extLst>
              </p14:cNvPr>
              <p14:cNvContentPartPr/>
              <p14:nvPr/>
            </p14:nvContentPartPr>
            <p14:xfrm>
              <a:off x="6777000" y="4300560"/>
              <a:ext cx="228960" cy="8586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CC445737-1385-4C33-B8F0-1287CBB322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1160" y="4237333"/>
                <a:ext cx="260280" cy="212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090D7608-013D-485C-8C3D-DF8C828C6EB2}"/>
                  </a:ext>
                </a:extLst>
              </p14:cNvPr>
              <p14:cNvContentPartPr/>
              <p14:nvPr/>
            </p14:nvContentPartPr>
            <p14:xfrm>
              <a:off x="6867450" y="4157730"/>
              <a:ext cx="33750" cy="18117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090D7608-013D-485C-8C3D-DF8C828C6E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1652" y="4094464"/>
                <a:ext cx="64987" cy="307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489EDB68-F986-465F-B982-0DA213BDD1C3}"/>
                  </a:ext>
                </a:extLst>
              </p14:cNvPr>
              <p14:cNvContentPartPr/>
              <p14:nvPr/>
            </p14:nvContentPartPr>
            <p14:xfrm>
              <a:off x="6819930" y="4172040"/>
              <a:ext cx="2319570" cy="34317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489EDB68-F986-465F-B982-0DA213BDD1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04092" y="4108730"/>
                <a:ext cx="2350886" cy="46943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B8926DA-361D-40EA-837B-96DDCC4EE666}"/>
              </a:ext>
            </a:extLst>
          </p:cNvPr>
          <p:cNvSpPr/>
          <p:nvPr/>
        </p:nvSpPr>
        <p:spPr>
          <a:xfrm>
            <a:off x="598341" y="4924772"/>
            <a:ext cx="8577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S-&gt;'{'{L.next=newlabel()}L(label(L.next)'}'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6F7659-C231-4AE3-9AB0-8EF5812E36DF}"/>
              </a:ext>
            </a:extLst>
          </p:cNvPr>
          <p:cNvSpPr/>
          <p:nvPr/>
        </p:nvSpPr>
        <p:spPr>
          <a:xfrm>
            <a:off x="266817" y="5491285"/>
            <a:ext cx="10065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L -</a:t>
            </a:r>
            <a:r>
              <a:rPr lang="en-US" altLang="zh-CN" sz="2400" dirty="0"/>
              <a:t>&gt;</a:t>
            </a:r>
            <a:r>
              <a:rPr lang="zh-CN" altLang="en-US" sz="2400" dirty="0"/>
              <a:t>{L1.next=newlabel}L1{label(L1.next);S.next=L.next}S2</a:t>
            </a:r>
          </a:p>
        </p:txBody>
      </p:sp>
    </p:spTree>
    <p:extLst>
      <p:ext uri="{BB962C8B-B14F-4D97-AF65-F5344CB8AC3E}">
        <p14:creationId xmlns:p14="http://schemas.microsoft.com/office/powerpoint/2010/main" val="22767266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试将下面的语句翻译成四元式序列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while a&lt;c ˄ b&lt;d do</a:t>
            </a: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if a=1 then c:=c+1</a:t>
            </a: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	else while a&lt;=d do</a:t>
            </a: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	a:=a+2</a:t>
            </a:r>
          </a:p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13.3(1)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8275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5">
            <a:extLst>
              <a:ext uri="{FF2B5EF4-FFF2-40B4-BE49-F238E27FC236}">
                <a16:creationId xmlns:a16="http://schemas.microsoft.com/office/drawing/2014/main" id="{ABE12E40-2069-41E0-8125-74BCC17978ED}"/>
              </a:ext>
            </a:extLst>
          </p:cNvPr>
          <p:cNvGrpSpPr>
            <a:grpSpLocks/>
          </p:cNvGrpSpPr>
          <p:nvPr/>
        </p:nvGrpSpPr>
        <p:grpSpPr bwMode="auto">
          <a:xfrm>
            <a:off x="-1" y="1003697"/>
            <a:ext cx="952501" cy="425053"/>
            <a:chOff x="-786" y="195486"/>
            <a:chExt cx="756363" cy="432048"/>
          </a:xfrm>
        </p:grpSpPr>
        <p:sp>
          <p:nvSpPr>
            <p:cNvPr id="20" name="五边形 49">
              <a:extLst>
                <a:ext uri="{FF2B5EF4-FFF2-40B4-BE49-F238E27FC236}">
                  <a16:creationId xmlns:a16="http://schemas.microsoft.com/office/drawing/2014/main" id="{064274A7-3EB1-439F-943A-FB0529D2639F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rgbClr val="C6E7FC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Calibri" panose="020F0502020204030204" pitchFamily="34" charset="0"/>
                <a:ea typeface="楷体_GB2312"/>
                <a:cs typeface="楷体_GB2312"/>
              </a:endParaRPr>
            </a:p>
          </p:txBody>
        </p:sp>
        <p:sp>
          <p:nvSpPr>
            <p:cNvPr id="21" name="五边形 50">
              <a:extLst>
                <a:ext uri="{FF2B5EF4-FFF2-40B4-BE49-F238E27FC236}">
                  <a16:creationId xmlns:a16="http://schemas.microsoft.com/office/drawing/2014/main" id="{8091AFB9-AE6A-4D5C-A168-879A62B66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ysClr val="window" lastClr="FFFFFF">
                <a:alpha val="30196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b="0" kern="0">
                <a:solidFill>
                  <a:srgbClr val="FFFFFF"/>
                </a:solidFill>
                <a:latin typeface="Calibri" panose="020F0502020204030204" pitchFamily="34" charset="0"/>
                <a:ea typeface="楷体_GB2312" pitchFamily="49" charset="-122"/>
              </a:endParaRPr>
            </a:p>
          </p:txBody>
        </p:sp>
      </p:grpSp>
      <p:sp>
        <p:nvSpPr>
          <p:cNvPr id="23" name="标题 2">
            <a:extLst>
              <a:ext uri="{FF2B5EF4-FFF2-40B4-BE49-F238E27FC236}">
                <a16:creationId xmlns:a16="http://schemas.microsoft.com/office/drawing/2014/main" id="{AFCD88B4-BA72-4798-B43F-25AFA45B15A9}"/>
              </a:ext>
            </a:extLst>
          </p:cNvPr>
          <p:cNvSpPr txBox="1">
            <a:spLocks/>
          </p:cNvSpPr>
          <p:nvPr/>
        </p:nvSpPr>
        <p:spPr bwMode="auto">
          <a:xfrm>
            <a:off x="952501" y="1031081"/>
            <a:ext cx="3332162" cy="37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解答</a:t>
            </a:r>
            <a:r>
              <a:rPr lang="en-US" altLang="zh-CN" sz="3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语法分析树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7087576" y="1401364"/>
            <a:ext cx="1848607" cy="180538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while a &lt; c ˄ b &lt; d do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if a = 1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   then c := c + 1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else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   while a &lt;= d do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       a := a + 2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7" y="1517971"/>
            <a:ext cx="6918399" cy="3552692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169177" y="5159885"/>
            <a:ext cx="8767006" cy="771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可以看出，有两个</a:t>
            </a:r>
            <a:r>
              <a:rPr lang="en-US" altLang="zh-CN" sz="18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while-do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，一个</a:t>
            </a:r>
            <a:r>
              <a:rPr lang="en-US" altLang="zh-CN" sz="18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if-then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，一个布尔表达式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</a:p>
        </p:txBody>
      </p:sp>
    </p:spTree>
    <p:extLst>
      <p:ext uri="{BB962C8B-B14F-4D97-AF65-F5344CB8AC3E}">
        <p14:creationId xmlns:p14="http://schemas.microsoft.com/office/powerpoint/2010/main" val="25724836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5">
            <a:extLst>
              <a:ext uri="{FF2B5EF4-FFF2-40B4-BE49-F238E27FC236}">
                <a16:creationId xmlns:a16="http://schemas.microsoft.com/office/drawing/2014/main" id="{ABE12E40-2069-41E0-8125-74BCC17978ED}"/>
              </a:ext>
            </a:extLst>
          </p:cNvPr>
          <p:cNvGrpSpPr>
            <a:grpSpLocks/>
          </p:cNvGrpSpPr>
          <p:nvPr/>
        </p:nvGrpSpPr>
        <p:grpSpPr bwMode="auto">
          <a:xfrm>
            <a:off x="-1" y="1003697"/>
            <a:ext cx="952501" cy="425053"/>
            <a:chOff x="-786" y="195486"/>
            <a:chExt cx="756363" cy="432048"/>
          </a:xfrm>
        </p:grpSpPr>
        <p:sp>
          <p:nvSpPr>
            <p:cNvPr id="20" name="五边形 49">
              <a:extLst>
                <a:ext uri="{FF2B5EF4-FFF2-40B4-BE49-F238E27FC236}">
                  <a16:creationId xmlns:a16="http://schemas.microsoft.com/office/drawing/2014/main" id="{064274A7-3EB1-439F-943A-FB0529D2639F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rgbClr val="C6E7FC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Calibri" panose="020F0502020204030204" pitchFamily="34" charset="0"/>
                <a:ea typeface="楷体_GB2312"/>
                <a:cs typeface="楷体_GB2312"/>
              </a:endParaRPr>
            </a:p>
          </p:txBody>
        </p:sp>
        <p:sp>
          <p:nvSpPr>
            <p:cNvPr id="21" name="五边形 50">
              <a:extLst>
                <a:ext uri="{FF2B5EF4-FFF2-40B4-BE49-F238E27FC236}">
                  <a16:creationId xmlns:a16="http://schemas.microsoft.com/office/drawing/2014/main" id="{8091AFB9-AE6A-4D5C-A168-879A62B66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ysClr val="window" lastClr="FFFFFF">
                <a:alpha val="30196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b="0" kern="0">
                <a:solidFill>
                  <a:srgbClr val="FFFFFF"/>
                </a:solidFill>
                <a:latin typeface="Calibri" panose="020F0502020204030204" pitchFamily="34" charset="0"/>
                <a:ea typeface="楷体_GB2312" pitchFamily="49" charset="-122"/>
              </a:endParaRPr>
            </a:p>
          </p:txBody>
        </p:sp>
      </p:grpSp>
      <p:sp>
        <p:nvSpPr>
          <p:cNvPr id="23" name="标题 2">
            <a:extLst>
              <a:ext uri="{FF2B5EF4-FFF2-40B4-BE49-F238E27FC236}">
                <a16:creationId xmlns:a16="http://schemas.microsoft.com/office/drawing/2014/main" id="{AFCD88B4-BA72-4798-B43F-25AFA45B15A9}"/>
              </a:ext>
            </a:extLst>
          </p:cNvPr>
          <p:cNvSpPr txBox="1">
            <a:spLocks/>
          </p:cNvSpPr>
          <p:nvPr/>
        </p:nvSpPr>
        <p:spPr bwMode="auto">
          <a:xfrm>
            <a:off x="952501" y="1031081"/>
            <a:ext cx="3332162" cy="37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解答</a:t>
            </a:r>
            <a:r>
              <a:rPr lang="en-US" altLang="zh-CN" sz="3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四元式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7087576" y="1401364"/>
            <a:ext cx="1848607" cy="180538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while a &lt; c ˄ b &lt; d do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if a = 1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   then c := c + 1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else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   while a &lt;= d do</a:t>
            </a:r>
          </a:p>
          <a:p>
            <a:pPr marL="0" indent="0">
              <a:lnSpc>
                <a:spcPct val="120000"/>
              </a:lnSpc>
              <a:buSzPct val="100000"/>
              <a:buNone/>
              <a:defRPr/>
            </a:pPr>
            <a:r>
              <a:rPr lang="en-US" altLang="zh-CN" sz="16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       a := a + 2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2043675-31E1-4795-ADFC-3A05767EE885}"/>
              </a:ext>
            </a:extLst>
          </p:cNvPr>
          <p:cNvSpPr txBox="1">
            <a:spLocks noChangeArrowheads="1"/>
          </p:cNvSpPr>
          <p:nvPr/>
        </p:nvSpPr>
        <p:spPr>
          <a:xfrm>
            <a:off x="286218" y="1427186"/>
            <a:ext cx="2463910" cy="4355355"/>
          </a:xfrm>
          <a:prstGeom prst="rect">
            <a:avLst/>
          </a:prstGeom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1: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if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&lt;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c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3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2: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16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3: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if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b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&lt;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d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5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4: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16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5: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if a 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= 1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7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6: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10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7: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t</a:t>
            </a:r>
            <a:r>
              <a:rPr lang="en-US" altLang="zh-CN" sz="1500" b="1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=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c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+ 1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8: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c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:=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t</a:t>
            </a:r>
            <a:r>
              <a:rPr lang="en-US" altLang="zh-CN" sz="1500" b="1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500" b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9: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1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10: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if a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&lt;=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d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12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11: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1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12: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t</a:t>
            </a:r>
            <a:r>
              <a:rPr lang="en-US" altLang="zh-CN" sz="1500" b="1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=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+ 2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13: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:=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t</a:t>
            </a:r>
            <a:r>
              <a:rPr lang="en-US" altLang="zh-CN" sz="1500" b="1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500" b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  <a:endParaRPr lang="en-US" altLang="zh-CN" sz="1500" b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14: </a:t>
            </a:r>
            <a:r>
              <a:rPr lang="en-US" altLang="zh-CN" sz="1500" b="1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10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15: </a:t>
            </a:r>
            <a:r>
              <a:rPr lang="en-US" altLang="zh-CN" sz="15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goto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1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16: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2043675-31E1-4795-ADFC-3A05767EE885}"/>
              </a:ext>
            </a:extLst>
          </p:cNvPr>
          <p:cNvSpPr txBox="1">
            <a:spLocks noChangeArrowheads="1"/>
          </p:cNvSpPr>
          <p:nvPr/>
        </p:nvSpPr>
        <p:spPr>
          <a:xfrm>
            <a:off x="3703096" y="1427186"/>
            <a:ext cx="2379050" cy="4355355"/>
          </a:xfrm>
          <a:prstGeom prst="rect">
            <a:avLst/>
          </a:prstGeom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&lt;,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c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3)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-, -, 16)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3: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&lt;,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b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d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5)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4: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-, -, 16)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5: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=,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1, 7)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6: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-, -, 10)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7: (+,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c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1,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t</a:t>
            </a:r>
            <a:r>
              <a:rPr lang="en-US" altLang="zh-CN" sz="1500" b="1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8: (:=,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t</a:t>
            </a:r>
            <a:r>
              <a:rPr lang="en-US" altLang="zh-CN" sz="1500" b="1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-,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c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9: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-, -, 1)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10: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&lt;=,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d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12)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11: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-, -, 1)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12: (+,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2,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t</a:t>
            </a:r>
            <a:r>
              <a:rPr lang="en-US" altLang="zh-CN" sz="1500" b="1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13: (:=,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t</a:t>
            </a:r>
            <a:r>
              <a:rPr lang="en-US" altLang="zh-CN" sz="1500" b="1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-,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14: (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j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, -, -, 10)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15: (j,-,-,1)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16:</a:t>
            </a:r>
          </a:p>
        </p:txBody>
      </p:sp>
    </p:spTree>
    <p:extLst>
      <p:ext uri="{BB962C8B-B14F-4D97-AF65-F5344CB8AC3E}">
        <p14:creationId xmlns:p14="http://schemas.microsoft.com/office/powerpoint/2010/main" val="17650494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试将下面的语句翻译成四元式序列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 i:=m step 2 until n do</a:t>
            </a: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if a&lt;b then x:=x+1</a:t>
            </a:r>
          </a:p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13.3(2)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15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730D7-5D91-4E66-9F3D-D5B84750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E0972-E0C6-436F-A036-A33EDFA3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29" y="804439"/>
            <a:ext cx="4282972" cy="17873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D481C8-6950-4695-8094-8B74D02F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45" y="804438"/>
            <a:ext cx="4579855" cy="17268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D46A99-22CA-4099-8CB7-31A545C4F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" y="3032005"/>
            <a:ext cx="3776168" cy="19654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CB0296-A73E-464B-B1A9-06D808A08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295" y="3044685"/>
            <a:ext cx="5134470" cy="291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4793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13.3(2)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736B2-184B-4DDB-9BC4-1CFEE2FE5F89}"/>
              </a:ext>
            </a:extLst>
          </p:cNvPr>
          <p:cNvSpPr/>
          <p:nvPr/>
        </p:nvSpPr>
        <p:spPr>
          <a:xfrm>
            <a:off x="4302369" y="2287227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100:(=,m,_,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101:(j,_,_,103)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102:(+,i,2,i)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103:(j&lt;,i,n,105)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104:(j,_,_,-)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105:(j&lt;,a,b,107)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106:(j,_,_,109)</a:t>
            </a:r>
            <a:endParaRPr lang="zh-CN" altLang="zh-CN" sz="1400" kern="1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107:(+,x,1,t)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108:(=,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t,_,x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109:(j,_,_,102)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110: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144C9D-E9DE-4E90-9E61-01E7BB364E19}"/>
              </a:ext>
            </a:extLst>
          </p:cNvPr>
          <p:cNvSpPr txBox="1"/>
          <p:nvPr/>
        </p:nvSpPr>
        <p:spPr>
          <a:xfrm>
            <a:off x="4302369" y="1513454"/>
            <a:ext cx="340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四元式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4AF351-BB7A-4627-8A9D-B5D7D7E8CFE0}"/>
              </a:ext>
            </a:extLst>
          </p:cNvPr>
          <p:cNvSpPr/>
          <p:nvPr/>
        </p:nvSpPr>
        <p:spPr>
          <a:xfrm>
            <a:off x="744279" y="2291867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100:i=m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101:goto 103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102:i=i+2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103:if 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n,goto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105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104:goto __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105:if a&lt;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b,goto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107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106:goto 109</a:t>
            </a:r>
            <a:endParaRPr lang="zh-CN" altLang="zh-CN" sz="1400" kern="1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107:t=x+1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108:x=t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109:goto 102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110: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D3FC95-B85E-44DC-9ED8-C11A444D6AD7}"/>
              </a:ext>
            </a:extLst>
          </p:cNvPr>
          <p:cNvSpPr txBox="1"/>
          <p:nvPr/>
        </p:nvSpPr>
        <p:spPr>
          <a:xfrm>
            <a:off x="744279" y="1513454"/>
            <a:ext cx="340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三地址指令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E05F40-FAC5-482A-8F5C-BEBA6C6F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6" y="191122"/>
            <a:ext cx="3596952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423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试将下面的语句翻译成四元式序列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 i:=1 step 1 until n do</a:t>
            </a: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while a&lt;b do</a:t>
            </a: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	if c&gt;d then x:=-b+c else x:=a*b+c</a:t>
            </a:r>
          </a:p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13.3(3)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63838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6830806-2A38-49E6-AFCF-A864BC49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23" y="1088179"/>
            <a:ext cx="4083986" cy="468164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0A7778D-D97A-4004-8A9C-A05CBBBF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until</a:t>
            </a:r>
            <a:r>
              <a:rPr lang="zh-CN" altLang="en-US" dirty="0"/>
              <a:t>语句的</a:t>
            </a:r>
            <a:r>
              <a:rPr lang="en-US" altLang="zh-CN" dirty="0"/>
              <a:t>SDT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FBBCCF-4DE6-4271-A184-E9FD298F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45108"/>
            <a:ext cx="4971369" cy="3262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31D58A-F894-4D0D-A9C2-C19FF0E8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2" y="3039280"/>
            <a:ext cx="4607383" cy="19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540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152F2-D2DB-4945-B2D6-BBE33B45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开始干啊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618C21-06D8-4DA1-B63F-3705DBAC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4A2C1A-E77C-4F39-A746-64641228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5" y="2125267"/>
            <a:ext cx="8323886" cy="3702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F56FE3-DE8C-4586-92C0-2891039C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94" y="1204262"/>
            <a:ext cx="2522163" cy="11648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ED0AC3-EAC4-4498-888B-DC66176F9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03" y="2773434"/>
            <a:ext cx="3810923" cy="6920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CD61E0-E8DB-4CCA-828F-3EDC1DA73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36" y="1165866"/>
            <a:ext cx="3472347" cy="16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315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5E7B95-CBCE-4614-9D28-F292934C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123" y="1403949"/>
            <a:ext cx="1786990" cy="45073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3E898B-994A-4794-9B13-6CC7E7BE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098" y="1454815"/>
            <a:ext cx="1786990" cy="44564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C8CB55-535D-4CD7-BF61-AA04CA9BF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80" y="135904"/>
            <a:ext cx="3841064" cy="927370"/>
          </a:xfrm>
          <a:prstGeom prst="rect">
            <a:avLst/>
          </a:prstGeom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A842DD10-B7E5-4096-9ACF-E001D8620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12717" y="1063274"/>
            <a:ext cx="4259283" cy="523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503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试将下面的语句翻译成四元式序列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if w&lt;1 then a:=b*c+d else repeat a:=a-1 until a&lt;0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13.3(4)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14360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40" name="Rectangle 4">
            <a:extLst>
              <a:ext uri="{FF2B5EF4-FFF2-40B4-BE49-F238E27FC236}">
                <a16:creationId xmlns:a16="http://schemas.microsoft.com/office/drawing/2014/main" id="{AE5137AB-2402-498E-B094-2CCA72348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31" y="1641377"/>
            <a:ext cx="3047207" cy="222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257175" indent="-25717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57168" indent="-257168" defTabSz="914378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7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 w&lt;1 then </a:t>
            </a:r>
          </a:p>
          <a:p>
            <a:pPr marL="257168" indent="-257168" defTabSz="914378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7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a:=b*c+d </a:t>
            </a:r>
          </a:p>
          <a:p>
            <a:pPr marL="257168" indent="-257168" defTabSz="914378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7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else </a:t>
            </a:r>
          </a:p>
          <a:p>
            <a:pPr marL="257168" indent="-257168" defTabSz="914378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7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repeat</a:t>
            </a:r>
          </a:p>
          <a:p>
            <a:pPr marL="257168" indent="-257168" defTabSz="914378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7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a:=a-1 </a:t>
            </a:r>
          </a:p>
          <a:p>
            <a:pPr marL="257168" indent="-257168" defTabSz="914378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7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until a&lt;0</a:t>
            </a:r>
            <a:endParaRPr lang="en-US" altLang="zh-CN" sz="2500" b="1" i="1" dirty="0">
              <a:solidFill>
                <a:prstClr val="blac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9816" name="标题 2">
            <a:extLst>
              <a:ext uri="{FF2B5EF4-FFF2-40B4-BE49-F238E27FC236}">
                <a16:creationId xmlns:a16="http://schemas.microsoft.com/office/drawing/2014/main" id="{719DBB62-47FA-4CE9-A2E2-4432715E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25539"/>
            <a:ext cx="7931150" cy="358775"/>
          </a:xfrm>
        </p:spPr>
        <p:txBody>
          <a:bodyPr/>
          <a:lstStyle/>
          <a:p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语法分析树</a:t>
            </a:r>
          </a:p>
        </p:txBody>
      </p:sp>
      <p:grpSp>
        <p:nvGrpSpPr>
          <p:cNvPr id="119817" name="组合 5">
            <a:extLst>
              <a:ext uri="{FF2B5EF4-FFF2-40B4-BE49-F238E27FC236}">
                <a16:creationId xmlns:a16="http://schemas.microsoft.com/office/drawing/2014/main" id="{9AE4D0B6-06BF-4814-82D7-20BF64EBEC8A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4"/>
            <a:ext cx="755650" cy="431800"/>
            <a:chOff x="-786" y="195486"/>
            <a:chExt cx="756363" cy="432048"/>
          </a:xfrm>
        </p:grpSpPr>
        <p:sp>
          <p:nvSpPr>
            <p:cNvPr id="52" name="五边形 51">
              <a:extLst>
                <a:ext uri="{FF2B5EF4-FFF2-40B4-BE49-F238E27FC236}">
                  <a16:creationId xmlns:a16="http://schemas.microsoft.com/office/drawing/2014/main" id="{7D7570E0-FBAB-41EC-B0BF-C9520FF7EEAE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楷体_GB2312"/>
                <a:cs typeface="楷体_GB2312"/>
              </a:endParaRPr>
            </a:p>
          </p:txBody>
        </p:sp>
        <p:sp>
          <p:nvSpPr>
            <p:cNvPr id="119852" name="五边形 50">
              <a:extLst>
                <a:ext uri="{FF2B5EF4-FFF2-40B4-BE49-F238E27FC236}">
                  <a16:creationId xmlns:a16="http://schemas.microsoft.com/office/drawing/2014/main" id="{88170E89-BD42-49E6-862F-BA3F2055B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chemeClr val="bg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FC88E7C-9E94-4CD2-A2FF-1E9FCE287F11}"/>
              </a:ext>
            </a:extLst>
          </p:cNvPr>
          <p:cNvGrpSpPr>
            <a:grpSpLocks/>
          </p:cNvGrpSpPr>
          <p:nvPr/>
        </p:nvGrpSpPr>
        <p:grpSpPr bwMode="auto">
          <a:xfrm>
            <a:off x="897321" y="2746659"/>
            <a:ext cx="8246679" cy="2858066"/>
            <a:chOff x="884238" y="2126752"/>
            <a:chExt cx="8247107" cy="2858579"/>
          </a:xfrm>
        </p:grpSpPr>
        <p:sp>
          <p:nvSpPr>
            <p:cNvPr id="247811" name="Rectangle 35">
              <a:extLst>
                <a:ext uri="{FF2B5EF4-FFF2-40B4-BE49-F238E27FC236}">
                  <a16:creationId xmlns:a16="http://schemas.microsoft.com/office/drawing/2014/main" id="{CA3963AD-421E-4EA1-BD3A-B9BC11CAA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179" y="3515936"/>
              <a:ext cx="679685" cy="236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then</a:t>
              </a:r>
            </a:p>
          </p:txBody>
        </p:sp>
        <p:sp>
          <p:nvSpPr>
            <p:cNvPr id="119820" name="Line 37">
              <a:extLst>
                <a:ext uri="{FF2B5EF4-FFF2-40B4-BE49-F238E27FC236}">
                  <a16:creationId xmlns:a16="http://schemas.microsoft.com/office/drawing/2014/main" id="{CC0E9897-1841-4171-A185-F9E68399F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513" y="3001962"/>
              <a:ext cx="1720056" cy="5044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21" name="Line 38">
              <a:extLst>
                <a:ext uri="{FF2B5EF4-FFF2-40B4-BE49-F238E27FC236}">
                  <a16:creationId xmlns:a16="http://schemas.microsoft.com/office/drawing/2014/main" id="{DACA6C68-24AE-4142-B15D-2C143ED1F9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8486" y="3003550"/>
              <a:ext cx="436026" cy="5028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7825" name="Rectangle 49">
              <a:extLst>
                <a:ext uri="{FF2B5EF4-FFF2-40B4-BE49-F238E27FC236}">
                  <a16:creationId xmlns:a16="http://schemas.microsoft.com/office/drawing/2014/main" id="{707E64C4-D84B-4B03-A91C-DE893AF70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581" y="4208417"/>
              <a:ext cx="647734" cy="252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until</a:t>
              </a:r>
            </a:p>
          </p:txBody>
        </p:sp>
        <p:sp>
          <p:nvSpPr>
            <p:cNvPr id="119823" name="Rectangle 50">
              <a:extLst>
                <a:ext uri="{FF2B5EF4-FFF2-40B4-BE49-F238E27FC236}">
                  <a16:creationId xmlns:a16="http://schemas.microsoft.com/office/drawing/2014/main" id="{F31289C8-6A04-48A5-A111-279F8AA3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4924" y="3542808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24" name="Line 51">
              <a:extLst>
                <a:ext uri="{FF2B5EF4-FFF2-40B4-BE49-F238E27FC236}">
                  <a16:creationId xmlns:a16="http://schemas.microsoft.com/office/drawing/2014/main" id="{81F1F24A-D5BB-46ED-B604-9FBC780F4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65934" y="3816445"/>
              <a:ext cx="395049" cy="408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25" name="Line 53">
              <a:extLst>
                <a:ext uri="{FF2B5EF4-FFF2-40B4-BE49-F238E27FC236}">
                  <a16:creationId xmlns:a16="http://schemas.microsoft.com/office/drawing/2014/main" id="{F949CC0D-BB2A-445D-BCF3-0E0E2188C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0031" y="3828975"/>
              <a:ext cx="938622" cy="3834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7831" name="Rectangle 55">
              <a:extLst>
                <a:ext uri="{FF2B5EF4-FFF2-40B4-BE49-F238E27FC236}">
                  <a16:creationId xmlns:a16="http://schemas.microsoft.com/office/drawing/2014/main" id="{4BB77720-F174-457C-B8B3-2E0C4A429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242" y="3512867"/>
              <a:ext cx="539778" cy="252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else</a:t>
              </a:r>
            </a:p>
          </p:txBody>
        </p:sp>
        <p:sp>
          <p:nvSpPr>
            <p:cNvPr id="119827" name="Rectangle 65">
              <a:extLst>
                <a:ext uri="{FF2B5EF4-FFF2-40B4-BE49-F238E27FC236}">
                  <a16:creationId xmlns:a16="http://schemas.microsoft.com/office/drawing/2014/main" id="{7442B1AB-DF27-4D7C-AE72-4F2C29A56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2787650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28" name="Line 38">
              <a:extLst>
                <a:ext uri="{FF2B5EF4-FFF2-40B4-BE49-F238E27FC236}">
                  <a16:creationId xmlns:a16="http://schemas.microsoft.com/office/drawing/2014/main" id="{1282D0DC-F49B-45D9-97E6-AB80338115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513" y="2357437"/>
              <a:ext cx="1587" cy="403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29" name="Rectangle 65">
              <a:extLst>
                <a:ext uri="{FF2B5EF4-FFF2-40B4-BE49-F238E27FC236}">
                  <a16:creationId xmlns:a16="http://schemas.microsoft.com/office/drawing/2014/main" id="{F429F056-917C-48A0-9438-CDFBF2C26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2126752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19830" name="Line 39">
              <a:extLst>
                <a:ext uri="{FF2B5EF4-FFF2-40B4-BE49-F238E27FC236}">
                  <a16:creationId xmlns:a16="http://schemas.microsoft.com/office/drawing/2014/main" id="{5226FB42-2656-4AA2-944F-2794DF9CFC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2485" y="3003550"/>
              <a:ext cx="1493615" cy="5028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31" name="Line 32">
              <a:extLst>
                <a:ext uri="{FF2B5EF4-FFF2-40B4-BE49-F238E27FC236}">
                  <a16:creationId xmlns:a16="http://schemas.microsoft.com/office/drawing/2014/main" id="{248E989F-342E-468F-8131-F6DE8FEA2F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23570" y="3818176"/>
              <a:ext cx="1026458" cy="406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32" name="Line 34">
              <a:extLst>
                <a:ext uri="{FF2B5EF4-FFF2-40B4-BE49-F238E27FC236}">
                  <a16:creationId xmlns:a16="http://schemas.microsoft.com/office/drawing/2014/main" id="{0A5CFB74-5FBA-4028-A6B9-D5D0B4B9B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5934" y="4576657"/>
              <a:ext cx="0" cy="1889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33" name="Rectangle 37">
              <a:extLst>
                <a:ext uri="{FF2B5EF4-FFF2-40B4-BE49-F238E27FC236}">
                  <a16:creationId xmlns:a16="http://schemas.microsoft.com/office/drawing/2014/main" id="{DFB070B6-CBE1-49C8-A943-9D895DF20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602" y="4237182"/>
              <a:ext cx="427038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34" name="Line 46">
              <a:extLst>
                <a:ext uri="{FF2B5EF4-FFF2-40B4-BE49-F238E27FC236}">
                  <a16:creationId xmlns:a16="http://schemas.microsoft.com/office/drawing/2014/main" id="{916A2344-E78D-459B-B194-E697240079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1061" y="3819669"/>
              <a:ext cx="7143" cy="176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97FF48B4-9659-47BB-AACA-CB6C15F71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273" y="4029769"/>
              <a:ext cx="1317272" cy="252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b="1" i="1" dirty="0">
                  <a:solidFill>
                    <a:srgbClr val="2D83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a:=b*c+d</a:t>
              </a:r>
              <a:endParaRPr lang="en-US" altLang="zh-CN" sz="2000" b="1" i="1" dirty="0">
                <a:solidFill>
                  <a:srgbClr val="2D83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119836" name="Line 33">
              <a:extLst>
                <a:ext uri="{FF2B5EF4-FFF2-40B4-BE49-F238E27FC236}">
                  <a16:creationId xmlns:a16="http://schemas.microsoft.com/office/drawing/2014/main" id="{28C6953C-75BF-4179-9AA9-2A81D82B84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50030" y="3828972"/>
              <a:ext cx="395048" cy="408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837" name="Rectangle 41">
              <a:extLst>
                <a:ext uri="{FF2B5EF4-FFF2-40B4-BE49-F238E27FC236}">
                  <a16:creationId xmlns:a16="http://schemas.microsoft.com/office/drawing/2014/main" id="{95C95A51-F7FA-447D-BD3A-BB9CEEBF5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010" y="3557513"/>
              <a:ext cx="4318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2E7FE408-9AD9-4BE7-BF44-668A325BE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030" y="4739224"/>
              <a:ext cx="962646" cy="24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b="1" i="1" dirty="0">
                  <a:solidFill>
                    <a:srgbClr val="2D83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a:=a-1</a:t>
              </a:r>
              <a:endParaRPr lang="en-US" altLang="zh-CN" sz="2000" b="1" i="1" dirty="0">
                <a:solidFill>
                  <a:srgbClr val="2D83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1648B276-EA4D-4F1B-89C2-81F47BAB3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754" y="4231373"/>
              <a:ext cx="1026456" cy="287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repeat</a:t>
              </a:r>
            </a:p>
          </p:txBody>
        </p:sp>
        <p:sp>
          <p:nvSpPr>
            <p:cNvPr id="119842" name="Line 59">
              <a:extLst>
                <a:ext uri="{FF2B5EF4-FFF2-40B4-BE49-F238E27FC236}">
                  <a16:creationId xmlns:a16="http://schemas.microsoft.com/office/drawing/2014/main" id="{038D5D0B-2ED6-43B8-8C10-08A503BEFA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5923" y="3852457"/>
              <a:ext cx="7143" cy="176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Rectangle 60">
              <a:extLst>
                <a:ext uri="{FF2B5EF4-FFF2-40B4-BE49-F238E27FC236}">
                  <a16:creationId xmlns:a16="http://schemas.microsoft.com/office/drawing/2014/main" id="{0E206C38-63E2-4887-9E3F-A0C9ED4C2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313" y="4036119"/>
              <a:ext cx="593756" cy="24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w</a:t>
              </a: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&lt;</a:t>
              </a: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19844" name="Rectangle 42">
              <a:extLst>
                <a:ext uri="{FF2B5EF4-FFF2-40B4-BE49-F238E27FC236}">
                  <a16:creationId xmlns:a16="http://schemas.microsoft.com/office/drawing/2014/main" id="{7A102659-E6E9-47DC-9E06-4299B43CB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181" y="3607563"/>
              <a:ext cx="4318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9845" name="Line 36">
              <a:extLst>
                <a:ext uri="{FF2B5EF4-FFF2-40B4-BE49-F238E27FC236}">
                  <a16:creationId xmlns:a16="http://schemas.microsoft.com/office/drawing/2014/main" id="{E90F5DCB-FF3C-45FB-9CBA-7876E37DF9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8719" y="3003550"/>
              <a:ext cx="3231356" cy="571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Rectangle 47">
              <a:extLst>
                <a:ext uri="{FF2B5EF4-FFF2-40B4-BE49-F238E27FC236}">
                  <a16:creationId xmlns:a16="http://schemas.microsoft.com/office/drawing/2014/main" id="{87FFB4DE-4ECE-4C3E-8DE9-B674D8156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38" y="3557513"/>
              <a:ext cx="423863" cy="27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if</a:t>
              </a:r>
            </a:p>
          </p:txBody>
        </p:sp>
        <p:sp>
          <p:nvSpPr>
            <p:cNvPr id="119848" name="Rectangle 45">
              <a:extLst>
                <a:ext uri="{FF2B5EF4-FFF2-40B4-BE49-F238E27FC236}">
                  <a16:creationId xmlns:a16="http://schemas.microsoft.com/office/drawing/2014/main" id="{439542B3-9CD8-4A88-8044-FF35D48F5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55" y="4306272"/>
              <a:ext cx="365188" cy="270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49" name="Line 52">
              <a:extLst>
                <a:ext uri="{FF2B5EF4-FFF2-40B4-BE49-F238E27FC236}">
                  <a16:creationId xmlns:a16="http://schemas.microsoft.com/office/drawing/2014/main" id="{9C9DE864-1C08-4042-B35B-4B3B225A3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8653" y="4576657"/>
              <a:ext cx="0" cy="1889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1214CD4E-933C-4B29-8974-6FA5439FB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0090" y="4739224"/>
              <a:ext cx="811255" cy="244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a&lt;0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47E0AE-98CF-49B8-87C7-FF958BA668C6}"/>
              </a:ext>
            </a:extLst>
          </p:cNvPr>
          <p:cNvCxnSpPr>
            <a:cxnSpLocks/>
          </p:cNvCxnSpPr>
          <p:nvPr/>
        </p:nvCxnSpPr>
        <p:spPr>
          <a:xfrm>
            <a:off x="4367415" y="3636378"/>
            <a:ext cx="491563" cy="5059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E9FF441-8734-4C0F-83A2-9F550849AD25}"/>
              </a:ext>
            </a:extLst>
          </p:cNvPr>
          <p:cNvCxnSpPr>
            <a:cxnSpLocks/>
            <a:stCxn id="119845" idx="0"/>
          </p:cNvCxnSpPr>
          <p:nvPr/>
        </p:nvCxnSpPr>
        <p:spPr>
          <a:xfrm>
            <a:off x="4422975" y="3623300"/>
            <a:ext cx="3078664" cy="5043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5EE6EB1-FB13-486F-AE2E-4BE03EFE96FA}"/>
              </a:ext>
            </a:extLst>
          </p:cNvPr>
          <p:cNvSpPr/>
          <p:nvPr/>
        </p:nvSpPr>
        <p:spPr>
          <a:xfrm>
            <a:off x="1016000" y="1610986"/>
            <a:ext cx="757238" cy="358775"/>
          </a:xfrm>
          <a:prstGeom prst="rect">
            <a:avLst/>
          </a:prstGeom>
          <a:noFill/>
          <a:ln>
            <a:solidFill>
              <a:srgbClr val="2D83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DD58328E-B9B7-4EB9-879A-482BAAF3E22C}"/>
              </a:ext>
            </a:extLst>
          </p:cNvPr>
          <p:cNvSpPr/>
          <p:nvPr/>
        </p:nvSpPr>
        <p:spPr>
          <a:xfrm>
            <a:off x="509974" y="2977304"/>
            <a:ext cx="34289" cy="888729"/>
          </a:xfrm>
          <a:prstGeom prst="leftBrace">
            <a:avLst>
              <a:gd name="adj1" fmla="val 191941"/>
              <a:gd name="adj2" fmla="val 51250"/>
            </a:avLst>
          </a:prstGeom>
          <a:ln>
            <a:solidFill>
              <a:srgbClr val="2D8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Rectangle 60">
            <a:extLst>
              <a:ext uri="{FF2B5EF4-FFF2-40B4-BE49-F238E27FC236}">
                <a16:creationId xmlns:a16="http://schemas.microsoft.com/office/drawing/2014/main" id="{3190EED8-51C1-4251-8499-C3D29C7E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47" y="2099561"/>
            <a:ext cx="452054" cy="23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000" b="1" dirty="0">
              <a:solidFill>
                <a:srgbClr val="2D83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60">
            <a:extLst>
              <a:ext uri="{FF2B5EF4-FFF2-40B4-BE49-F238E27FC236}">
                <a16:creationId xmlns:a16="http://schemas.microsoft.com/office/drawing/2014/main" id="{E75D0B71-ADB7-434D-851B-BE64125F8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848" y="3288653"/>
            <a:ext cx="452054" cy="23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i="1" baseline="-25000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000" b="1" dirty="0">
              <a:solidFill>
                <a:srgbClr val="2D83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60">
            <a:extLst>
              <a:ext uri="{FF2B5EF4-FFF2-40B4-BE49-F238E27FC236}">
                <a16:creationId xmlns:a16="http://schemas.microsoft.com/office/drawing/2014/main" id="{E9A3C799-57B3-4409-92D4-A0CBD5AAD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9" y="3302883"/>
            <a:ext cx="452054" cy="23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i="1" baseline="-25000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000" b="1" dirty="0">
              <a:solidFill>
                <a:srgbClr val="2D83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9809C92-F3C2-48F6-9248-1C3D3519CB59}"/>
              </a:ext>
            </a:extLst>
          </p:cNvPr>
          <p:cNvCxnSpPr>
            <a:cxnSpLocks/>
          </p:cNvCxnSpPr>
          <p:nvPr/>
        </p:nvCxnSpPr>
        <p:spPr>
          <a:xfrm>
            <a:off x="1773238" y="1610985"/>
            <a:ext cx="155575" cy="0"/>
          </a:xfrm>
          <a:prstGeom prst="line">
            <a:avLst/>
          </a:prstGeom>
          <a:ln w="19050">
            <a:solidFill>
              <a:srgbClr val="2D8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60">
            <a:extLst>
              <a:ext uri="{FF2B5EF4-FFF2-40B4-BE49-F238E27FC236}">
                <a16:creationId xmlns:a16="http://schemas.microsoft.com/office/drawing/2014/main" id="{909B3C25-C979-4CAF-8FDF-D10770728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957" y="1500215"/>
            <a:ext cx="452054" cy="23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000" b="1" dirty="0">
              <a:solidFill>
                <a:srgbClr val="2D83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F1D6DCA-C6F5-4F61-A698-2CE93A0525C4}"/>
              </a:ext>
            </a:extLst>
          </p:cNvPr>
          <p:cNvSpPr/>
          <p:nvPr/>
        </p:nvSpPr>
        <p:spPr>
          <a:xfrm>
            <a:off x="1659445" y="3590793"/>
            <a:ext cx="757238" cy="358775"/>
          </a:xfrm>
          <a:prstGeom prst="rect">
            <a:avLst/>
          </a:prstGeom>
          <a:noFill/>
          <a:ln>
            <a:solidFill>
              <a:srgbClr val="2D83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2063F65-1BD5-4D67-83FF-B8C93C2B46DC}"/>
              </a:ext>
            </a:extLst>
          </p:cNvPr>
          <p:cNvCxnSpPr>
            <a:cxnSpLocks/>
          </p:cNvCxnSpPr>
          <p:nvPr/>
        </p:nvCxnSpPr>
        <p:spPr>
          <a:xfrm flipV="1">
            <a:off x="2416683" y="3540454"/>
            <a:ext cx="126493" cy="50339"/>
          </a:xfrm>
          <a:prstGeom prst="line">
            <a:avLst/>
          </a:prstGeom>
          <a:ln w="19050">
            <a:solidFill>
              <a:srgbClr val="2D8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0">
            <a:extLst>
              <a:ext uri="{FF2B5EF4-FFF2-40B4-BE49-F238E27FC236}">
                <a16:creationId xmlns:a16="http://schemas.microsoft.com/office/drawing/2014/main" id="{F6F4E655-AF2C-431B-BA77-4D0B3A3C2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08" y="3295685"/>
            <a:ext cx="452054" cy="23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i="1" baseline="-25000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000" b="1" dirty="0">
              <a:solidFill>
                <a:srgbClr val="2D83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53" grpId="0"/>
      <p:bldP spid="54" grpId="0"/>
      <p:bldP spid="56" grpId="0"/>
      <p:bldP spid="60" grpId="0"/>
      <p:bldP spid="61" grpId="0" animBg="1"/>
      <p:bldP spid="6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>
            <a:extLst>
              <a:ext uri="{FF2B5EF4-FFF2-40B4-BE49-F238E27FC236}">
                <a16:creationId xmlns:a16="http://schemas.microsoft.com/office/drawing/2014/main" id="{3E83C07B-98FD-4859-BF1C-8D12BB7CA7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3389" y="1714501"/>
            <a:ext cx="8853487" cy="3225800"/>
          </a:xfrm>
        </p:spPr>
        <p:txBody>
          <a:bodyPr/>
          <a:lstStyle/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endParaRPr lang="en-US" altLang="zh-CN" b="1" i="1" dirty="0">
              <a:solidFill>
                <a:schemeClr val="tx1"/>
              </a:solidFill>
              <a:ea typeface="楷体_GB2312" pitchFamily="49" charset="-122"/>
              <a:cs typeface="Times New Roman" pitchFamily="18" charset="0"/>
            </a:endParaRPr>
          </a:p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endParaRPr lang="en-US" altLang="zh-CN" b="1" i="1" dirty="0">
              <a:solidFill>
                <a:schemeClr val="tx1"/>
              </a:solidFill>
              <a:ea typeface="楷体_GB2312" pitchFamily="49" charset="-122"/>
              <a:cs typeface="Times New Roman" pitchFamily="18" charset="0"/>
            </a:endParaRPr>
          </a:p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if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then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b="1" baseline="-30000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else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b="1" baseline="-30000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2</a:t>
            </a:r>
          </a:p>
          <a:p>
            <a:pPr marL="575057" lvl="1" indent="-272648">
              <a:defRPr/>
            </a:pPr>
            <a:endParaRPr lang="zh-CN" altLang="en-US" b="1" dirty="0">
              <a:solidFill>
                <a:schemeClr val="tx1"/>
              </a:solidFill>
              <a:ea typeface="楷体_GB2312" pitchFamily="49" charset="-122"/>
              <a:cs typeface="Times New Roman" pitchFamily="18" charset="0"/>
            </a:endParaRPr>
          </a:p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endParaRPr lang="en-US" altLang="zh-CN" sz="2200" i="1" dirty="0">
              <a:ea typeface="楷体_GB2312" pitchFamily="49" charset="-122"/>
              <a:cs typeface="Times New Roman" pitchFamily="18" charset="0"/>
            </a:endParaRPr>
          </a:p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endParaRPr lang="en-US" altLang="zh-CN" sz="2200" i="1" dirty="0">
              <a:ea typeface="楷体_GB2312" pitchFamily="49" charset="-122"/>
              <a:cs typeface="Times New Roman" pitchFamily="18" charset="0"/>
            </a:endParaRPr>
          </a:p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endParaRPr lang="en-US" altLang="zh-CN" sz="2200" i="1" dirty="0">
              <a:ea typeface="楷体_GB2312" pitchFamily="49" charset="-122"/>
              <a:cs typeface="Times New Roman" pitchFamily="18" charset="0"/>
            </a:endParaRPr>
          </a:p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endParaRPr lang="en-US" altLang="zh-CN" sz="2200" i="1" dirty="0">
              <a:ea typeface="楷体_GB2312" pitchFamily="49" charset="-122"/>
              <a:cs typeface="Times New Roman" pitchFamily="18" charset="0"/>
            </a:endParaRPr>
          </a:p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r>
              <a:rPr lang="en-US" altLang="zh-CN" sz="2200" i="1" dirty="0"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22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200" dirty="0"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2200" i="1" dirty="0">
                <a:ea typeface="楷体_GB2312" pitchFamily="49" charset="-122"/>
                <a:cs typeface="Times New Roman" pitchFamily="18" charset="0"/>
              </a:rPr>
              <a:t>if</a:t>
            </a:r>
            <a:r>
              <a:rPr lang="en-US" altLang="zh-CN" sz="22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B.true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2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newlabel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(); 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B.false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2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newlabel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(); } </a:t>
            </a:r>
            <a:r>
              <a:rPr lang="en-US" altLang="zh-CN" sz="2200" i="1" dirty="0"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200" dirty="0">
                <a:ea typeface="楷体_GB2312" pitchFamily="49" charset="-122"/>
                <a:cs typeface="Times New Roman" pitchFamily="18" charset="0"/>
              </a:rPr>
              <a:t> </a:t>
            </a:r>
          </a:p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r>
              <a:rPr lang="en-US" altLang="zh-CN" sz="2200" dirty="0">
                <a:ea typeface="楷体_GB2312" pitchFamily="49" charset="-122"/>
                <a:cs typeface="Times New Roman" pitchFamily="18" charset="0"/>
              </a:rPr>
              <a:t>	    </a:t>
            </a:r>
            <a:r>
              <a:rPr lang="en-US" altLang="zh-CN" sz="2200" i="1" dirty="0">
                <a:ea typeface="楷体_GB2312" pitchFamily="49" charset="-122"/>
                <a:cs typeface="Times New Roman" pitchFamily="18" charset="0"/>
              </a:rPr>
              <a:t>then</a:t>
            </a:r>
            <a:r>
              <a:rPr lang="en-US" altLang="zh-CN" sz="22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label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B.true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); 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2000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.next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 } </a:t>
            </a:r>
            <a:r>
              <a:rPr lang="en-US" altLang="zh-CN" sz="2200" i="1" dirty="0"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2000" baseline="-30000" dirty="0"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2200" i="1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gen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 ‘</a:t>
            </a:r>
            <a:r>
              <a:rPr lang="en-US" altLang="zh-CN" sz="22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goto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’  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 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) }</a:t>
            </a:r>
          </a:p>
          <a:p>
            <a:pPr marL="272648" indent="-272648" algn="just" eaLnBrk="1" hangingPunct="1">
              <a:spcBef>
                <a:spcPct val="0"/>
              </a:spcBef>
              <a:buNone/>
              <a:defRPr/>
            </a:pPr>
            <a:r>
              <a:rPr lang="en-US" altLang="zh-CN" sz="2200" dirty="0">
                <a:ea typeface="楷体_GB2312" pitchFamily="49" charset="-122"/>
                <a:cs typeface="Times New Roman" pitchFamily="18" charset="0"/>
              </a:rPr>
              <a:t>	  </a:t>
            </a:r>
            <a:r>
              <a:rPr lang="en-US" altLang="zh-CN" sz="2200" i="1" dirty="0">
                <a:ea typeface="楷体_GB2312" pitchFamily="49" charset="-122"/>
                <a:cs typeface="Times New Roman" pitchFamily="18" charset="0"/>
              </a:rPr>
              <a:t>else</a:t>
            </a:r>
            <a:r>
              <a:rPr lang="en-US" altLang="zh-CN" sz="22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label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2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B.false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); 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2000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22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.next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2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 }</a:t>
            </a:r>
            <a:r>
              <a:rPr lang="en-US" altLang="zh-CN" sz="2200" i="1" dirty="0"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2000" baseline="-30000" dirty="0"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2200" dirty="0">
                <a:ea typeface="楷体_GB2312" pitchFamily="49" charset="-122"/>
                <a:cs typeface="Times New Roman" pitchFamily="18" charset="0"/>
              </a:rPr>
              <a:t> </a:t>
            </a:r>
          </a:p>
        </p:txBody>
      </p:sp>
      <p:sp>
        <p:nvSpPr>
          <p:cNvPr id="68611" name="Rectangle 24">
            <a:extLst>
              <a:ext uri="{FF2B5EF4-FFF2-40B4-BE49-F238E27FC236}">
                <a16:creationId xmlns:a16="http://schemas.microsoft.com/office/drawing/2014/main" id="{21E42F47-0B32-4401-A39C-334ADCEBB4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1125539"/>
            <a:ext cx="7931150" cy="3587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000" i="1" dirty="0">
                <a:solidFill>
                  <a:schemeClr val="tx1"/>
                </a:solidFill>
                <a:ea typeface="楷体_GB2312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3000" dirty="0">
                <a:solidFill>
                  <a:schemeClr val="tx1"/>
                </a:solidFill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000" i="1" dirty="0">
                <a:solidFill>
                  <a:schemeClr val="tx1"/>
                </a:solidFill>
                <a:ea typeface="楷体_GB2312" pitchFamily="49" charset="-122"/>
                <a:cs typeface="Times New Roman" panose="02020603050405020304" pitchFamily="18" charset="0"/>
              </a:rPr>
              <a:t>then</a:t>
            </a:r>
            <a:r>
              <a:rPr lang="en-US" altLang="zh-CN" sz="3000" dirty="0">
                <a:solidFill>
                  <a:schemeClr val="tx1"/>
                </a:solidFill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000" i="1" dirty="0">
                <a:solidFill>
                  <a:schemeClr val="tx1"/>
                </a:solidFill>
                <a:ea typeface="楷体_GB2312" pitchFamily="49" charset="-122"/>
                <a:cs typeface="Times New Roman" panose="02020603050405020304" pitchFamily="18" charset="0"/>
              </a:rPr>
              <a:t>else</a:t>
            </a:r>
            <a:r>
              <a:rPr lang="zh-CN" altLang="en-US" sz="3000" spc="3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语句的</a:t>
            </a:r>
            <a:r>
              <a:rPr lang="en-US" altLang="zh-CN" sz="3000" i="1" dirty="0">
                <a:solidFill>
                  <a:schemeClr val="tx1"/>
                </a:solidFill>
                <a:ea typeface="楷体_GB2312" pitchFamily="49" charset="-122"/>
                <a:cs typeface="Times New Roman" panose="02020603050405020304" pitchFamily="18" charset="0"/>
              </a:rPr>
              <a:t>SDT</a:t>
            </a:r>
            <a:endParaRPr lang="zh-CN" altLang="en-US" sz="3000" i="1" dirty="0">
              <a:solidFill>
                <a:schemeClr val="tx1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A5A1F1-492B-46D4-B60A-D9AC82DBB29A}"/>
              </a:ext>
            </a:extLst>
          </p:cNvPr>
          <p:cNvGrpSpPr>
            <a:grpSpLocks/>
          </p:cNvGrpSpPr>
          <p:nvPr/>
        </p:nvGrpSpPr>
        <p:grpSpPr bwMode="auto">
          <a:xfrm>
            <a:off x="4714876" y="1357313"/>
            <a:ext cx="3500438" cy="3305963"/>
            <a:chOff x="4714876" y="500063"/>
            <a:chExt cx="3500437" cy="3306121"/>
          </a:xfrm>
        </p:grpSpPr>
        <p:sp>
          <p:nvSpPr>
            <p:cNvPr id="65564" name="Line 9">
              <a:extLst>
                <a:ext uri="{FF2B5EF4-FFF2-40B4-BE49-F238E27FC236}">
                  <a16:creationId xmlns:a16="http://schemas.microsoft.com/office/drawing/2014/main" id="{CF47C4D6-F1B2-4B04-B0D6-C3E483715D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51650" y="985861"/>
              <a:ext cx="350838" cy="1587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289" name="Text Box 11">
              <a:extLst>
                <a:ext uri="{FF2B5EF4-FFF2-40B4-BE49-F238E27FC236}">
                  <a16:creationId xmlns:a16="http://schemas.microsoft.com/office/drawing/2014/main" id="{617672DB-159C-49FB-BFCB-308964E49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1900" y="500063"/>
              <a:ext cx="377825" cy="37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defTabSz="91437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</a:p>
          </p:txBody>
        </p:sp>
        <p:sp>
          <p:nvSpPr>
            <p:cNvPr id="65567" name="Text Box 12">
              <a:extLst>
                <a:ext uri="{FF2B5EF4-FFF2-40B4-BE49-F238E27FC236}">
                  <a16:creationId xmlns:a16="http://schemas.microsoft.com/office/drawing/2014/main" id="{AC9B0653-1206-4389-ABCA-874EA1FEE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1114" y="900132"/>
              <a:ext cx="1065212" cy="377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defTabSz="914378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 err="1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B.true</a:t>
              </a:r>
              <a:endParaRPr lang="en-US" altLang="zh-CN" sz="200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65568" name="Text Box 13">
              <a:extLst>
                <a:ext uri="{FF2B5EF4-FFF2-40B4-BE49-F238E27FC236}">
                  <a16:creationId xmlns:a16="http://schemas.microsoft.com/office/drawing/2014/main" id="{6B0994E6-0845-42B0-9B77-E8D6F8484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5975" y="806465"/>
              <a:ext cx="1049338" cy="377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defTabSz="914378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 err="1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B.false</a:t>
              </a:r>
              <a:endParaRPr lang="en-US" altLang="zh-CN" sz="200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65569" name="Text Box 14">
              <a:extLst>
                <a:ext uri="{FF2B5EF4-FFF2-40B4-BE49-F238E27FC236}">
                  <a16:creationId xmlns:a16="http://schemas.microsoft.com/office/drawing/2014/main" id="{D9144978-E218-4B13-9A9F-3C445C43F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314" y="3429140"/>
              <a:ext cx="1117600" cy="377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defTabSz="914378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 err="1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S.next</a:t>
              </a:r>
              <a:endParaRPr lang="zh-CN" altLang="en-US" sz="200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97293" name="Text Box 16">
              <a:extLst>
                <a:ext uri="{FF2B5EF4-FFF2-40B4-BE49-F238E27FC236}">
                  <a16:creationId xmlns:a16="http://schemas.microsoft.com/office/drawing/2014/main" id="{3A50B4C6-AFBB-4754-83E3-A5605E1241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3625" y="1195388"/>
              <a:ext cx="744538" cy="37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defTabSz="91437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then</a:t>
              </a:r>
            </a:p>
          </p:txBody>
        </p:sp>
        <p:sp>
          <p:nvSpPr>
            <p:cNvPr id="65573" name="Line 19">
              <a:extLst>
                <a:ext uri="{FF2B5EF4-FFF2-40B4-BE49-F238E27FC236}">
                  <a16:creationId xmlns:a16="http://schemas.microsoft.com/office/drawing/2014/main" id="{ED6DF39B-26D5-4771-A894-96E9CDBF5C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8939" y="2424205"/>
              <a:ext cx="0" cy="311165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76" name="Line 23">
              <a:extLst>
                <a:ext uri="{FF2B5EF4-FFF2-40B4-BE49-F238E27FC236}">
                  <a16:creationId xmlns:a16="http://schemas.microsoft.com/office/drawing/2014/main" id="{538AD395-FBF7-48B8-A7A9-4842FC0FC0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7464" y="966810"/>
              <a:ext cx="0" cy="592165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77" name="Line 24">
              <a:extLst>
                <a:ext uri="{FF2B5EF4-FFF2-40B4-BE49-F238E27FC236}">
                  <a16:creationId xmlns:a16="http://schemas.microsoft.com/office/drawing/2014/main" id="{C643EB2B-7CDA-44B1-A3B2-297A94BE0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7464" y="987448"/>
              <a:ext cx="836612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80" name="Text Box 27">
              <a:extLst>
                <a:ext uri="{FF2B5EF4-FFF2-40B4-BE49-F238E27FC236}">
                  <a16:creationId xmlns:a16="http://schemas.microsoft.com/office/drawing/2014/main" id="{E019B4AB-D12C-45EB-9C41-38A874C59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0707" y="1945130"/>
              <a:ext cx="1443398" cy="377044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 err="1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goto</a:t>
              </a: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 </a:t>
              </a:r>
              <a:r>
                <a:rPr lang="en-US" altLang="zh-CN" sz="2000" b="1" i="1" dirty="0" err="1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S.next</a:t>
              </a:r>
              <a:endParaRPr lang="en-US" altLang="zh-CN" sz="200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endParaRPr>
            </a:p>
          </p:txBody>
        </p:sp>
        <p:sp>
          <p:nvSpPr>
            <p:cNvPr id="97298" name="Text Box 28">
              <a:extLst>
                <a:ext uri="{FF2B5EF4-FFF2-40B4-BE49-F238E27FC236}">
                  <a16:creationId xmlns:a16="http://schemas.microsoft.com/office/drawing/2014/main" id="{67D42E44-A05A-4667-A527-33EE71D45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0938" y="2338388"/>
              <a:ext cx="538162" cy="37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defTabSz="91437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else</a:t>
              </a:r>
            </a:p>
          </p:txBody>
        </p:sp>
        <p:sp>
          <p:nvSpPr>
            <p:cNvPr id="65584" name="Line 31">
              <a:extLst>
                <a:ext uri="{FF2B5EF4-FFF2-40B4-BE49-F238E27FC236}">
                  <a16:creationId xmlns:a16="http://schemas.microsoft.com/office/drawing/2014/main" id="{4FAF3AD2-FE7B-43AD-9ADB-E41A9FED0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3701" y="2424205"/>
              <a:ext cx="1728788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91" name="Line 39">
              <a:extLst>
                <a:ext uri="{FF2B5EF4-FFF2-40B4-BE49-F238E27FC236}">
                  <a16:creationId xmlns:a16="http://schemas.microsoft.com/office/drawing/2014/main" id="{A3956441-64B5-40BC-9D1E-40B815166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5097464" y="1558976"/>
              <a:ext cx="727075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95" name="Line 59">
              <a:extLst>
                <a:ext uri="{FF2B5EF4-FFF2-40B4-BE49-F238E27FC236}">
                  <a16:creationId xmlns:a16="http://schemas.microsoft.com/office/drawing/2014/main" id="{ED08E69B-DF52-4C5C-B3DB-1E79574C7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3701" y="2735370"/>
              <a:ext cx="323850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96" name="Line 60">
              <a:extLst>
                <a:ext uri="{FF2B5EF4-FFF2-40B4-BE49-F238E27FC236}">
                  <a16:creationId xmlns:a16="http://schemas.microsoft.com/office/drawing/2014/main" id="{D878CCE4-3657-4692-A4C7-EA64182095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8200" y="966810"/>
              <a:ext cx="14288" cy="1457395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97" name="Line 61">
              <a:extLst>
                <a:ext uri="{FF2B5EF4-FFF2-40B4-BE49-F238E27FC236}">
                  <a16:creationId xmlns:a16="http://schemas.microsoft.com/office/drawing/2014/main" id="{E4A5DB61-707C-4DB2-A97F-43521689C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8714" y="1776474"/>
              <a:ext cx="935037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98" name="Line 62">
              <a:extLst>
                <a:ext uri="{FF2B5EF4-FFF2-40B4-BE49-F238E27FC236}">
                  <a16:creationId xmlns:a16="http://schemas.microsoft.com/office/drawing/2014/main" id="{C77F4D6D-F7F8-4BE5-B010-D07083642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9189" y="1776474"/>
              <a:ext cx="0" cy="1727283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stealth" w="lg" len="lg"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599" name="Line 63">
              <a:extLst>
                <a:ext uri="{FF2B5EF4-FFF2-40B4-BE49-F238E27FC236}">
                  <a16:creationId xmlns:a16="http://schemas.microsoft.com/office/drawing/2014/main" id="{A3E487BB-B062-4061-9717-DA3C81371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876" y="3500582"/>
              <a:ext cx="863600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 Box 14">
              <a:extLst>
                <a:ext uri="{FF2B5EF4-FFF2-40B4-BE49-F238E27FC236}">
                  <a16:creationId xmlns:a16="http://schemas.microsoft.com/office/drawing/2014/main" id="{CD1E2C42-1717-4495-A61E-64F5C68BCB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9189" y="1735197"/>
              <a:ext cx="904875" cy="377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defTabSz="914378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1</a:t>
              </a: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.next</a:t>
              </a:r>
              <a:endParaRPr lang="zh-CN" altLang="en-US" sz="200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26" name="Text Box 14">
              <a:extLst>
                <a:ext uri="{FF2B5EF4-FFF2-40B4-BE49-F238E27FC236}">
                  <a16:creationId xmlns:a16="http://schemas.microsoft.com/office/drawing/2014/main" id="{E5103B48-EE54-49B8-B139-C3B01A836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5264" y="2930642"/>
              <a:ext cx="1082675" cy="377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defTabSz="914378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2</a:t>
              </a: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.next</a:t>
              </a:r>
              <a:endParaRPr lang="zh-CN" altLang="en-US" sz="200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B253D376-5F6E-41C8-9D78-5E140064A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1" y="2932230"/>
              <a:ext cx="606425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Line 62">
              <a:extLst>
                <a:ext uri="{FF2B5EF4-FFF2-40B4-BE49-F238E27FC236}">
                  <a16:creationId xmlns:a16="http://schemas.microsoft.com/office/drawing/2014/main" id="{5F46D266-8FAC-4EA5-B04A-DA3E1B300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264" y="2930642"/>
              <a:ext cx="0" cy="576291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stealth" w="lg" len="lg"/>
            </a:ln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310" name="Text Box 5">
              <a:extLst>
                <a:ext uri="{FF2B5EF4-FFF2-40B4-BE49-F238E27FC236}">
                  <a16:creationId xmlns:a16="http://schemas.microsoft.com/office/drawing/2014/main" id="{32DC7EA1-F112-48B8-B2F0-85D573FB6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2950" y="896938"/>
              <a:ext cx="1298575" cy="377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B.code</a:t>
              </a:r>
            </a:p>
          </p:txBody>
        </p:sp>
        <p:sp>
          <p:nvSpPr>
            <p:cNvPr id="97311" name="Text Box 6">
              <a:extLst>
                <a:ext uri="{FF2B5EF4-FFF2-40B4-BE49-F238E27FC236}">
                  <a16:creationId xmlns:a16="http://schemas.microsoft.com/office/drawing/2014/main" id="{D62F6610-7F0E-471B-8D93-F56D8AB19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6125" y="1506538"/>
              <a:ext cx="1295400" cy="377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3000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.code</a:t>
              </a:r>
              <a:endParaRPr lang="zh-CN" altLang="en-US" sz="2000" b="1" i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7312" name="Text Box 26">
              <a:extLst>
                <a:ext uri="{FF2B5EF4-FFF2-40B4-BE49-F238E27FC236}">
                  <a16:creationId xmlns:a16="http://schemas.microsoft.com/office/drawing/2014/main" id="{3230F3EA-D344-4995-8713-859CF82EC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9775" y="2644775"/>
              <a:ext cx="1323975" cy="377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30000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.code</a:t>
              </a:r>
              <a:endParaRPr lang="zh-CN" altLang="en-US" sz="2000" b="1" i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0396C6-ED48-4E7C-B462-F649BB7E0B3A}"/>
              </a:ext>
            </a:extLst>
          </p:cNvPr>
          <p:cNvGrpSpPr>
            <a:grpSpLocks/>
          </p:cNvGrpSpPr>
          <p:nvPr/>
        </p:nvGrpSpPr>
        <p:grpSpPr bwMode="auto">
          <a:xfrm>
            <a:off x="4562547" y="1284289"/>
            <a:ext cx="3609901" cy="2859087"/>
            <a:chOff x="4562746" y="426820"/>
            <a:chExt cx="3609303" cy="285930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87455CB-D8B8-4F44-AEE5-C917FD62FEEF}"/>
                </a:ext>
              </a:extLst>
            </p:cNvPr>
            <p:cNvSpPr/>
            <p:nvPr/>
          </p:nvSpPr>
          <p:spPr bwMode="auto">
            <a:xfrm>
              <a:off x="4607116" y="522077"/>
              <a:ext cx="3564933" cy="2764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32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9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6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6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zh-CN" altLang="en-US" sz="1400" dirty="0">
                <a:solidFill>
                  <a:srgbClr val="FFFFFF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287" name="矩形 30">
              <a:extLst>
                <a:ext uri="{FF2B5EF4-FFF2-40B4-BE49-F238E27FC236}">
                  <a16:creationId xmlns:a16="http://schemas.microsoft.com/office/drawing/2014/main" id="{DCEA124B-A584-4AD3-A97F-7F811040D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746" y="426820"/>
              <a:ext cx="875416" cy="40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S.code</a:t>
              </a:r>
              <a:endParaRPr lang="zh-CN" altLang="en-US" sz="20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9" name="Rectangle 3">
            <a:extLst>
              <a:ext uri="{FF2B5EF4-FFF2-40B4-BE49-F238E27FC236}">
                <a16:creationId xmlns:a16="http://schemas.microsoft.com/office/drawing/2014/main" id="{A3C25FB3-71D6-4673-8326-1F370C12E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8663" y="1000126"/>
            <a:ext cx="8629650" cy="32258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dirty="0">
              <a:ea typeface="楷体_GB2312" pitchFamily="49" charset="-122"/>
              <a:cs typeface="Times New Roman" pitchFamily="18" charset="0"/>
            </a:endParaRPr>
          </a:p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dirty="0">
              <a:ea typeface="楷体_GB2312" pitchFamily="49" charset="-122"/>
              <a:cs typeface="Times New Roman" pitchFamily="18" charset="0"/>
            </a:endParaRPr>
          </a:p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repeat S</a:t>
            </a:r>
            <a:r>
              <a:rPr lang="en-US" altLang="zh-CN" b="1" i="1" baseline="-25000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until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B</a:t>
            </a:r>
            <a:endParaRPr lang="en-US" altLang="zh-CN" sz="2200" dirty="0">
              <a:ea typeface="楷体_GB2312" pitchFamily="49" charset="-122"/>
              <a:cs typeface="Times New Roman" pitchFamily="18" charset="0"/>
            </a:endParaRPr>
          </a:p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b="1" dirty="0">
              <a:solidFill>
                <a:schemeClr val="tx1"/>
              </a:solidFill>
              <a:ea typeface="楷体_GB2312" pitchFamily="49" charset="-122"/>
              <a:cs typeface="Times New Roman" pitchFamily="18" charset="0"/>
            </a:endParaRPr>
          </a:p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b="1" i="1" dirty="0">
              <a:solidFill>
                <a:schemeClr val="tx1"/>
              </a:solidFill>
              <a:ea typeface="楷体_GB2312" pitchFamily="49" charset="-122"/>
              <a:cs typeface="Times New Roman" pitchFamily="18" charset="0"/>
            </a:endParaRPr>
          </a:p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b="1" i="1" dirty="0">
              <a:solidFill>
                <a:schemeClr val="tx1"/>
              </a:solidFill>
              <a:ea typeface="楷体_GB2312" pitchFamily="49" charset="-122"/>
              <a:cs typeface="Times New Roman" pitchFamily="18" charset="0"/>
            </a:endParaRP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repeat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{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b="1" i="1" baseline="-25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.begin = new label() 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</a:t>
            </a: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	    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label(S</a:t>
            </a:r>
            <a:r>
              <a:rPr lang="en-US" altLang="zh-CN" b="1" i="1" baseline="-25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.begin) 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 </a:t>
            </a: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	    S</a:t>
            </a:r>
            <a:r>
              <a:rPr lang="en-US" altLang="zh-CN" b="1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.next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newlabel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() 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  }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b="1" baseline="-30000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endParaRPr lang="en-US" altLang="zh-CN" b="1" dirty="0">
              <a:solidFill>
                <a:schemeClr val="tx1"/>
              </a:solidFill>
              <a:ea typeface="楷体_GB2312" pitchFamily="49" charset="-122"/>
              <a:cs typeface="Times New Roman" pitchFamily="18" charset="0"/>
            </a:endParaRP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	   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until</a:t>
            </a:r>
            <a:r>
              <a:rPr lang="en-US" altLang="zh-CN" b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label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b="1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.next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) ; </a:t>
            </a: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	    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B.true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; 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B.false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b="1" i="1" baseline="-25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.begin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;  } </a:t>
            </a:r>
            <a:r>
              <a:rPr lang="en-US" altLang="zh-CN" b="1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B</a:t>
            </a:r>
          </a:p>
        </p:txBody>
      </p:sp>
      <p:sp>
        <p:nvSpPr>
          <p:cNvPr id="71683" name="Rectangle 23">
            <a:extLst>
              <a:ext uri="{FF2B5EF4-FFF2-40B4-BE49-F238E27FC236}">
                <a16:creationId xmlns:a16="http://schemas.microsoft.com/office/drawing/2014/main" id="{CD393278-6A29-477E-A983-FEA7E48B3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1125539"/>
            <a:ext cx="7931150" cy="3587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000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repeat</a:t>
            </a:r>
            <a:r>
              <a:rPr lang="en-US" altLang="zh-CN" sz="3000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-</a:t>
            </a:r>
            <a:r>
              <a:rPr lang="en-US" altLang="zh-CN" sz="3000" i="1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until</a:t>
            </a:r>
            <a:r>
              <a:rPr lang="zh-CN" altLang="en-US" sz="3000" spc="3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语句的</a:t>
            </a:r>
            <a:r>
              <a:rPr lang="en-US" altLang="zh-CN" sz="3000" i="1" dirty="0">
                <a:solidFill>
                  <a:schemeClr val="tx1"/>
                </a:solidFill>
                <a:ea typeface="楷体_GB2312" pitchFamily="49" charset="-122"/>
              </a:rPr>
              <a:t>SDT</a:t>
            </a:r>
            <a:endParaRPr lang="zh-CN" altLang="en-US" sz="3000" i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66604" name="Text Box 16">
            <a:extLst>
              <a:ext uri="{FF2B5EF4-FFF2-40B4-BE49-F238E27FC236}">
                <a16:creationId xmlns:a16="http://schemas.microsoft.com/office/drawing/2014/main" id="{BC11536B-69C2-4C68-A4C2-A892DB665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-1643063"/>
            <a:ext cx="7572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500" i="1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2EAADA-1D3B-434E-BD25-AB9DBA6F23AB}"/>
              </a:ext>
            </a:extLst>
          </p:cNvPr>
          <p:cNvGrpSpPr>
            <a:grpSpLocks/>
          </p:cNvGrpSpPr>
          <p:nvPr/>
        </p:nvGrpSpPr>
        <p:grpSpPr bwMode="auto">
          <a:xfrm>
            <a:off x="5033963" y="1876426"/>
            <a:ext cx="3984572" cy="2481263"/>
            <a:chOff x="4714875" y="1019175"/>
            <a:chExt cx="3984697" cy="2481263"/>
          </a:xfrm>
        </p:grpSpPr>
        <p:sp>
          <p:nvSpPr>
            <p:cNvPr id="45" name="Line 9">
              <a:extLst>
                <a:ext uri="{FF2B5EF4-FFF2-40B4-BE49-F238E27FC236}">
                  <a16:creationId xmlns:a16="http://schemas.microsoft.com/office/drawing/2014/main" id="{10C1B8A0-ED42-4233-9349-B9EC8C260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93029" y="2211217"/>
              <a:ext cx="350848" cy="1588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1386" name="Text Box 11">
              <a:extLst>
                <a:ext uri="{FF2B5EF4-FFF2-40B4-BE49-F238E27FC236}">
                  <a16:creationId xmlns:a16="http://schemas.microsoft.com/office/drawing/2014/main" id="{9EEF64BF-9FF9-4319-AE18-FF38DF038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7938" y="1019175"/>
              <a:ext cx="974725" cy="37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E20AED0-386F-4297-98BD-7895BEF18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8025" y="2252950"/>
              <a:ext cx="1065247" cy="377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 i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B.false</a:t>
              </a:r>
              <a:endParaRPr lang="en-US" altLang="zh-CN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FE90C61A-4224-45E2-9945-78405558A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0201" y="2186010"/>
              <a:ext cx="1049371" cy="377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 i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B.true</a:t>
              </a:r>
              <a:endParaRPr lang="en-US" altLang="zh-CN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390" name="Text Box 16">
              <a:extLst>
                <a:ext uri="{FF2B5EF4-FFF2-40B4-BE49-F238E27FC236}">
                  <a16:creationId xmlns:a16="http://schemas.microsoft.com/office/drawing/2014/main" id="{28EF7755-239D-4017-B7EF-02427C8BF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4997" y="1716462"/>
              <a:ext cx="744537" cy="37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until</a:t>
              </a:r>
            </a:p>
          </p:txBody>
        </p:sp>
        <p:sp>
          <p:nvSpPr>
            <p:cNvPr id="52" name="Line 23">
              <a:extLst>
                <a:ext uri="{FF2B5EF4-FFF2-40B4-BE49-F238E27FC236}">
                  <a16:creationId xmlns:a16="http://schemas.microsoft.com/office/drawing/2014/main" id="{D0C3F22D-26A3-4D37-9489-11EFCEB3FF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74428" y="1505789"/>
              <a:ext cx="1630" cy="638924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Line 24">
              <a:extLst>
                <a:ext uri="{FF2B5EF4-FFF2-40B4-BE49-F238E27FC236}">
                  <a16:creationId xmlns:a16="http://schemas.microsoft.com/office/drawing/2014/main" id="{79EEB09B-77A9-488C-B416-2C5D988E1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134" y="1489075"/>
              <a:ext cx="836638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Line 31">
              <a:extLst>
                <a:ext uri="{FF2B5EF4-FFF2-40B4-BE49-F238E27FC236}">
                  <a16:creationId xmlns:a16="http://schemas.microsoft.com/office/drawing/2014/main" id="{82F15589-7BD8-4D9C-8A76-9A9781AAC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8713" y="2943225"/>
              <a:ext cx="1728842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DB4AF38F-24D9-4666-8CFD-28EF142AEDD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7547037" y="2143123"/>
              <a:ext cx="324128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dirty="0"/>
            </a:p>
          </p:txBody>
        </p:sp>
        <p:sp>
          <p:nvSpPr>
            <p:cNvPr id="59" name="Line 60">
              <a:extLst>
                <a:ext uri="{FF2B5EF4-FFF2-40B4-BE49-F238E27FC236}">
                  <a16:creationId xmlns:a16="http://schemas.microsoft.com/office/drawing/2014/main" id="{EC2E7F01-0B3C-4250-9D4B-B190D1AB3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37554" y="2200273"/>
              <a:ext cx="12647" cy="742951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" name="Line 61">
              <a:extLst>
                <a:ext uri="{FF2B5EF4-FFF2-40B4-BE49-F238E27FC236}">
                  <a16:creationId xmlns:a16="http://schemas.microsoft.com/office/drawing/2014/main" id="{24DEE7C1-70EA-48A4-91DB-10D614033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3039" y="2295525"/>
              <a:ext cx="935066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" name="Line 62">
              <a:extLst>
                <a:ext uri="{FF2B5EF4-FFF2-40B4-BE49-F238E27FC236}">
                  <a16:creationId xmlns:a16="http://schemas.microsoft.com/office/drawing/2014/main" id="{62663F44-07BB-4CEE-820C-257211EDD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43514" y="1489075"/>
              <a:ext cx="0" cy="80645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stealth" w="lg" len="lg"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4" name="Text Box 14">
              <a:extLst>
                <a:ext uri="{FF2B5EF4-FFF2-40B4-BE49-F238E27FC236}">
                  <a16:creationId xmlns:a16="http://schemas.microsoft.com/office/drawing/2014/main" id="{853FD057-875F-4E81-8B92-64D5B0250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6390" y="1092372"/>
              <a:ext cx="1082709" cy="377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altLang="zh-CN" sz="2000" b="1" i="1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altLang="zh-CN" sz="20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.begin</a:t>
              </a:r>
              <a:endParaRPr lang="zh-CN" alt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400" name="Text Box 5">
              <a:extLst>
                <a:ext uri="{FF2B5EF4-FFF2-40B4-BE49-F238E27FC236}">
                  <a16:creationId xmlns:a16="http://schemas.microsoft.com/office/drawing/2014/main" id="{AA036366-7CEE-4A5A-B5AD-539907CB7A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7263" y="1416050"/>
              <a:ext cx="1468512" cy="3770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</a:t>
              </a:r>
              <a:r>
                <a:rPr lang="en-US" altLang="zh-CN" sz="2000" b="1" i="1" baseline="-25000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.code</a:t>
              </a:r>
            </a:p>
          </p:txBody>
        </p:sp>
        <p:sp>
          <p:nvSpPr>
            <p:cNvPr id="101401" name="Text Box 6">
              <a:extLst>
                <a:ext uri="{FF2B5EF4-FFF2-40B4-BE49-F238E27FC236}">
                  <a16:creationId xmlns:a16="http://schemas.microsoft.com/office/drawing/2014/main" id="{5E004AE4-8C39-4ED3-8AAA-5B588CBAF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0438" y="2025650"/>
              <a:ext cx="1492324" cy="3770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 i="1" dirty="0" err="1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B.code</a:t>
              </a:r>
              <a:endParaRPr lang="zh-CN" altLang="en-US" sz="20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Line 63">
              <a:extLst>
                <a:ext uri="{FF2B5EF4-FFF2-40B4-BE49-F238E27FC236}">
                  <a16:creationId xmlns:a16="http://schemas.microsoft.com/office/drawing/2014/main" id="{DCBD41B0-919B-4276-B533-66A819D3CF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4875" y="1489075"/>
              <a:ext cx="1325604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2" name="Line 62">
              <a:extLst>
                <a:ext uri="{FF2B5EF4-FFF2-40B4-BE49-F238E27FC236}">
                  <a16:creationId xmlns:a16="http://schemas.microsoft.com/office/drawing/2014/main" id="{3C8AB8A2-36B7-4B47-A0A5-1741A23B8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6012" y="2938463"/>
              <a:ext cx="0" cy="561975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stealth" w="lg" len="lg"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3" name="Line 63">
              <a:extLst>
                <a:ext uri="{FF2B5EF4-FFF2-40B4-BE49-F238E27FC236}">
                  <a16:creationId xmlns:a16="http://schemas.microsoft.com/office/drawing/2014/main" id="{3D59977C-592C-41A6-87CB-F28CD7039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5544" y="3489325"/>
              <a:ext cx="1325605" cy="0"/>
            </a:xfrm>
            <a:prstGeom prst="lin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Text Box 14">
              <a:extLst>
                <a:ext uri="{FF2B5EF4-FFF2-40B4-BE49-F238E27FC236}">
                  <a16:creationId xmlns:a16="http://schemas.microsoft.com/office/drawing/2014/main" id="{E3A1D26C-916E-46A1-87A8-EB7AD503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2221" y="3078163"/>
              <a:ext cx="1082709" cy="377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 i="1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S.next</a:t>
              </a:r>
              <a:endParaRPr lang="zh-CN" alt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F8CACE-1FD4-4024-9436-F09A6D15BA45}"/>
              </a:ext>
            </a:extLst>
          </p:cNvPr>
          <p:cNvGrpSpPr>
            <a:grpSpLocks/>
          </p:cNvGrpSpPr>
          <p:nvPr/>
        </p:nvGrpSpPr>
        <p:grpSpPr bwMode="auto">
          <a:xfrm>
            <a:off x="5024810" y="1621215"/>
            <a:ext cx="3868369" cy="2314199"/>
            <a:chOff x="5022496" y="763454"/>
            <a:chExt cx="3576743" cy="231432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C46F920-FA0B-4C38-BC86-025E624F99E5}"/>
                </a:ext>
              </a:extLst>
            </p:cNvPr>
            <p:cNvSpPr/>
            <p:nvPr/>
          </p:nvSpPr>
          <p:spPr bwMode="auto">
            <a:xfrm>
              <a:off x="5033898" y="798004"/>
              <a:ext cx="3565341" cy="22797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32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9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6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6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1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400" dirty="0">
                <a:solidFill>
                  <a:srgbClr val="FFFFFF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384" name="矩形 28">
              <a:extLst>
                <a:ext uri="{FF2B5EF4-FFF2-40B4-BE49-F238E27FC236}">
                  <a16:creationId xmlns:a16="http://schemas.microsoft.com/office/drawing/2014/main" id="{2041DFF3-D6C1-4556-95F5-399AE6A50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496" y="763454"/>
              <a:ext cx="809555" cy="40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 i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S.code</a:t>
              </a:r>
              <a:endParaRPr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 Box 14">
            <a:extLst>
              <a:ext uri="{FF2B5EF4-FFF2-40B4-BE49-F238E27FC236}">
                <a16:creationId xmlns:a16="http://schemas.microsoft.com/office/drawing/2014/main" id="{339C65BF-2BCC-4AAB-9C20-1E6807AA5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179" y="1949623"/>
            <a:ext cx="1082675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0" b="1" i="1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.next</a:t>
            </a:r>
            <a:endParaRPr lang="zh-CN" altLang="en-US" sz="2000" b="1" i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04" grpId="0"/>
      <p:bldP spid="30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1" name="Rectangle 3">
            <a:extLst>
              <a:ext uri="{FF2B5EF4-FFF2-40B4-BE49-F238E27FC236}">
                <a16:creationId xmlns:a16="http://schemas.microsoft.com/office/drawing/2014/main" id="{FA86FAC7-0980-4FAF-8413-FDC521C333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4376" y="1785939"/>
            <a:ext cx="6986588" cy="32258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500" i="1" dirty="0">
                <a:solidFill>
                  <a:srgbClr val="000000"/>
                </a:solidFill>
                <a:ea typeface="楷体_GB2312" pitchFamily="49" charset="-122"/>
                <a:cs typeface="Times New Roman" pitchFamily="18" charset="0"/>
              </a:rPr>
              <a:t>P</a:t>
            </a:r>
            <a:r>
              <a:rPr lang="en-US" altLang="zh-CN" sz="2500" dirty="0">
                <a:solidFill>
                  <a:srgbClr val="000000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2500" dirty="0">
                <a:solidFill>
                  <a:srgbClr val="000000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5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25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</a:t>
            </a:r>
            <a:r>
              <a:rPr lang="en-US" altLang="zh-CN" sz="25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5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newlabel</a:t>
            </a:r>
            <a:r>
              <a:rPr lang="en-US" altLang="zh-CN" sz="25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 ); }</a:t>
            </a:r>
            <a:r>
              <a:rPr lang="en-US" altLang="zh-CN" sz="2500" i="1" dirty="0">
                <a:solidFill>
                  <a:srgbClr val="000000"/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25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25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label</a:t>
            </a:r>
            <a:r>
              <a:rPr lang="en-US" altLang="zh-CN" sz="25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5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</a:t>
            </a:r>
            <a:r>
              <a:rPr lang="en-US" altLang="zh-CN" sz="25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);}</a:t>
            </a:r>
          </a:p>
        </p:txBody>
      </p:sp>
      <p:grpSp>
        <p:nvGrpSpPr>
          <p:cNvPr id="121859" name="组合 5">
            <a:extLst>
              <a:ext uri="{FF2B5EF4-FFF2-40B4-BE49-F238E27FC236}">
                <a16:creationId xmlns:a16="http://schemas.microsoft.com/office/drawing/2014/main" id="{04B7C323-9DD9-4926-ABEE-3D4A061524BC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4"/>
            <a:ext cx="755650" cy="431800"/>
            <a:chOff x="-786" y="195486"/>
            <a:chExt cx="756363" cy="432048"/>
          </a:xfrm>
        </p:grpSpPr>
        <p:sp>
          <p:nvSpPr>
            <p:cNvPr id="39" name="五边形 38">
              <a:extLst>
                <a:ext uri="{FF2B5EF4-FFF2-40B4-BE49-F238E27FC236}">
                  <a16:creationId xmlns:a16="http://schemas.microsoft.com/office/drawing/2014/main" id="{70528E34-B10C-4D4D-9D45-B6DCD46F43D3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楷体_GB2312"/>
                <a:cs typeface="楷体_GB2312"/>
              </a:endParaRPr>
            </a:p>
          </p:txBody>
        </p:sp>
        <p:sp>
          <p:nvSpPr>
            <p:cNvPr id="121896" name="五边形 50">
              <a:extLst>
                <a:ext uri="{FF2B5EF4-FFF2-40B4-BE49-F238E27FC236}">
                  <a16:creationId xmlns:a16="http://schemas.microsoft.com/office/drawing/2014/main" id="{E1732449-BE60-42ED-B08B-A33DE59E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chemeClr val="bg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楷体_GB2312" pitchFamily="49" charset="-122"/>
              </a:endParaRPr>
            </a:p>
          </p:txBody>
        </p:sp>
      </p:grpSp>
      <p:sp>
        <p:nvSpPr>
          <p:cNvPr id="121863" name="标题 2">
            <a:extLst>
              <a:ext uri="{FF2B5EF4-FFF2-40B4-BE49-F238E27FC236}">
                <a16:creationId xmlns:a16="http://schemas.microsoft.com/office/drawing/2014/main" id="{1207B982-C984-47E8-BB9A-782B6BEA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25539"/>
            <a:ext cx="7931150" cy="358775"/>
          </a:xfrm>
        </p:spPr>
        <p:txBody>
          <a:bodyPr/>
          <a:lstStyle/>
          <a:p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动作执行</a:t>
            </a:r>
          </a:p>
        </p:txBody>
      </p:sp>
      <p:sp>
        <p:nvSpPr>
          <p:cNvPr id="45" name="Rectangle 66">
            <a:extLst>
              <a:ext uri="{FF2B5EF4-FFF2-40B4-BE49-F238E27FC236}">
                <a16:creationId xmlns:a16="http://schemas.microsoft.com/office/drawing/2014/main" id="{5B6CC701-9132-4861-B288-74D46D55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9" y="3516314"/>
            <a:ext cx="1150937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S.n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15E8943-B19B-423D-8A28-9F81024F107C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2952979"/>
            <a:ext cx="8246679" cy="2858066"/>
            <a:chOff x="884238" y="2126752"/>
            <a:chExt cx="8247107" cy="2858579"/>
          </a:xfrm>
        </p:grpSpPr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B75BAD1A-1A46-4B57-BD4D-B9AC2ECE4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179" y="3515936"/>
              <a:ext cx="679685" cy="236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then</a:t>
              </a:r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8ED8987C-7592-4296-B141-BAB37853E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513" y="3001962"/>
              <a:ext cx="1720056" cy="5044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Line 38">
              <a:extLst>
                <a:ext uri="{FF2B5EF4-FFF2-40B4-BE49-F238E27FC236}">
                  <a16:creationId xmlns:a16="http://schemas.microsoft.com/office/drawing/2014/main" id="{C6571F38-FC03-4773-B7EE-1A6701C12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8486" y="3003550"/>
              <a:ext cx="436026" cy="5028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B0B12E01-217B-4C8D-8A82-FDFB0394C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581" y="4208417"/>
              <a:ext cx="647734" cy="252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until</a:t>
              </a:r>
            </a:p>
          </p:txBody>
        </p:sp>
        <p:sp>
          <p:nvSpPr>
            <p:cNvPr id="48" name="Rectangle 50">
              <a:extLst>
                <a:ext uri="{FF2B5EF4-FFF2-40B4-BE49-F238E27FC236}">
                  <a16:creationId xmlns:a16="http://schemas.microsoft.com/office/drawing/2014/main" id="{228041CF-5F47-4ED4-AE98-050FB31E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4924" y="3542808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3A99DF8B-A64F-4D10-AEF2-6B63733D3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65934" y="3816445"/>
              <a:ext cx="395049" cy="408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53">
              <a:extLst>
                <a:ext uri="{FF2B5EF4-FFF2-40B4-BE49-F238E27FC236}">
                  <a16:creationId xmlns:a16="http://schemas.microsoft.com/office/drawing/2014/main" id="{F8E768E4-5278-44CE-BB6C-4E7A22B77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0031" y="3828975"/>
              <a:ext cx="938622" cy="3834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Rectangle 55">
              <a:extLst>
                <a:ext uri="{FF2B5EF4-FFF2-40B4-BE49-F238E27FC236}">
                  <a16:creationId xmlns:a16="http://schemas.microsoft.com/office/drawing/2014/main" id="{A16AB08A-B158-4243-9F76-1F9078F6D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242" y="3512867"/>
              <a:ext cx="539778" cy="252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else</a:t>
              </a:r>
            </a:p>
          </p:txBody>
        </p:sp>
        <p:sp>
          <p:nvSpPr>
            <p:cNvPr id="56" name="Rectangle 65">
              <a:extLst>
                <a:ext uri="{FF2B5EF4-FFF2-40B4-BE49-F238E27FC236}">
                  <a16:creationId xmlns:a16="http://schemas.microsoft.com/office/drawing/2014/main" id="{E71CDB7D-AFD0-486C-B284-4E5CBA5D2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2787650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8" name="Line 38">
              <a:extLst>
                <a:ext uri="{FF2B5EF4-FFF2-40B4-BE49-F238E27FC236}">
                  <a16:creationId xmlns:a16="http://schemas.microsoft.com/office/drawing/2014/main" id="{E8BBFE03-E1FA-4760-B675-F24D80498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513" y="2357437"/>
              <a:ext cx="1587" cy="403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Rectangle 65">
              <a:extLst>
                <a:ext uri="{FF2B5EF4-FFF2-40B4-BE49-F238E27FC236}">
                  <a16:creationId xmlns:a16="http://schemas.microsoft.com/office/drawing/2014/main" id="{738E9C96-7348-4FD8-82EC-6E8CD2F68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2126752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60" name="Line 39">
              <a:extLst>
                <a:ext uri="{FF2B5EF4-FFF2-40B4-BE49-F238E27FC236}">
                  <a16:creationId xmlns:a16="http://schemas.microsoft.com/office/drawing/2014/main" id="{AFD31D6D-9CFB-4D54-9D29-0560382D3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2485" y="3003550"/>
              <a:ext cx="1493615" cy="5028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Line 32">
              <a:extLst>
                <a:ext uri="{FF2B5EF4-FFF2-40B4-BE49-F238E27FC236}">
                  <a16:creationId xmlns:a16="http://schemas.microsoft.com/office/drawing/2014/main" id="{EB3055C9-6927-4811-9033-D5D9E4947A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23570" y="3818176"/>
              <a:ext cx="1026458" cy="406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Line 34">
              <a:extLst>
                <a:ext uri="{FF2B5EF4-FFF2-40B4-BE49-F238E27FC236}">
                  <a16:creationId xmlns:a16="http://schemas.microsoft.com/office/drawing/2014/main" id="{061A8F13-EA9A-4C53-92E5-A3CE9FA14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5934" y="4576657"/>
              <a:ext cx="0" cy="1889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4B6D3BAC-9B9A-4B24-BFC0-5424D128B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602" y="4237182"/>
              <a:ext cx="427038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46">
              <a:extLst>
                <a:ext uri="{FF2B5EF4-FFF2-40B4-BE49-F238E27FC236}">
                  <a16:creationId xmlns:a16="http://schemas.microsoft.com/office/drawing/2014/main" id="{411F1BBC-3D6B-4477-A231-091C0FB04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1061" y="3819669"/>
              <a:ext cx="7143" cy="176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Rectangle 58">
              <a:extLst>
                <a:ext uri="{FF2B5EF4-FFF2-40B4-BE49-F238E27FC236}">
                  <a16:creationId xmlns:a16="http://schemas.microsoft.com/office/drawing/2014/main" id="{7F6B3948-587D-4791-BA8F-A305443C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273" y="4029769"/>
              <a:ext cx="1317272" cy="252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b="1" i="1" dirty="0">
                  <a:solidFill>
                    <a:srgbClr val="2D83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a:=b*c+d</a:t>
              </a:r>
              <a:endParaRPr lang="en-US" altLang="zh-CN" sz="2000" b="1" i="1" dirty="0">
                <a:solidFill>
                  <a:srgbClr val="2D83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68" name="Line 33">
              <a:extLst>
                <a:ext uri="{FF2B5EF4-FFF2-40B4-BE49-F238E27FC236}">
                  <a16:creationId xmlns:a16="http://schemas.microsoft.com/office/drawing/2014/main" id="{D0ACED2F-E5C9-436F-8354-BD522CF28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50030" y="3828972"/>
              <a:ext cx="395048" cy="408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3DAC1B85-0B1C-4B28-9D1B-6B838D666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010" y="3557513"/>
              <a:ext cx="4318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61">
              <a:extLst>
                <a:ext uri="{FF2B5EF4-FFF2-40B4-BE49-F238E27FC236}">
                  <a16:creationId xmlns:a16="http://schemas.microsoft.com/office/drawing/2014/main" id="{F0FD4B9E-53ED-499C-8522-5AED74B64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1862" y="4739224"/>
              <a:ext cx="952814" cy="24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b="1" i="1" dirty="0">
                  <a:solidFill>
                    <a:srgbClr val="2D83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a:=a-1</a:t>
              </a:r>
              <a:endParaRPr lang="en-US" altLang="zh-CN" sz="2000" b="1" i="1" dirty="0">
                <a:solidFill>
                  <a:srgbClr val="2D83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sp>
          <p:nvSpPr>
            <p:cNvPr id="72" name="Rectangle 40">
              <a:extLst>
                <a:ext uri="{FF2B5EF4-FFF2-40B4-BE49-F238E27FC236}">
                  <a16:creationId xmlns:a16="http://schemas.microsoft.com/office/drawing/2014/main" id="{4203447B-9518-49AC-8F7F-207CF004C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754" y="4231373"/>
              <a:ext cx="1026456" cy="287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repeat</a:t>
              </a:r>
            </a:p>
          </p:txBody>
        </p:sp>
        <p:sp>
          <p:nvSpPr>
            <p:cNvPr id="73" name="Line 59">
              <a:extLst>
                <a:ext uri="{FF2B5EF4-FFF2-40B4-BE49-F238E27FC236}">
                  <a16:creationId xmlns:a16="http://schemas.microsoft.com/office/drawing/2014/main" id="{C69AA196-84A5-4B09-B0CC-8435C3AD9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5923" y="3852457"/>
              <a:ext cx="7143" cy="176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Rectangle 60">
              <a:extLst>
                <a:ext uri="{FF2B5EF4-FFF2-40B4-BE49-F238E27FC236}">
                  <a16:creationId xmlns:a16="http://schemas.microsoft.com/office/drawing/2014/main" id="{1DDDE743-5001-4160-96D5-639B2C649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313" y="4036119"/>
              <a:ext cx="593756" cy="24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w</a:t>
              </a: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&lt;</a:t>
              </a: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75" name="Rectangle 42">
              <a:extLst>
                <a:ext uri="{FF2B5EF4-FFF2-40B4-BE49-F238E27FC236}">
                  <a16:creationId xmlns:a16="http://schemas.microsoft.com/office/drawing/2014/main" id="{9037429F-89DA-436F-93BA-0D024A7D1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181" y="3607563"/>
              <a:ext cx="4318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6" name="Line 36">
              <a:extLst>
                <a:ext uri="{FF2B5EF4-FFF2-40B4-BE49-F238E27FC236}">
                  <a16:creationId xmlns:a16="http://schemas.microsoft.com/office/drawing/2014/main" id="{4C1A7A02-0ADC-4F1F-8E28-FADF1619C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8719" y="3003550"/>
              <a:ext cx="3231356" cy="571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Rectangle 47">
              <a:extLst>
                <a:ext uri="{FF2B5EF4-FFF2-40B4-BE49-F238E27FC236}">
                  <a16:creationId xmlns:a16="http://schemas.microsoft.com/office/drawing/2014/main" id="{801F89BA-044B-49C5-B24C-3E4E009C2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38" y="3557513"/>
              <a:ext cx="423863" cy="27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if</a:t>
              </a:r>
            </a:p>
          </p:txBody>
        </p:sp>
        <p:sp>
          <p:nvSpPr>
            <p:cNvPr id="78" name="Rectangle 45">
              <a:extLst>
                <a:ext uri="{FF2B5EF4-FFF2-40B4-BE49-F238E27FC236}">
                  <a16:creationId xmlns:a16="http://schemas.microsoft.com/office/drawing/2014/main" id="{35641152-D33B-4F0C-9B8D-87FB88B83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55" y="4306272"/>
              <a:ext cx="365188" cy="270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Line 52">
              <a:extLst>
                <a:ext uri="{FF2B5EF4-FFF2-40B4-BE49-F238E27FC236}">
                  <a16:creationId xmlns:a16="http://schemas.microsoft.com/office/drawing/2014/main" id="{262CD446-1DBA-4FC4-92CA-37A12FD05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8653" y="4576657"/>
              <a:ext cx="0" cy="1889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DE0E4D0A-1F92-45EC-831D-70D822A4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0090" y="4739224"/>
              <a:ext cx="811255" cy="244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a&lt;0</a:t>
              </a:r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4038774-D84B-46A4-871B-5831314E7AFD}"/>
              </a:ext>
            </a:extLst>
          </p:cNvPr>
          <p:cNvCxnSpPr>
            <a:cxnSpLocks/>
            <a:stCxn id="76" idx="0"/>
          </p:cNvCxnSpPr>
          <p:nvPr/>
        </p:nvCxnSpPr>
        <p:spPr>
          <a:xfrm>
            <a:off x="4240029" y="3829620"/>
            <a:ext cx="374632" cy="5083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C19816A-0696-4310-A649-78DC09446E07}"/>
              </a:ext>
            </a:extLst>
          </p:cNvPr>
          <p:cNvCxnSpPr>
            <a:stCxn id="76" idx="0"/>
          </p:cNvCxnSpPr>
          <p:nvPr/>
        </p:nvCxnSpPr>
        <p:spPr>
          <a:xfrm>
            <a:off x="4240030" y="3829620"/>
            <a:ext cx="3061409" cy="5083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7BE40-8573-4542-BD45-22F27CFD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7F240D-4190-4FD5-B036-CB8F7E7B8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4" y="1242085"/>
            <a:ext cx="4114800" cy="4143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059DCB-E519-409F-A951-16A5FD5B2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0"/>
          <a:stretch/>
        </p:blipFill>
        <p:spPr>
          <a:xfrm>
            <a:off x="3736906" y="1472540"/>
            <a:ext cx="5344750" cy="33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7734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1" name="Rectangle 3">
            <a:extLst>
              <a:ext uri="{FF2B5EF4-FFF2-40B4-BE49-F238E27FC236}">
                <a16:creationId xmlns:a16="http://schemas.microsoft.com/office/drawing/2014/main" id="{FA86FAC7-0980-4FAF-8413-FDC521C333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3965" y="1729163"/>
            <a:ext cx="6739773" cy="1154516"/>
          </a:xfrm>
        </p:spPr>
        <p:txBody>
          <a:bodyPr/>
          <a:lstStyle/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if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B.true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newlabel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();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B.false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newlabel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(); } 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 </a:t>
            </a: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	    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then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label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B.true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); 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.next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 } 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baseline="-30000" dirty="0"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gen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 ‘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goto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’ 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) }</a:t>
            </a: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	  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else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label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B.false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); 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.next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 }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baseline="-30000" dirty="0"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 </a:t>
            </a:r>
          </a:p>
        </p:txBody>
      </p:sp>
      <p:grpSp>
        <p:nvGrpSpPr>
          <p:cNvPr id="121859" name="组合 5">
            <a:extLst>
              <a:ext uri="{FF2B5EF4-FFF2-40B4-BE49-F238E27FC236}">
                <a16:creationId xmlns:a16="http://schemas.microsoft.com/office/drawing/2014/main" id="{04B7C323-9DD9-4926-ABEE-3D4A061524BC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4"/>
            <a:ext cx="755650" cy="431800"/>
            <a:chOff x="-786" y="195486"/>
            <a:chExt cx="756363" cy="432048"/>
          </a:xfrm>
        </p:grpSpPr>
        <p:sp>
          <p:nvSpPr>
            <p:cNvPr id="39" name="五边形 38">
              <a:extLst>
                <a:ext uri="{FF2B5EF4-FFF2-40B4-BE49-F238E27FC236}">
                  <a16:creationId xmlns:a16="http://schemas.microsoft.com/office/drawing/2014/main" id="{70528E34-B10C-4D4D-9D45-B6DCD46F43D3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楷体_GB2312"/>
                <a:cs typeface="楷体_GB2312"/>
              </a:endParaRPr>
            </a:p>
          </p:txBody>
        </p:sp>
        <p:sp>
          <p:nvSpPr>
            <p:cNvPr id="121896" name="五边形 50">
              <a:extLst>
                <a:ext uri="{FF2B5EF4-FFF2-40B4-BE49-F238E27FC236}">
                  <a16:creationId xmlns:a16="http://schemas.microsoft.com/office/drawing/2014/main" id="{E1732449-BE60-42ED-B08B-A33DE59E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chemeClr val="bg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楷体_GB2312" pitchFamily="49" charset="-122"/>
              </a:endParaRPr>
            </a:p>
          </p:txBody>
        </p:sp>
      </p:grpSp>
      <p:sp>
        <p:nvSpPr>
          <p:cNvPr id="121863" name="标题 2">
            <a:extLst>
              <a:ext uri="{FF2B5EF4-FFF2-40B4-BE49-F238E27FC236}">
                <a16:creationId xmlns:a16="http://schemas.microsoft.com/office/drawing/2014/main" id="{1207B982-C984-47E8-BB9A-782B6BEA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25539"/>
            <a:ext cx="7931150" cy="358775"/>
          </a:xfrm>
        </p:spPr>
        <p:txBody>
          <a:bodyPr/>
          <a:lstStyle/>
          <a:p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动作执行</a:t>
            </a:r>
          </a:p>
        </p:txBody>
      </p:sp>
      <p:sp>
        <p:nvSpPr>
          <p:cNvPr id="45" name="Rectangle 66">
            <a:extLst>
              <a:ext uri="{FF2B5EF4-FFF2-40B4-BE49-F238E27FC236}">
                <a16:creationId xmlns:a16="http://schemas.microsoft.com/office/drawing/2014/main" id="{5B6CC701-9132-4861-B288-74D46D55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9" y="3516314"/>
            <a:ext cx="1150937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S.n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15E8943-B19B-423D-8A28-9F81024F107C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2952979"/>
            <a:ext cx="8246679" cy="2856478"/>
            <a:chOff x="884238" y="2126752"/>
            <a:chExt cx="8247107" cy="2856991"/>
          </a:xfrm>
        </p:grpSpPr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B75BAD1A-1A46-4B57-BD4D-B9AC2ECE4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179" y="3515936"/>
              <a:ext cx="679685" cy="236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then</a:t>
              </a:r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8ED8987C-7592-4296-B141-BAB37853E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513" y="3001962"/>
              <a:ext cx="1720056" cy="5044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Line 38">
              <a:extLst>
                <a:ext uri="{FF2B5EF4-FFF2-40B4-BE49-F238E27FC236}">
                  <a16:creationId xmlns:a16="http://schemas.microsoft.com/office/drawing/2014/main" id="{C6571F38-FC03-4773-B7EE-1A6701C12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8486" y="3003550"/>
              <a:ext cx="436026" cy="5028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B0B12E01-217B-4C8D-8A82-FDFB0394C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581" y="4208417"/>
              <a:ext cx="647734" cy="252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until</a:t>
              </a:r>
            </a:p>
          </p:txBody>
        </p:sp>
        <p:sp>
          <p:nvSpPr>
            <p:cNvPr id="48" name="Rectangle 50">
              <a:extLst>
                <a:ext uri="{FF2B5EF4-FFF2-40B4-BE49-F238E27FC236}">
                  <a16:creationId xmlns:a16="http://schemas.microsoft.com/office/drawing/2014/main" id="{228041CF-5F47-4ED4-AE98-050FB31E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4924" y="3542808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3A99DF8B-A64F-4D10-AEF2-6B63733D3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65934" y="3816445"/>
              <a:ext cx="395049" cy="408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53">
              <a:extLst>
                <a:ext uri="{FF2B5EF4-FFF2-40B4-BE49-F238E27FC236}">
                  <a16:creationId xmlns:a16="http://schemas.microsoft.com/office/drawing/2014/main" id="{F8E768E4-5278-44CE-BB6C-4E7A22B77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0031" y="3828975"/>
              <a:ext cx="938622" cy="3834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Rectangle 55">
              <a:extLst>
                <a:ext uri="{FF2B5EF4-FFF2-40B4-BE49-F238E27FC236}">
                  <a16:creationId xmlns:a16="http://schemas.microsoft.com/office/drawing/2014/main" id="{A16AB08A-B158-4243-9F76-1F9078F6D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242" y="3512867"/>
              <a:ext cx="539778" cy="252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else</a:t>
              </a:r>
            </a:p>
          </p:txBody>
        </p:sp>
        <p:sp>
          <p:nvSpPr>
            <p:cNvPr id="56" name="Rectangle 65">
              <a:extLst>
                <a:ext uri="{FF2B5EF4-FFF2-40B4-BE49-F238E27FC236}">
                  <a16:creationId xmlns:a16="http://schemas.microsoft.com/office/drawing/2014/main" id="{E71CDB7D-AFD0-486C-B284-4E5CBA5D2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2787650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8" name="Line 38">
              <a:extLst>
                <a:ext uri="{FF2B5EF4-FFF2-40B4-BE49-F238E27FC236}">
                  <a16:creationId xmlns:a16="http://schemas.microsoft.com/office/drawing/2014/main" id="{E8BBFE03-E1FA-4760-B675-F24D80498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513" y="2357437"/>
              <a:ext cx="1587" cy="403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Rectangle 65">
              <a:extLst>
                <a:ext uri="{FF2B5EF4-FFF2-40B4-BE49-F238E27FC236}">
                  <a16:creationId xmlns:a16="http://schemas.microsoft.com/office/drawing/2014/main" id="{738E9C96-7348-4FD8-82EC-6E8CD2F68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2126752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60" name="Line 39">
              <a:extLst>
                <a:ext uri="{FF2B5EF4-FFF2-40B4-BE49-F238E27FC236}">
                  <a16:creationId xmlns:a16="http://schemas.microsoft.com/office/drawing/2014/main" id="{AFD31D6D-9CFB-4D54-9D29-0560382D3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2485" y="3003550"/>
              <a:ext cx="1493615" cy="5028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Line 32">
              <a:extLst>
                <a:ext uri="{FF2B5EF4-FFF2-40B4-BE49-F238E27FC236}">
                  <a16:creationId xmlns:a16="http://schemas.microsoft.com/office/drawing/2014/main" id="{EB3055C9-6927-4811-9033-D5D9E4947A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23570" y="3818176"/>
              <a:ext cx="1026458" cy="406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Line 34">
              <a:extLst>
                <a:ext uri="{FF2B5EF4-FFF2-40B4-BE49-F238E27FC236}">
                  <a16:creationId xmlns:a16="http://schemas.microsoft.com/office/drawing/2014/main" id="{061A8F13-EA9A-4C53-92E5-A3CE9FA14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5934" y="4576657"/>
              <a:ext cx="0" cy="1889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4B6D3BAC-9B9A-4B24-BFC0-5424D128B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602" y="4237182"/>
              <a:ext cx="427038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46">
              <a:extLst>
                <a:ext uri="{FF2B5EF4-FFF2-40B4-BE49-F238E27FC236}">
                  <a16:creationId xmlns:a16="http://schemas.microsoft.com/office/drawing/2014/main" id="{411F1BBC-3D6B-4477-A231-091C0FB04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1061" y="3819669"/>
              <a:ext cx="7143" cy="176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Line 33">
              <a:extLst>
                <a:ext uri="{FF2B5EF4-FFF2-40B4-BE49-F238E27FC236}">
                  <a16:creationId xmlns:a16="http://schemas.microsoft.com/office/drawing/2014/main" id="{D0ACED2F-E5C9-436F-8354-BD522CF28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50030" y="3828972"/>
              <a:ext cx="395048" cy="408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3DAC1B85-0B1C-4B28-9D1B-6B838D666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010" y="3557513"/>
              <a:ext cx="4318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40">
              <a:extLst>
                <a:ext uri="{FF2B5EF4-FFF2-40B4-BE49-F238E27FC236}">
                  <a16:creationId xmlns:a16="http://schemas.microsoft.com/office/drawing/2014/main" id="{4203447B-9518-49AC-8F7F-207CF004C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754" y="4231373"/>
              <a:ext cx="1026456" cy="287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repeat</a:t>
              </a:r>
            </a:p>
          </p:txBody>
        </p:sp>
        <p:sp>
          <p:nvSpPr>
            <p:cNvPr id="73" name="Line 59">
              <a:extLst>
                <a:ext uri="{FF2B5EF4-FFF2-40B4-BE49-F238E27FC236}">
                  <a16:creationId xmlns:a16="http://schemas.microsoft.com/office/drawing/2014/main" id="{C69AA196-84A5-4B09-B0CC-8435C3AD9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5923" y="3852457"/>
              <a:ext cx="7143" cy="176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Rectangle 60">
              <a:extLst>
                <a:ext uri="{FF2B5EF4-FFF2-40B4-BE49-F238E27FC236}">
                  <a16:creationId xmlns:a16="http://schemas.microsoft.com/office/drawing/2014/main" id="{1DDDE743-5001-4160-96D5-639B2C649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313" y="4036119"/>
              <a:ext cx="593756" cy="24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w</a:t>
              </a: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&lt;</a:t>
              </a: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75" name="Rectangle 42">
              <a:extLst>
                <a:ext uri="{FF2B5EF4-FFF2-40B4-BE49-F238E27FC236}">
                  <a16:creationId xmlns:a16="http://schemas.microsoft.com/office/drawing/2014/main" id="{9037429F-89DA-436F-93BA-0D024A7D1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181" y="3607563"/>
              <a:ext cx="4318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6" name="Line 36">
              <a:extLst>
                <a:ext uri="{FF2B5EF4-FFF2-40B4-BE49-F238E27FC236}">
                  <a16:creationId xmlns:a16="http://schemas.microsoft.com/office/drawing/2014/main" id="{4C1A7A02-0ADC-4F1F-8E28-FADF1619C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8719" y="3003550"/>
              <a:ext cx="3231356" cy="571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Rectangle 47">
              <a:extLst>
                <a:ext uri="{FF2B5EF4-FFF2-40B4-BE49-F238E27FC236}">
                  <a16:creationId xmlns:a16="http://schemas.microsoft.com/office/drawing/2014/main" id="{801F89BA-044B-49C5-B24C-3E4E009C2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38" y="3557513"/>
              <a:ext cx="423863" cy="27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if</a:t>
              </a:r>
            </a:p>
          </p:txBody>
        </p:sp>
        <p:sp>
          <p:nvSpPr>
            <p:cNvPr id="78" name="Rectangle 45">
              <a:extLst>
                <a:ext uri="{FF2B5EF4-FFF2-40B4-BE49-F238E27FC236}">
                  <a16:creationId xmlns:a16="http://schemas.microsoft.com/office/drawing/2014/main" id="{35641152-D33B-4F0C-9B8D-87FB88B83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55" y="4306272"/>
              <a:ext cx="365188" cy="270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Line 52">
              <a:extLst>
                <a:ext uri="{FF2B5EF4-FFF2-40B4-BE49-F238E27FC236}">
                  <a16:creationId xmlns:a16="http://schemas.microsoft.com/office/drawing/2014/main" id="{262CD446-1DBA-4FC4-92CA-37A12FD05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8653" y="4576657"/>
              <a:ext cx="0" cy="1889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DE0E4D0A-1F92-45EC-831D-70D822A4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0090" y="4739224"/>
              <a:ext cx="811255" cy="244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a&lt;0</a:t>
              </a:r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4038774-D84B-46A4-871B-5831314E7AFD}"/>
              </a:ext>
            </a:extLst>
          </p:cNvPr>
          <p:cNvCxnSpPr>
            <a:cxnSpLocks/>
            <a:stCxn id="76" idx="0"/>
          </p:cNvCxnSpPr>
          <p:nvPr/>
        </p:nvCxnSpPr>
        <p:spPr>
          <a:xfrm>
            <a:off x="4240029" y="3829620"/>
            <a:ext cx="374632" cy="5083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C19816A-0696-4310-A649-78DC09446E07}"/>
              </a:ext>
            </a:extLst>
          </p:cNvPr>
          <p:cNvCxnSpPr>
            <a:stCxn id="76" idx="0"/>
          </p:cNvCxnSpPr>
          <p:nvPr/>
        </p:nvCxnSpPr>
        <p:spPr>
          <a:xfrm>
            <a:off x="4240030" y="3829620"/>
            <a:ext cx="3061409" cy="5083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7">
            <a:extLst>
              <a:ext uri="{FF2B5EF4-FFF2-40B4-BE49-F238E27FC236}">
                <a16:creationId xmlns:a16="http://schemas.microsoft.com/office/drawing/2014/main" id="{BF5CC42B-978E-4F17-8461-FF1243352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803" y="4444448"/>
            <a:ext cx="153458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B.t = 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 </a:t>
            </a:r>
          </a:p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B.f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AA00257-F057-4C1A-A257-3259AA9B2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450" y="1393825"/>
            <a:ext cx="226695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1463" indent="-271463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&lt;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2: 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goto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 pitchFamily="18" charset="0"/>
              </a:rPr>
              <a:t>3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3: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 * c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4: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+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5: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endParaRPr lang="en-US" altLang="zh-CN" sz="2000" b="1" i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6: 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goto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 pitchFamily="18" charset="0"/>
              </a:rPr>
              <a:t>1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9" name="Rectangle 69">
            <a:extLst>
              <a:ext uri="{FF2B5EF4-FFF2-40B4-BE49-F238E27FC236}">
                <a16:creationId xmlns:a16="http://schemas.microsoft.com/office/drawing/2014/main" id="{3C736362-2B75-42F0-925F-181316AAD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849" y="4281372"/>
            <a:ext cx="918099" cy="1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.n=L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A583834-F773-4948-A7B8-3FA354DE73FD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707608" y="3786189"/>
            <a:ext cx="657224" cy="44291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69">
            <a:extLst>
              <a:ext uri="{FF2B5EF4-FFF2-40B4-BE49-F238E27FC236}">
                <a16:creationId xmlns:a16="http://schemas.microsoft.com/office/drawing/2014/main" id="{24F055FC-847B-4842-A45C-52962EA8B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463" y="4366105"/>
            <a:ext cx="108507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.n=L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2902D03-C8F0-4F32-AA77-2DD74A731A48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707608" y="3786189"/>
            <a:ext cx="3277414" cy="551812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47">
            <a:extLst>
              <a:ext uri="{FF2B5EF4-FFF2-40B4-BE49-F238E27FC236}">
                <a16:creationId xmlns:a16="http://schemas.microsoft.com/office/drawing/2014/main" id="{E4B3C358-A022-4EF0-B4C4-8FD257DF8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26" y="2673341"/>
            <a:ext cx="3947312" cy="7617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68580" tIns="34290" rIns="68580" bIns="34290">
            <a:spAutoFit/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 → 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E</a:t>
            </a:r>
            <a:r>
              <a:rPr lang="en-US" altLang="zh-CN" sz="1500" b="1" baseline="-30000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relop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 E</a:t>
            </a:r>
            <a:r>
              <a:rPr lang="en-US" altLang="zh-CN" sz="1500" b="1" baseline="-30000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15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       </a:t>
            </a:r>
          </a:p>
          <a:p>
            <a:pPr defTabSz="91437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{ </a:t>
            </a:r>
            <a:r>
              <a:rPr lang="en-US" altLang="zh-CN" sz="1500" b="1" i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gen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(‘</a:t>
            </a:r>
            <a:r>
              <a:rPr lang="en-US" altLang="zh-CN" sz="1500" b="1" i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if 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’ </a:t>
            </a:r>
            <a:r>
              <a:rPr lang="en-US" altLang="zh-CN" sz="1500" b="1" i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E</a:t>
            </a:r>
            <a:r>
              <a:rPr lang="en-US" altLang="zh-CN" sz="1500" b="1" kern="0" baseline="-25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500" b="1" i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.addr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500" b="1" i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relop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500" b="1" i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E</a:t>
            </a:r>
            <a:r>
              <a:rPr lang="en-US" altLang="zh-CN" sz="1500" b="1" kern="0" baseline="-25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1500" b="1" i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.addr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‘</a:t>
            </a:r>
            <a:r>
              <a:rPr lang="en-US" altLang="zh-CN" sz="1500" b="1" i="1" kern="0" dirty="0" err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goto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’  </a:t>
            </a:r>
            <a:r>
              <a:rPr lang="en-US" altLang="zh-CN" sz="1500" b="1" i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B.true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);</a:t>
            </a:r>
          </a:p>
          <a:p>
            <a:pPr defTabSz="91437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i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gen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(‘</a:t>
            </a:r>
            <a:r>
              <a:rPr lang="en-US" altLang="zh-CN" sz="1500" b="1" i="1" kern="0" dirty="0" err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goto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’ </a:t>
            </a:r>
            <a:r>
              <a:rPr lang="en-US" altLang="zh-CN" sz="1500" b="1" i="1" kern="0" dirty="0" err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B.false</a:t>
            </a:r>
            <a:r>
              <a:rPr lang="en-US" altLang="zh-CN" sz="1500" b="1" kern="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); }</a:t>
            </a:r>
            <a:endParaRPr lang="zh-CN" altLang="en-US" sz="1500" b="1" kern="0" dirty="0">
              <a:solidFill>
                <a:srgbClr val="0000FF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50" name="Rectangle 58">
            <a:extLst>
              <a:ext uri="{FF2B5EF4-FFF2-40B4-BE49-F238E27FC236}">
                <a16:creationId xmlns:a16="http://schemas.microsoft.com/office/drawing/2014/main" id="{928F6453-732A-4471-8108-E8A9F1E0C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238" y="4855654"/>
            <a:ext cx="1317204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00" b="1" i="1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a:=b*c+d</a:t>
            </a:r>
            <a:endParaRPr lang="en-US" altLang="zh-CN" sz="2000" b="1" i="1" dirty="0">
              <a:solidFill>
                <a:srgbClr val="2D83F4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57" name="Rectangle 61">
            <a:extLst>
              <a:ext uri="{FF2B5EF4-FFF2-40B4-BE49-F238E27FC236}">
                <a16:creationId xmlns:a16="http://schemas.microsoft.com/office/drawing/2014/main" id="{E6CB6017-F210-476F-8F3E-89F3651E9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1695" y="5564981"/>
            <a:ext cx="95276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00" b="1" i="1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a:=a-1</a:t>
            </a:r>
            <a:endParaRPr lang="en-US" altLang="zh-CN" sz="2000" b="1" i="1" dirty="0">
              <a:solidFill>
                <a:srgbClr val="2D83F4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97618D-E120-4E10-87EC-E84DEBE738CA}"/>
              </a:ext>
            </a:extLst>
          </p:cNvPr>
          <p:cNvSpPr txBox="1"/>
          <p:nvPr/>
        </p:nvSpPr>
        <p:spPr>
          <a:xfrm>
            <a:off x="2030602" y="4333299"/>
            <a:ext cx="634231" cy="70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 </a:t>
            </a:r>
            <a:r>
              <a:rPr lang="en-US" altLang="zh-CN" sz="2002" b="1" dirty="0">
                <a:solidFill>
                  <a:srgbClr val="FF0000"/>
                </a:solidFill>
              </a:rPr>
              <a:t>= 3</a:t>
            </a:r>
            <a:endParaRPr lang="zh-CN" altLang="en-US" sz="2002" b="1" dirty="0">
              <a:solidFill>
                <a:srgbClr val="FF0000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8E1E09-32C3-4329-93D2-C6B579D995AC}"/>
              </a:ext>
            </a:extLst>
          </p:cNvPr>
          <p:cNvSpPr txBox="1"/>
          <p:nvPr/>
        </p:nvSpPr>
        <p:spPr>
          <a:xfrm>
            <a:off x="2037591" y="4596051"/>
            <a:ext cx="634231" cy="70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 </a:t>
            </a:r>
            <a:r>
              <a:rPr lang="en-US" altLang="zh-CN" sz="2002" b="1" dirty="0">
                <a:solidFill>
                  <a:srgbClr val="FF0000"/>
                </a:solidFill>
              </a:rPr>
              <a:t>= 7</a:t>
            </a:r>
            <a:endParaRPr lang="zh-CN" altLang="en-US" sz="2002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1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131" grpId="0" uiExpand="1" build="p"/>
      <p:bldP spid="40" grpId="0"/>
      <p:bldP spid="49" grpId="0"/>
      <p:bldP spid="53" grpId="0"/>
      <p:bldP spid="54" grpId="0" animBg="1"/>
      <p:bldP spid="2" grpId="0"/>
      <p:bldP spid="6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1" name="Rectangle 3">
            <a:extLst>
              <a:ext uri="{FF2B5EF4-FFF2-40B4-BE49-F238E27FC236}">
                <a16:creationId xmlns:a16="http://schemas.microsoft.com/office/drawing/2014/main" id="{FA86FAC7-0980-4FAF-8413-FDC521C333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4375" y="1785939"/>
            <a:ext cx="5678857" cy="974888"/>
          </a:xfrm>
        </p:spPr>
        <p:txBody>
          <a:bodyPr/>
          <a:lstStyle/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repeat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{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i="1" baseline="-25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.begin = new label()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 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label(S</a:t>
            </a:r>
            <a:r>
              <a:rPr lang="en-US" altLang="zh-CN" sz="1800" i="1" baseline="-25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.begin)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 </a:t>
            </a: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	    S</a:t>
            </a:r>
            <a:r>
              <a:rPr lang="en-US" altLang="zh-CN" sz="1800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.next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newlabel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()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  } 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baseline="-30000" dirty="0"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 </a:t>
            </a:r>
            <a:endParaRPr lang="en-US" altLang="zh-CN" sz="1800" dirty="0">
              <a:ea typeface="楷体_GB2312" pitchFamily="49" charset="-122"/>
              <a:cs typeface="Times New Roman" pitchFamily="18" charset="0"/>
            </a:endParaRP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	    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until</a:t>
            </a:r>
            <a:r>
              <a:rPr lang="en-US" altLang="zh-CN" sz="18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label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.next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) ; </a:t>
            </a:r>
          </a:p>
          <a:p>
            <a:pPr marL="204491" indent="-204491" algn="just" eaLnBrk="1" hangingPunct="1">
              <a:spcBef>
                <a:spcPct val="0"/>
              </a:spcBef>
              <a:buNone/>
              <a:defRPr/>
            </a:pP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	   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B.true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S.next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; </a:t>
            </a:r>
            <a:r>
              <a:rPr lang="en-US" altLang="zh-CN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B.false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1800" i="1" baseline="-25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8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.begin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;  } </a:t>
            </a:r>
            <a:r>
              <a:rPr lang="en-US" altLang="zh-CN" sz="1800" i="1" dirty="0">
                <a:ea typeface="楷体_GB2312" pitchFamily="49" charset="-122"/>
                <a:cs typeface="Times New Roman" pitchFamily="18" charset="0"/>
              </a:rPr>
              <a:t>B</a:t>
            </a:r>
          </a:p>
        </p:txBody>
      </p:sp>
      <p:grpSp>
        <p:nvGrpSpPr>
          <p:cNvPr id="121859" name="组合 5">
            <a:extLst>
              <a:ext uri="{FF2B5EF4-FFF2-40B4-BE49-F238E27FC236}">
                <a16:creationId xmlns:a16="http://schemas.microsoft.com/office/drawing/2014/main" id="{04B7C323-9DD9-4926-ABEE-3D4A061524BC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4"/>
            <a:ext cx="755650" cy="431800"/>
            <a:chOff x="-786" y="195486"/>
            <a:chExt cx="756363" cy="432048"/>
          </a:xfrm>
        </p:grpSpPr>
        <p:sp>
          <p:nvSpPr>
            <p:cNvPr id="39" name="五边形 38">
              <a:extLst>
                <a:ext uri="{FF2B5EF4-FFF2-40B4-BE49-F238E27FC236}">
                  <a16:creationId xmlns:a16="http://schemas.microsoft.com/office/drawing/2014/main" id="{70528E34-B10C-4D4D-9D45-B6DCD46F43D3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楷体_GB2312"/>
                <a:cs typeface="楷体_GB2312"/>
              </a:endParaRPr>
            </a:p>
          </p:txBody>
        </p:sp>
        <p:sp>
          <p:nvSpPr>
            <p:cNvPr id="121896" name="五边形 50">
              <a:extLst>
                <a:ext uri="{FF2B5EF4-FFF2-40B4-BE49-F238E27FC236}">
                  <a16:creationId xmlns:a16="http://schemas.microsoft.com/office/drawing/2014/main" id="{E1732449-BE60-42ED-B08B-A33DE59E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chemeClr val="bg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楷体_GB2312" pitchFamily="49" charset="-122"/>
              </a:endParaRPr>
            </a:p>
          </p:txBody>
        </p:sp>
      </p:grpSp>
      <p:sp>
        <p:nvSpPr>
          <p:cNvPr id="121863" name="标题 2">
            <a:extLst>
              <a:ext uri="{FF2B5EF4-FFF2-40B4-BE49-F238E27FC236}">
                <a16:creationId xmlns:a16="http://schemas.microsoft.com/office/drawing/2014/main" id="{1207B982-C984-47E8-BB9A-782B6BEA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25539"/>
            <a:ext cx="7931150" cy="358775"/>
          </a:xfrm>
        </p:spPr>
        <p:txBody>
          <a:bodyPr/>
          <a:lstStyle/>
          <a:p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动作执行</a:t>
            </a:r>
          </a:p>
        </p:txBody>
      </p:sp>
      <p:sp>
        <p:nvSpPr>
          <p:cNvPr id="45" name="Rectangle 66">
            <a:extLst>
              <a:ext uri="{FF2B5EF4-FFF2-40B4-BE49-F238E27FC236}">
                <a16:creationId xmlns:a16="http://schemas.microsoft.com/office/drawing/2014/main" id="{5B6CC701-9132-4861-B288-74D46D55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7713" y="3616222"/>
            <a:ext cx="1150937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S.n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15E8943-B19B-423D-8A28-9F81024F107C}"/>
              </a:ext>
            </a:extLst>
          </p:cNvPr>
          <p:cNvGrpSpPr>
            <a:grpSpLocks/>
          </p:cNvGrpSpPr>
          <p:nvPr/>
        </p:nvGrpSpPr>
        <p:grpSpPr bwMode="auto">
          <a:xfrm>
            <a:off x="241492" y="3014707"/>
            <a:ext cx="9026664" cy="2882818"/>
            <a:chOff x="884238" y="2126752"/>
            <a:chExt cx="9027133" cy="2883336"/>
          </a:xfrm>
        </p:grpSpPr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B75BAD1A-1A46-4B57-BD4D-B9AC2ECE4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179" y="3515936"/>
              <a:ext cx="679685" cy="236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then</a:t>
              </a:r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8ED8987C-7592-4296-B141-BAB37853E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513" y="3001962"/>
              <a:ext cx="1720056" cy="5044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Line 38">
              <a:extLst>
                <a:ext uri="{FF2B5EF4-FFF2-40B4-BE49-F238E27FC236}">
                  <a16:creationId xmlns:a16="http://schemas.microsoft.com/office/drawing/2014/main" id="{C6571F38-FC03-4773-B7EE-1A6701C12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8486" y="3003550"/>
              <a:ext cx="436026" cy="5028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B0B12E01-217B-4C8D-8A82-FDFB0394C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581" y="4208417"/>
              <a:ext cx="647734" cy="252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until</a:t>
              </a:r>
            </a:p>
          </p:txBody>
        </p:sp>
        <p:sp>
          <p:nvSpPr>
            <p:cNvPr id="48" name="Rectangle 50">
              <a:extLst>
                <a:ext uri="{FF2B5EF4-FFF2-40B4-BE49-F238E27FC236}">
                  <a16:creationId xmlns:a16="http://schemas.microsoft.com/office/drawing/2014/main" id="{228041CF-5F47-4ED4-AE98-050FB31E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4924" y="3542808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3A99DF8B-A64F-4D10-AEF2-6B63733D3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1642" y="3816445"/>
              <a:ext cx="189341" cy="3919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53">
              <a:extLst>
                <a:ext uri="{FF2B5EF4-FFF2-40B4-BE49-F238E27FC236}">
                  <a16:creationId xmlns:a16="http://schemas.microsoft.com/office/drawing/2014/main" id="{F8E768E4-5278-44CE-BB6C-4E7A22B77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0031" y="3828974"/>
              <a:ext cx="1679954" cy="4459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Rectangle 55">
              <a:extLst>
                <a:ext uri="{FF2B5EF4-FFF2-40B4-BE49-F238E27FC236}">
                  <a16:creationId xmlns:a16="http://schemas.microsoft.com/office/drawing/2014/main" id="{A16AB08A-B158-4243-9F76-1F9078F6D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242" y="3512867"/>
              <a:ext cx="539778" cy="252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else</a:t>
              </a:r>
            </a:p>
          </p:txBody>
        </p:sp>
        <p:sp>
          <p:nvSpPr>
            <p:cNvPr id="56" name="Rectangle 65">
              <a:extLst>
                <a:ext uri="{FF2B5EF4-FFF2-40B4-BE49-F238E27FC236}">
                  <a16:creationId xmlns:a16="http://schemas.microsoft.com/office/drawing/2014/main" id="{E71CDB7D-AFD0-486C-B284-4E5CBA5D2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2787650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8" name="Line 38">
              <a:extLst>
                <a:ext uri="{FF2B5EF4-FFF2-40B4-BE49-F238E27FC236}">
                  <a16:creationId xmlns:a16="http://schemas.microsoft.com/office/drawing/2014/main" id="{E8BBFE03-E1FA-4760-B675-F24D80498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513" y="2357437"/>
              <a:ext cx="1587" cy="403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Rectangle 65">
              <a:extLst>
                <a:ext uri="{FF2B5EF4-FFF2-40B4-BE49-F238E27FC236}">
                  <a16:creationId xmlns:a16="http://schemas.microsoft.com/office/drawing/2014/main" id="{738E9C96-7348-4FD8-82EC-6E8CD2F68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2126752"/>
              <a:ext cx="430213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60" name="Line 39">
              <a:extLst>
                <a:ext uri="{FF2B5EF4-FFF2-40B4-BE49-F238E27FC236}">
                  <a16:creationId xmlns:a16="http://schemas.microsoft.com/office/drawing/2014/main" id="{AFD31D6D-9CFB-4D54-9D29-0560382D3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2485" y="3003550"/>
              <a:ext cx="1493615" cy="5028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Line 32">
              <a:extLst>
                <a:ext uri="{FF2B5EF4-FFF2-40B4-BE49-F238E27FC236}">
                  <a16:creationId xmlns:a16="http://schemas.microsoft.com/office/drawing/2014/main" id="{EB3055C9-6927-4811-9033-D5D9E4947A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23570" y="3818176"/>
              <a:ext cx="1026458" cy="406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Line 34">
              <a:extLst>
                <a:ext uri="{FF2B5EF4-FFF2-40B4-BE49-F238E27FC236}">
                  <a16:creationId xmlns:a16="http://schemas.microsoft.com/office/drawing/2014/main" id="{061A8F13-EA9A-4C53-92E5-A3CE9FA14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4091" y="4542197"/>
              <a:ext cx="0" cy="1889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4B6D3BAC-9B9A-4B24-BFC0-5424D128B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3992" y="4274918"/>
              <a:ext cx="465084" cy="28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46">
              <a:extLst>
                <a:ext uri="{FF2B5EF4-FFF2-40B4-BE49-F238E27FC236}">
                  <a16:creationId xmlns:a16="http://schemas.microsoft.com/office/drawing/2014/main" id="{411F1BBC-3D6B-4477-A231-091C0FB04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1061" y="3819669"/>
              <a:ext cx="7143" cy="176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Line 33">
              <a:extLst>
                <a:ext uri="{FF2B5EF4-FFF2-40B4-BE49-F238E27FC236}">
                  <a16:creationId xmlns:a16="http://schemas.microsoft.com/office/drawing/2014/main" id="{D0ACED2F-E5C9-436F-8354-BD522CF28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50030" y="3828972"/>
              <a:ext cx="395048" cy="408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3DAC1B85-0B1C-4B28-9D1B-6B838D666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010" y="3557513"/>
              <a:ext cx="4318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40">
              <a:extLst>
                <a:ext uri="{FF2B5EF4-FFF2-40B4-BE49-F238E27FC236}">
                  <a16:creationId xmlns:a16="http://schemas.microsoft.com/office/drawing/2014/main" id="{4203447B-9518-49AC-8F7F-207CF004C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754" y="4231373"/>
              <a:ext cx="1026456" cy="287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repeat</a:t>
              </a:r>
            </a:p>
          </p:txBody>
        </p:sp>
        <p:sp>
          <p:nvSpPr>
            <p:cNvPr id="73" name="Line 59">
              <a:extLst>
                <a:ext uri="{FF2B5EF4-FFF2-40B4-BE49-F238E27FC236}">
                  <a16:creationId xmlns:a16="http://schemas.microsoft.com/office/drawing/2014/main" id="{C69AA196-84A5-4B09-B0CC-8435C3AD9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5923" y="3852457"/>
              <a:ext cx="7143" cy="176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Rectangle 60">
              <a:extLst>
                <a:ext uri="{FF2B5EF4-FFF2-40B4-BE49-F238E27FC236}">
                  <a16:creationId xmlns:a16="http://schemas.microsoft.com/office/drawing/2014/main" id="{1DDDE743-5001-4160-96D5-639B2C649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313" y="4036119"/>
              <a:ext cx="593756" cy="24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w</a:t>
              </a: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&lt;</a:t>
              </a: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75" name="Rectangle 42">
              <a:extLst>
                <a:ext uri="{FF2B5EF4-FFF2-40B4-BE49-F238E27FC236}">
                  <a16:creationId xmlns:a16="http://schemas.microsoft.com/office/drawing/2014/main" id="{9037429F-89DA-436F-93BA-0D024A7D1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181" y="3607563"/>
              <a:ext cx="4318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6" name="Line 36">
              <a:extLst>
                <a:ext uri="{FF2B5EF4-FFF2-40B4-BE49-F238E27FC236}">
                  <a16:creationId xmlns:a16="http://schemas.microsoft.com/office/drawing/2014/main" id="{4C1A7A02-0ADC-4F1F-8E28-FADF1619C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8719" y="3003550"/>
              <a:ext cx="3231356" cy="571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Rectangle 47">
              <a:extLst>
                <a:ext uri="{FF2B5EF4-FFF2-40B4-BE49-F238E27FC236}">
                  <a16:creationId xmlns:a16="http://schemas.microsoft.com/office/drawing/2014/main" id="{801F89BA-044B-49C5-B24C-3E4E009C2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38" y="3557513"/>
              <a:ext cx="423863" cy="27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if</a:t>
              </a:r>
            </a:p>
          </p:txBody>
        </p:sp>
        <p:sp>
          <p:nvSpPr>
            <p:cNvPr id="78" name="Rectangle 45">
              <a:extLst>
                <a:ext uri="{FF2B5EF4-FFF2-40B4-BE49-F238E27FC236}">
                  <a16:creationId xmlns:a16="http://schemas.microsoft.com/office/drawing/2014/main" id="{35641152-D33B-4F0C-9B8D-87FB88B83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7045" y="4271811"/>
              <a:ext cx="365188" cy="270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378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Line 52">
              <a:extLst>
                <a:ext uri="{FF2B5EF4-FFF2-40B4-BE49-F238E27FC236}">
                  <a16:creationId xmlns:a16="http://schemas.microsoft.com/office/drawing/2014/main" id="{262CD446-1DBA-4FC4-92CA-37A12FD05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45930" y="4591721"/>
              <a:ext cx="0" cy="1889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pPr defTabSz="91437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DE0E4D0A-1F92-45EC-831D-70D822A4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0116" y="4765569"/>
              <a:ext cx="811255" cy="244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8100" rIns="68580" bIns="8100"/>
            <a:lstStyle/>
            <a:p>
              <a:pPr algn="just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73E87">
                      <a:lumMod val="60000"/>
                      <a:lumOff val="40000"/>
                    </a:srgbClr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a&lt;0</a:t>
              </a:r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4038774-D84B-46A4-871B-5831314E7AFD}"/>
              </a:ext>
            </a:extLst>
          </p:cNvPr>
          <p:cNvCxnSpPr>
            <a:cxnSpLocks/>
            <a:stCxn id="76" idx="0"/>
          </p:cNvCxnSpPr>
          <p:nvPr/>
        </p:nvCxnSpPr>
        <p:spPr>
          <a:xfrm>
            <a:off x="3767146" y="3891348"/>
            <a:ext cx="374632" cy="5083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C19816A-0696-4310-A649-78DC09446E07}"/>
              </a:ext>
            </a:extLst>
          </p:cNvPr>
          <p:cNvCxnSpPr>
            <a:stCxn id="76" idx="0"/>
          </p:cNvCxnSpPr>
          <p:nvPr/>
        </p:nvCxnSpPr>
        <p:spPr>
          <a:xfrm>
            <a:off x="3767146" y="3891348"/>
            <a:ext cx="3061409" cy="5083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7">
            <a:extLst>
              <a:ext uri="{FF2B5EF4-FFF2-40B4-BE49-F238E27FC236}">
                <a16:creationId xmlns:a16="http://schemas.microsoft.com/office/drawing/2014/main" id="{BF5CC42B-978E-4F17-8461-FF1243352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267" y="4399978"/>
            <a:ext cx="108771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B.t = 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B.f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AA00257-F057-4C1A-A257-3259AA9B2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363" y="1128225"/>
            <a:ext cx="2226485" cy="392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1463" indent="-271463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&lt;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2: 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goto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 pitchFamily="18" charset="0"/>
              </a:rPr>
              <a:t>3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3: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 * c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4: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+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5: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endParaRPr lang="en-US" altLang="zh-CN" sz="2000" b="1" i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6: 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goto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 pitchFamily="18" charset="0"/>
              </a:rPr>
              <a:t>1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7: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a-1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8: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9:if a&lt;0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goto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10:goto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11: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endParaRPr lang="en-US" altLang="zh-CN" sz="2000" b="1" baseline="-25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9" name="Rectangle 69">
            <a:extLst>
              <a:ext uri="{FF2B5EF4-FFF2-40B4-BE49-F238E27FC236}">
                <a16:creationId xmlns:a16="http://schemas.microsoft.com/office/drawing/2014/main" id="{3C736362-2B75-42F0-925F-181316AAD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111" y="4338168"/>
            <a:ext cx="918099" cy="1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.n=L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3" name="Rectangle 69">
            <a:extLst>
              <a:ext uri="{FF2B5EF4-FFF2-40B4-BE49-F238E27FC236}">
                <a16:creationId xmlns:a16="http://schemas.microsoft.com/office/drawing/2014/main" id="{24F055FC-847B-4842-A45C-52962EA8B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440" y="4430509"/>
            <a:ext cx="108507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.n=L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2902D03-C8F0-4F32-AA77-2DD74A731A48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343182" y="3886097"/>
            <a:ext cx="3277414" cy="551812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7">
            <a:extLst>
              <a:ext uri="{FF2B5EF4-FFF2-40B4-BE49-F238E27FC236}">
                <a16:creationId xmlns:a16="http://schemas.microsoft.com/office/drawing/2014/main" id="{E3A18A00-52DD-44C1-88D6-9B21F261A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8190" y="5211853"/>
            <a:ext cx="108771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B.t = 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B.f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L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DC11D90-CF50-4252-8EAA-AC17528E4D0D}"/>
              </a:ext>
            </a:extLst>
          </p:cNvPr>
          <p:cNvSpPr/>
          <p:nvPr/>
        </p:nvSpPr>
        <p:spPr bwMode="auto">
          <a:xfrm>
            <a:off x="8789874" y="1120204"/>
            <a:ext cx="276226" cy="306389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  <a:latin typeface="Candara"/>
              <a:ea typeface="华文楷体" panose="02010600040101010101" pitchFamily="2" charset="-122"/>
            </a:endParaRPr>
          </a:p>
        </p:txBody>
      </p:sp>
      <p:sp>
        <p:nvSpPr>
          <p:cNvPr id="57" name="Rectangle 47">
            <a:extLst>
              <a:ext uri="{FF2B5EF4-FFF2-40B4-BE49-F238E27FC236}">
                <a16:creationId xmlns:a16="http://schemas.microsoft.com/office/drawing/2014/main" id="{FC92ADF9-8674-4DD3-AC7B-9AC194389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113" y="1418573"/>
            <a:ext cx="281966" cy="30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D70B188-17AE-418A-ABE2-8CFF1861D858}"/>
              </a:ext>
            </a:extLst>
          </p:cNvPr>
          <p:cNvSpPr/>
          <p:nvPr/>
        </p:nvSpPr>
        <p:spPr bwMode="auto">
          <a:xfrm>
            <a:off x="7857193" y="1436254"/>
            <a:ext cx="276226" cy="306389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  <a:latin typeface="Candara"/>
              <a:ea typeface="华文楷体" panose="02010600040101010101" pitchFamily="2" charset="-122"/>
            </a:endParaRPr>
          </a:p>
        </p:txBody>
      </p:sp>
      <p:sp>
        <p:nvSpPr>
          <p:cNvPr id="65" name="Rectangle 47">
            <a:extLst>
              <a:ext uri="{FF2B5EF4-FFF2-40B4-BE49-F238E27FC236}">
                <a16:creationId xmlns:a16="http://schemas.microsoft.com/office/drawing/2014/main" id="{5069452C-51D8-406C-AF75-A3F0DDA2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7800" y="1451446"/>
            <a:ext cx="281966" cy="30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55161A9F-7A82-4316-9B3E-B6A37BB4A8F7}"/>
              </a:ext>
            </a:extLst>
          </p:cNvPr>
          <p:cNvSpPr/>
          <p:nvPr/>
        </p:nvSpPr>
        <p:spPr bwMode="auto">
          <a:xfrm>
            <a:off x="7876899" y="3885022"/>
            <a:ext cx="276226" cy="306389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  <a:latin typeface="Candara"/>
              <a:ea typeface="华文楷体" panose="02010600040101010101" pitchFamily="2" charset="-122"/>
            </a:endParaRPr>
          </a:p>
        </p:txBody>
      </p:sp>
      <p:sp>
        <p:nvSpPr>
          <p:cNvPr id="85" name="Rectangle 47">
            <a:extLst>
              <a:ext uri="{FF2B5EF4-FFF2-40B4-BE49-F238E27FC236}">
                <a16:creationId xmlns:a16="http://schemas.microsoft.com/office/drawing/2014/main" id="{7EB79441-40ED-4B98-920F-F73C5EA98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977" y="3885022"/>
            <a:ext cx="281966" cy="30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86" name="Rectangle 69">
            <a:extLst>
              <a:ext uri="{FF2B5EF4-FFF2-40B4-BE49-F238E27FC236}">
                <a16:creationId xmlns:a16="http://schemas.microsoft.com/office/drawing/2014/main" id="{7B50B1CD-56DC-4D9C-BE33-B0D77DB3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375" y="4961983"/>
            <a:ext cx="878371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.n=L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A2DDD1-1E3C-43F9-A64A-96D16D35F04D}"/>
              </a:ext>
            </a:extLst>
          </p:cNvPr>
          <p:cNvCxnSpPr>
            <a:cxnSpLocks/>
          </p:cNvCxnSpPr>
          <p:nvPr/>
        </p:nvCxnSpPr>
        <p:spPr>
          <a:xfrm>
            <a:off x="6672263" y="4652985"/>
            <a:ext cx="1664494" cy="516809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C03E8E5-A8BD-48BD-8422-09F60225C67E}"/>
              </a:ext>
            </a:extLst>
          </p:cNvPr>
          <p:cNvCxnSpPr/>
          <p:nvPr/>
        </p:nvCxnSpPr>
        <p:spPr>
          <a:xfrm>
            <a:off x="3343181" y="3885023"/>
            <a:ext cx="638267" cy="45314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872489A-370B-4144-AA21-EA8604739B2F}"/>
              </a:ext>
            </a:extLst>
          </p:cNvPr>
          <p:cNvCxnSpPr>
            <a:cxnSpLocks/>
          </p:cNvCxnSpPr>
          <p:nvPr/>
        </p:nvCxnSpPr>
        <p:spPr>
          <a:xfrm flipV="1">
            <a:off x="6439625" y="5479233"/>
            <a:ext cx="1897131" cy="20846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58">
            <a:extLst>
              <a:ext uri="{FF2B5EF4-FFF2-40B4-BE49-F238E27FC236}">
                <a16:creationId xmlns:a16="http://schemas.microsoft.com/office/drawing/2014/main" id="{AA9FC792-D3B5-46EA-A6C0-E912F9AC8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238" y="4855654"/>
            <a:ext cx="1317204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00" b="1" i="1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a:=b*c+d</a:t>
            </a:r>
            <a:endParaRPr lang="en-US" altLang="zh-CN" sz="2000" b="1" i="1" dirty="0">
              <a:solidFill>
                <a:srgbClr val="2D83F4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88" name="Rectangle 61">
            <a:extLst>
              <a:ext uri="{FF2B5EF4-FFF2-40B4-BE49-F238E27FC236}">
                <a16:creationId xmlns:a16="http://schemas.microsoft.com/office/drawing/2014/main" id="{7413CB10-A11E-4892-85C1-7B0B45BB1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1695" y="5564981"/>
            <a:ext cx="95276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00" b="1" i="1" dirty="0">
                <a:solidFill>
                  <a:srgbClr val="2D8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a:=a-1</a:t>
            </a:r>
            <a:endParaRPr lang="en-US" altLang="zh-CN" sz="2000" b="1" i="1" dirty="0">
              <a:solidFill>
                <a:srgbClr val="2D83F4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89" name="Rectangle 69">
            <a:extLst>
              <a:ext uri="{FF2B5EF4-FFF2-40B4-BE49-F238E27FC236}">
                <a16:creationId xmlns:a16="http://schemas.microsoft.com/office/drawing/2014/main" id="{9566A86A-ED00-45C7-9D21-91F7E6B0F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751" y="5614064"/>
            <a:ext cx="1740077" cy="32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.begin=L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4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=7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5F3488-7966-4967-ACED-698547518798}"/>
              </a:ext>
            </a:extLst>
          </p:cNvPr>
          <p:cNvSpPr txBox="1"/>
          <p:nvPr/>
        </p:nvSpPr>
        <p:spPr>
          <a:xfrm>
            <a:off x="6830768" y="4857461"/>
            <a:ext cx="5659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=9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131" grpId="0" uiExpand="1" build="p"/>
      <p:bldP spid="50" grpId="0"/>
      <p:bldP spid="54" grpId="0" animBg="1"/>
      <p:bldP spid="57" grpId="0"/>
      <p:bldP spid="63" grpId="0" animBg="1"/>
      <p:bldP spid="65" grpId="0"/>
      <p:bldP spid="82" grpId="0" animBg="1"/>
      <p:bldP spid="85" grpId="0"/>
      <p:bldP spid="86" grpId="0"/>
      <p:bldP spid="89" grpId="0"/>
      <p:bldP spid="3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>
            <a:extLst>
              <a:ext uri="{FF2B5EF4-FFF2-40B4-BE49-F238E27FC236}">
                <a16:creationId xmlns:a16="http://schemas.microsoft.com/office/drawing/2014/main" id="{F5DDA0AA-7346-4C66-9D16-4F9D716DA5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1" y="1125539"/>
            <a:ext cx="8566943" cy="358775"/>
          </a:xfrm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sz="2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语句</a:t>
            </a:r>
            <a:r>
              <a:rPr lang="zh-CN" altLang="en-US" sz="2100" dirty="0">
                <a:solidFill>
                  <a:schemeClr val="tx1"/>
                </a:solidFill>
                <a:ea typeface="楷体_GB2312" pitchFamily="49" charset="-122"/>
                <a:cs typeface="Times New Roman" pitchFamily="18" charset="0"/>
              </a:rPr>
              <a:t>“</a:t>
            </a:r>
            <a:r>
              <a:rPr lang="en-US" altLang="zh-CN" sz="2100" dirty="0">
                <a:solidFill>
                  <a:prstClr val="black"/>
                </a:solidFill>
                <a:ea typeface="华文楷体" panose="02010600040101010101" pitchFamily="2" charset="-122"/>
              </a:rPr>
              <a:t>if w&lt;1 then a:=b*c+d else repeat a:=a-1 until a&lt;0</a:t>
            </a:r>
            <a:r>
              <a:rPr kumimoji="1" lang="zh-CN" altLang="en-US" sz="2100" dirty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  <a:t>”</a:t>
            </a:r>
            <a:r>
              <a:rPr kumimoji="1" lang="zh-CN" altLang="en-US" sz="2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的四元式序列</a:t>
            </a:r>
            <a:endParaRPr lang="zh-CN" altLang="en-US" sz="21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8974BD2-0149-4ED3-8D44-054BA320649F}"/>
              </a:ext>
            </a:extLst>
          </p:cNvPr>
          <p:cNvSpPr txBox="1">
            <a:spLocks/>
          </p:cNvSpPr>
          <p:nvPr/>
        </p:nvSpPr>
        <p:spPr bwMode="auto">
          <a:xfrm>
            <a:off x="4572001" y="1628775"/>
            <a:ext cx="3086099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57175" indent="-25717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1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1: ( j&lt;, w ,  1 ,  3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endParaRPr lang="zh-CN" altLang="en-US" sz="2500" b="1" i="1" dirty="0">
              <a:solidFill>
                <a:prstClr val="blac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2: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j , - ,  - , 7 )</a:t>
            </a: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3: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* , b ,  c , t</a:t>
            </a:r>
            <a:r>
              <a:rPr lang="en-US" altLang="zh-CN" sz="25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)</a:t>
            </a: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4: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+ , t</a:t>
            </a:r>
            <a:r>
              <a:rPr lang="en-US" altLang="zh-CN" sz="25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, d , t</a:t>
            </a:r>
            <a:r>
              <a:rPr lang="en-US" altLang="zh-CN" sz="25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) </a:t>
            </a: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5: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= , t</a:t>
            </a:r>
            <a:r>
              <a:rPr lang="en-US" altLang="zh-CN" sz="25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, - , a</a:t>
            </a:r>
            <a:r>
              <a:rPr lang="en-US" altLang="zh-CN" sz="25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 </a:t>
            </a: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6: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j , - ,  - ,  11 ) </a:t>
            </a: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7: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- , a , 1 , t</a:t>
            </a:r>
            <a:r>
              <a:rPr lang="en-US" altLang="zh-CN" sz="25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)</a:t>
            </a:r>
            <a:endParaRPr lang="zh-CN" altLang="en-US" sz="2500" b="1" i="1" dirty="0">
              <a:solidFill>
                <a:prstClr val="blac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8: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= , t</a:t>
            </a:r>
            <a:r>
              <a:rPr lang="en-US" altLang="zh-CN" sz="25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,  - , a</a:t>
            </a:r>
            <a:r>
              <a:rPr lang="en-US" altLang="zh-CN" sz="25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 </a:t>
            </a: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9: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j&lt;, a ,  0 , 11 ) </a:t>
            </a: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j ,  - ,  - , 7 )</a:t>
            </a:r>
          </a:p>
          <a:p>
            <a:pPr marL="257168" indent="-257168" defTabSz="914378" fontAlgn="base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11:</a:t>
            </a:r>
            <a:r>
              <a:rPr lang="zh-CN" altLang="en-US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	</a:t>
            </a:r>
          </a:p>
          <a:p>
            <a:pPr marL="257168" indent="-257168" defTabSz="914378" eaLnBrk="0" fontAlgn="base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>
                <a:srgbClr val="5EAEFF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100" dirty="0">
              <a:solidFill>
                <a:prstClr val="blac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CC1421-98CF-404C-8EDD-CF0814656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029" y="1628775"/>
            <a:ext cx="2686859" cy="424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1463" indent="-271463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1: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&lt;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98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2498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2: </a:t>
            </a:r>
            <a:r>
              <a:rPr lang="en-US" altLang="zh-CN" sz="2498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goto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98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7</a:t>
            </a:r>
            <a:endParaRPr lang="en-US" altLang="zh-CN" sz="2498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3: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498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 * c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4: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498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498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+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5: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498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endParaRPr lang="en-US" altLang="zh-CN" sz="2498" b="1" i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6: </a:t>
            </a:r>
            <a:r>
              <a:rPr lang="en-US" altLang="zh-CN" sz="2498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goto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11</a:t>
            </a:r>
            <a:endParaRPr lang="en-US" altLang="zh-CN" sz="2498" b="1" baseline="-25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7: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498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 - 1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8: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498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9: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if a &lt; 0 </a:t>
            </a:r>
            <a:r>
              <a:rPr lang="en-US" altLang="zh-CN" sz="2498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goto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11</a:t>
            </a: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10: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goto </a:t>
            </a:r>
            <a:r>
              <a:rPr lang="en-US" altLang="zh-CN" sz="2498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endParaRPr lang="en-US" altLang="zh-CN" sz="2498" b="1" i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271457" indent="-271457" defTabSz="914378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</a:pPr>
            <a:r>
              <a:rPr lang="en-US" altLang="zh-CN" sz="2498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11: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Pascal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语言的标准将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algn="ctr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 v := E1 to E2 do S1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定义成和下面的代码序列有同样的含义：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begin 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	v :=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E1; 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	while v &lt;= E2 do begin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	S1;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	v := </a:t>
            </a:r>
            <a:r>
              <a:rPr lang="en-US" altLang="zh-CN" sz="2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succ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(v);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end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end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zh-CN" altLang="en-US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请为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语句设计一种合理的中间代码结构，并写出产生中间代码的翻译方案</a:t>
            </a:r>
            <a:endParaRPr lang="zh-CN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endParaRPr lang="zh-CN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33347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54B66-F264-44C6-B1ED-25DC8CA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B2090-A8F4-4969-A902-E8E9FDBB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0D7C37-14DE-47D5-9E31-EDB1118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2" y="1068779"/>
            <a:ext cx="8715476" cy="49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623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84505" y="2213399"/>
                <a:ext cx="5003112" cy="276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/>
                  <a:t>S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𝑓𝑜𝑟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     v:=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 </a:t>
                </a:r>
              </a:p>
              <a:p>
                <a:r>
                  <a:rPr lang="en-US" altLang="zh-CN" dirty="0">
                    <a:solidFill>
                      <a:srgbClr val="3366FF"/>
                    </a:solidFill>
                  </a:rPr>
                  <a:t>     </a:t>
                </a:r>
                <a:r>
                  <a:rPr lang="en-US" altLang="zh-CN" dirty="0"/>
                  <a:t>E1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{ p = lookup(‘</a:t>
                </a:r>
                <a:r>
                  <a:rPr lang="en-US" altLang="zh-CN" dirty="0" err="1">
                    <a:solidFill>
                      <a:srgbClr val="3366FF"/>
                    </a:solidFill>
                  </a:rPr>
                  <a:t>v’.lexeme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); if p == nil then error; gen(p ‘=‘ E1.addr); }</a:t>
                </a:r>
              </a:p>
              <a:p>
                <a:r>
                  <a:rPr lang="en-US" altLang="zh-CN" dirty="0"/>
                  <a:t>     to </a:t>
                </a:r>
                <a:endParaRPr lang="en-US" altLang="zh-CN" dirty="0">
                  <a:solidFill>
                    <a:srgbClr val="3366FF"/>
                  </a:solidFill>
                </a:endParaRPr>
              </a:p>
              <a:p>
                <a:r>
                  <a:rPr lang="en-US" altLang="zh-CN" dirty="0">
                    <a:solidFill>
                      <a:srgbClr val="3366FF"/>
                    </a:solidFill>
                  </a:rPr>
                  <a:t>     </a:t>
                </a:r>
                <a:r>
                  <a:rPr lang="en-US" altLang="zh-CN" dirty="0"/>
                  <a:t>E2 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{	 S1.begin = </a:t>
                </a:r>
                <a:r>
                  <a:rPr lang="en-US" altLang="zh-CN" dirty="0" err="1">
                    <a:solidFill>
                      <a:srgbClr val="3366FF"/>
                    </a:solidFill>
                  </a:rPr>
                  <a:t>newlabel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(); label(S1.begin); 	gen(‘if’ p ‘&gt;’ E2.addr ‘</a:t>
                </a:r>
                <a:r>
                  <a:rPr lang="en-US" altLang="zh-CN" dirty="0" err="1">
                    <a:solidFill>
                      <a:srgbClr val="3366FF"/>
                    </a:solidFill>
                  </a:rPr>
                  <a:t>goto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’ </a:t>
                </a:r>
                <a:r>
                  <a:rPr lang="en-US" altLang="zh-CN" dirty="0" err="1">
                    <a:solidFill>
                      <a:srgbClr val="3366FF"/>
                    </a:solidFill>
                  </a:rPr>
                  <a:t>S.next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); </a:t>
                </a:r>
              </a:p>
              <a:p>
                <a:r>
                  <a:rPr lang="en-US" altLang="zh-CN" dirty="0">
                    <a:solidFill>
                      <a:srgbClr val="3366FF"/>
                    </a:solidFill>
                  </a:rPr>
                  <a:t>	S1.next = </a:t>
                </a:r>
                <a:r>
                  <a:rPr lang="en-US" altLang="zh-CN" dirty="0" err="1">
                    <a:solidFill>
                      <a:srgbClr val="3366FF"/>
                    </a:solidFill>
                  </a:rPr>
                  <a:t>newlabel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();}</a:t>
                </a:r>
              </a:p>
              <a:p>
                <a:r>
                  <a:rPr lang="en-US" altLang="zh-CN" dirty="0"/>
                  <a:t>    Do S1 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{label(S1.next) ;gen(p ‘=‘ p ‘+’ 1); </a:t>
                </a:r>
              </a:p>
              <a:p>
                <a:r>
                  <a:rPr lang="en-US" altLang="zh-CN" dirty="0">
                    <a:solidFill>
                      <a:srgbClr val="3366FF"/>
                    </a:solidFill>
                  </a:rPr>
                  <a:t>	gen(‘</a:t>
                </a:r>
                <a:r>
                  <a:rPr lang="en-US" altLang="zh-CN" dirty="0" err="1">
                    <a:solidFill>
                      <a:srgbClr val="3366FF"/>
                    </a:solidFill>
                  </a:rPr>
                  <a:t>goto</a:t>
                </a:r>
                <a:r>
                  <a:rPr lang="en-US" altLang="zh-CN" dirty="0">
                    <a:solidFill>
                      <a:srgbClr val="3366FF"/>
                    </a:solidFill>
                  </a:rPr>
                  <a:t>’ S1.begin);}</a:t>
                </a:r>
                <a:r>
                  <a:rPr lang="en-US" altLang="zh-CN" dirty="0"/>
                  <a:t>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5" y="2213399"/>
                <a:ext cx="5003112" cy="2769989"/>
              </a:xfrm>
              <a:prstGeom prst="rect">
                <a:avLst/>
              </a:prstGeom>
              <a:blipFill>
                <a:blip r:embed="rId3"/>
                <a:stretch>
                  <a:fillRect l="-2927" t="-2863" r="-4024" b="-4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19375" y="1751734"/>
            <a:ext cx="251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翻译方案：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A2700F-81D5-4EC3-89B8-7749E239B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67" y="5128452"/>
            <a:ext cx="2759238" cy="1481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FF84CF-702E-4A53-842B-FCC38A3D69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263" y="1433395"/>
            <a:ext cx="3780319" cy="4437317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设有如下的文法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S → id := E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   | if B then S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   | while B do S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   | begin S ; S end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   | break</a:t>
            </a: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试给出完成如下翻译所要求的翻译模式：如果发现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未出现在循环语句中，则报告错误。</a:t>
            </a:r>
            <a:endParaRPr lang="zh-CN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19996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27FEB-AF86-4F8B-9582-2B72CDD8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2382A-874C-4CBC-AEF9-2E2F78784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5DDD67-F708-4C75-BBF7-E854E7FF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63" y="1555668"/>
            <a:ext cx="8638074" cy="31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737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85950"/>
            <a:ext cx="7772400" cy="3086100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增加继承属性</a:t>
            </a:r>
            <a:r>
              <a:rPr lang="en-US" altLang="zh-CN" sz="1800" dirty="0" err="1">
                <a:solidFill>
                  <a:schemeClr val="tx2">
                    <a:lumMod val="75000"/>
                  </a:schemeClr>
                </a:solidFill>
              </a:rPr>
              <a:t>S.loop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，表示当前是否在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while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循环中（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true/false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）。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增加继承属性</a:t>
            </a:r>
            <a:r>
              <a:rPr lang="en-US" altLang="zh-CN" sz="1800" dirty="0" err="1">
                <a:solidFill>
                  <a:schemeClr val="tx2">
                    <a:lumMod val="75000"/>
                  </a:schemeClr>
                </a:solidFill>
              </a:rPr>
              <a:t>S.break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记录在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while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循环中遇到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break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需要跳转到的位置（最内层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while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循环的下一条指令地址）。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100" dirty="0" err="1"/>
              <a:t>S.loop</a:t>
            </a:r>
            <a:r>
              <a:rPr lang="zh-CN" altLang="en-US" sz="2100" dirty="0"/>
              <a:t>属性一定要从父节点继承，然后通过</a:t>
            </a:r>
            <a:r>
              <a:rPr lang="en-US" altLang="zh-CN" sz="2100" dirty="0" err="1"/>
              <a:t>S.loop</a:t>
            </a:r>
            <a:r>
              <a:rPr lang="zh-CN" altLang="en-US" sz="2100" dirty="0"/>
              <a:t>来判断当前是否处于</a:t>
            </a:r>
            <a:r>
              <a:rPr lang="en-US" altLang="zh-CN" sz="2100" dirty="0"/>
              <a:t>while</a:t>
            </a:r>
            <a:r>
              <a:rPr lang="zh-CN" altLang="en-US" sz="2100" dirty="0"/>
              <a:t>循环中，</a:t>
            </a:r>
            <a:r>
              <a:rPr lang="en-US" altLang="zh-CN" sz="2100" dirty="0"/>
              <a:t> </a:t>
            </a:r>
            <a:r>
              <a:rPr lang="zh-CN" altLang="en-US" sz="2100" dirty="0"/>
              <a:t>如果在</a:t>
            </a:r>
            <a:r>
              <a:rPr lang="en-US" altLang="zh-CN" sz="2100" dirty="0"/>
              <a:t>while</a:t>
            </a:r>
            <a:r>
              <a:rPr lang="zh-CN" altLang="en-US" sz="2100" dirty="0"/>
              <a:t>循环中，则继承</a:t>
            </a:r>
            <a:r>
              <a:rPr lang="en-US" altLang="zh-CN" sz="2100" dirty="0" err="1"/>
              <a:t>S.break</a:t>
            </a:r>
            <a:r>
              <a:rPr lang="zh-CN" altLang="en-US" sz="2100" dirty="0"/>
              <a:t>记录的</a:t>
            </a:r>
            <a:r>
              <a:rPr lang="en-US" altLang="zh-CN" sz="2100" dirty="0"/>
              <a:t>while</a:t>
            </a:r>
            <a:r>
              <a:rPr lang="zh-CN" altLang="en-US" sz="2100" dirty="0"/>
              <a:t>循环中遇到</a:t>
            </a:r>
            <a:r>
              <a:rPr lang="en-US" altLang="zh-CN" sz="2100" dirty="0"/>
              <a:t>break</a:t>
            </a:r>
            <a:r>
              <a:rPr lang="zh-CN" altLang="en-US" sz="2100" dirty="0"/>
              <a:t>需要跳转到的位置。</a:t>
            </a:r>
            <a:endParaRPr lang="en-US" altLang="zh-CN" sz="2100" dirty="0"/>
          </a:p>
          <a:p>
            <a:pPr>
              <a:lnSpc>
                <a:spcPct val="120000"/>
              </a:lnSpc>
            </a:pPr>
            <a:r>
              <a:rPr lang="zh-CN" altLang="en-US" sz="2100" dirty="0"/>
              <a:t>遇到</a:t>
            </a:r>
            <a:r>
              <a:rPr lang="en-US" altLang="zh-CN" sz="2100" dirty="0"/>
              <a:t>break</a:t>
            </a:r>
            <a:r>
              <a:rPr lang="zh-CN" altLang="en-US" sz="2100" dirty="0"/>
              <a:t>时，判断</a:t>
            </a:r>
            <a:r>
              <a:rPr lang="en-US" altLang="zh-CN" sz="2100" dirty="0" err="1"/>
              <a:t>S.loop</a:t>
            </a:r>
            <a:r>
              <a:rPr lang="zh-CN" altLang="en-US" sz="2100" dirty="0"/>
              <a:t>，如果为真，则正常跳转到</a:t>
            </a:r>
            <a:r>
              <a:rPr lang="en-US" altLang="zh-CN" sz="2100" dirty="0" err="1"/>
              <a:t>S.break</a:t>
            </a:r>
            <a:r>
              <a:rPr lang="en-US" altLang="zh-CN" sz="2100" dirty="0"/>
              <a:t>;</a:t>
            </a:r>
            <a:r>
              <a:rPr lang="zh-CN" altLang="en-US" sz="2100" dirty="0"/>
              <a:t>否则为在</a:t>
            </a:r>
            <a:r>
              <a:rPr lang="en-US" altLang="zh-CN" sz="2100" dirty="0"/>
              <a:t>while</a:t>
            </a:r>
            <a:r>
              <a:rPr lang="zh-CN" altLang="en-US" sz="2100" dirty="0"/>
              <a:t>循环外出现</a:t>
            </a:r>
            <a:r>
              <a:rPr lang="en-US" altLang="zh-CN" sz="2100" dirty="0"/>
              <a:t>break</a:t>
            </a:r>
            <a:r>
              <a:rPr lang="zh-CN" altLang="en-US" sz="2100" dirty="0"/>
              <a:t>的情况，报错。</a:t>
            </a:r>
            <a:endParaRPr lang="en-US" altLang="zh-CN" sz="2100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解题思路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8346" y="857250"/>
            <a:ext cx="8164995" cy="4189112"/>
          </a:xfrm>
        </p:spPr>
        <p:txBody>
          <a:bodyPr/>
          <a:lstStyle/>
          <a:p>
            <a:pPr marL="0" indent="0">
              <a:lnSpc>
                <a:spcPct val="135000"/>
              </a:lnSpc>
              <a:buNone/>
            </a:pPr>
            <a:endParaRPr lang="en-US" altLang="zh-CN" sz="18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S’ →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newlabel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();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S.loop</a:t>
            </a:r>
            <a:r>
              <a:rPr lang="zh-CN" altLang="en-US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false</a:t>
            </a:r>
            <a:r>
              <a:rPr lang="en-US" altLang="zh-CN" sz="1800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;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}</a:t>
            </a: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S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);}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初始情况下，肯定不在循环里，设</a:t>
            </a:r>
            <a:r>
              <a:rPr lang="en-US" altLang="zh-CN" sz="1800" dirty="0" err="1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S.loop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false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solidFill>
                <a:srgbClr val="00206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 → id := E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{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lookup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id.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lexeme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);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if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200" dirty="0">
                <a:solidFill>
                  <a:srgbClr val="0070C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==</a:t>
            </a:r>
            <a:r>
              <a:rPr lang="en-US" altLang="zh-CN" sz="1800" i="1" kern="1200" dirty="0">
                <a:solidFill>
                  <a:srgbClr val="0070C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nil then</a:t>
            </a:r>
            <a:r>
              <a:rPr lang="en-US" altLang="zh-CN" sz="1800" kern="1200" dirty="0">
                <a:solidFill>
                  <a:srgbClr val="0070C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0070C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error </a:t>
            </a:r>
            <a:r>
              <a:rPr lang="en-US" altLang="zh-CN" sz="1800" kern="1200" dirty="0">
                <a:solidFill>
                  <a:srgbClr val="0070C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;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 err="1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S.code</a:t>
            </a:r>
            <a:r>
              <a:rPr lang="en-US" altLang="zh-CN" sz="1800" i="1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dirty="0" err="1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E.code</a:t>
            </a:r>
            <a:r>
              <a:rPr lang="en-US" altLang="zh-CN" sz="1800" i="1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||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gen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‘:=’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E.addr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);}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简单的赋值语句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200" dirty="0">
              <a:solidFill>
                <a:srgbClr val="0070C0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 → if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B.true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newlabel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();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B.false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; } </a:t>
            </a: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 then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B.true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);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250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;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250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.loop</a:t>
            </a:r>
            <a:r>
              <a:rPr lang="zh-CN" altLang="en-US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S.loop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; if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S.loop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then S</a:t>
            </a:r>
            <a:r>
              <a:rPr lang="en-US" altLang="zh-CN" sz="1800" kern="1200" baseline="-250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.break =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S.break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} </a:t>
            </a: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ea typeface="楷体_GB2312" pitchFamily="49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i="1" kern="1200" dirty="0">
                <a:ea typeface="楷体_GB2312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继承父节点的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loop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，并且如果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已经在循环中，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250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必定在循环中，且目前最内层的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循环为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对应的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循环，需要继承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，来知道对应的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跳转的位置。</a:t>
            </a:r>
            <a:endParaRPr lang="en-US" altLang="zh-CN" sz="1800" i="1" kern="1200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79837-4D23-4447-A242-07BD1F4C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476538-1C9E-4546-82B2-1104DEB4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930977"/>
            <a:ext cx="3124200" cy="3238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89DFFE-FDEF-4733-96B8-71980FC73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32"/>
          <a:stretch/>
        </p:blipFill>
        <p:spPr>
          <a:xfrm>
            <a:off x="3762500" y="602303"/>
            <a:ext cx="4901045" cy="1762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33BBB7-95D4-432E-95D0-D75A8700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194" y="2364428"/>
            <a:ext cx="5304806" cy="24105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60CCDC-CA5F-4D2D-A6D1-22F73D455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19" y="4296016"/>
            <a:ext cx="53149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0006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23" y="1125722"/>
            <a:ext cx="8319053" cy="4189112"/>
          </a:xfrm>
        </p:spPr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 → while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B.begin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newlabel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();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B.begin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);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B.true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newlabel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();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B.false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;} </a:t>
            </a:r>
            <a:r>
              <a:rPr lang="en-US" altLang="zh-CN" sz="1800" kern="1200" dirty="0">
                <a:ea typeface="楷体_GB2312" pitchFamily="49" charset="-122"/>
                <a:cs typeface="Times New Roman" panose="02020603050405020304" pitchFamily="18" charset="0"/>
              </a:rPr>
              <a:t>B do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B.true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);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300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B.begin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250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.loop</a:t>
            </a:r>
            <a:r>
              <a:rPr lang="zh-CN" altLang="en-US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true</a:t>
            </a:r>
            <a:r>
              <a:rPr lang="en-US" altLang="zh-CN" sz="1800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250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.break =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S.next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;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} </a:t>
            </a:r>
            <a:r>
              <a:rPr lang="en-US" altLang="zh-CN" sz="1800" kern="1200" dirty="0"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30000" dirty="0"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gen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(‘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’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B.begin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); }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遇到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循环时，将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baseline="-250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loop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值设为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true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，并且其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值设为父节点的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。这样即使有嵌套循环，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永远只会跳到当前的父节点的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，即跳出最内层循环。</a:t>
            </a:r>
            <a:endParaRPr lang="en-US" altLang="zh-CN" sz="1800" kern="1200" dirty="0">
              <a:solidFill>
                <a:srgbClr val="00206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35000"/>
              </a:lnSpc>
              <a:buNone/>
            </a:pPr>
            <a:endParaRPr lang="en-US" altLang="zh-CN" sz="1800" kern="1200" dirty="0">
              <a:solidFill>
                <a:srgbClr val="002060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1800" dirty="0"/>
              <a:t>S</a:t>
            </a: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→</a:t>
            </a:r>
            <a:r>
              <a:rPr lang="en-US" altLang="zh-CN" sz="1800" b="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begin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300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newlabel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();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250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.loop</a:t>
            </a:r>
            <a:r>
              <a:rPr lang="zh-CN" altLang="en-US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S.loop</a:t>
            </a:r>
            <a:r>
              <a:rPr lang="en-US" altLang="zh-CN" sz="1800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if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S.loop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then S</a:t>
            </a:r>
            <a:r>
              <a:rPr lang="en-US" altLang="zh-CN" sz="1800" kern="1200" baseline="-250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.break =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S.break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1800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}</a:t>
            </a: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800" baseline="-250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label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300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); 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300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800" i="1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1800" i="1" kern="1200" dirty="0" err="1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S.next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;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250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.loop</a:t>
            </a:r>
            <a:r>
              <a:rPr lang="zh-CN" altLang="en-US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S.loop</a:t>
            </a:r>
            <a:r>
              <a:rPr lang="en-US" altLang="zh-CN" sz="1800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; 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S.loop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then S</a:t>
            </a:r>
            <a:r>
              <a:rPr lang="en-US" altLang="zh-CN" sz="1800" kern="1200" baseline="-250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.break = </a:t>
            </a:r>
            <a:r>
              <a:rPr lang="en-US" altLang="zh-CN" sz="1800" i="1" kern="1200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S.break</a:t>
            </a:r>
            <a:r>
              <a:rPr lang="en-US" altLang="zh-CN" sz="1800" i="1" kern="12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1800" kern="120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}</a:t>
            </a: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200" baseline="-30000" dirty="0"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80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end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altLang="zh-CN" sz="1800" i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继承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loop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，并且如果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在循环中，还需要继承其</a:t>
            </a:r>
            <a:r>
              <a:rPr lang="en-US" altLang="zh-CN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sz="18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值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，以便遇到</a:t>
            </a:r>
            <a:r>
              <a:rPr lang="en-US" altLang="zh-CN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sz="1800" kern="1200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语句时进行跳转。</a:t>
            </a:r>
            <a:endParaRPr lang="en-US" altLang="zh-CN" sz="1800" i="1" dirty="0">
              <a:solidFill>
                <a:prstClr val="black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931A3E-214E-49AF-8EF3-BE63DB782E0C}"/>
              </a:ext>
            </a:extLst>
          </p:cNvPr>
          <p:cNvSpPr/>
          <p:nvPr/>
        </p:nvSpPr>
        <p:spPr>
          <a:xfrm>
            <a:off x="1015340" y="5504492"/>
            <a:ext cx="7969635" cy="118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endParaRPr lang="en-US" altLang="zh-CN" i="1" dirty="0">
              <a:solidFill>
                <a:prstClr val="black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5000"/>
              </a:lnSpc>
            </a:pPr>
            <a:r>
              <a:rPr lang="en-US" altLang="zh-CN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→ break </a:t>
            </a:r>
            <a:r>
              <a:rPr lang="en-US" altLang="zh-CN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i="1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if not </a:t>
            </a:r>
            <a:r>
              <a:rPr lang="en-US" altLang="zh-CN" i="1" dirty="0" err="1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S.loop</a:t>
            </a:r>
            <a:r>
              <a:rPr lang="zh-CN" altLang="en-US" i="1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then error;</a:t>
            </a:r>
            <a:r>
              <a:rPr lang="en-US" altLang="zh-CN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gen(‘</a:t>
            </a:r>
            <a:r>
              <a:rPr lang="en-US" altLang="zh-CN" i="1" dirty="0" err="1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goto’S.break</a:t>
            </a:r>
            <a:r>
              <a:rPr lang="en-US" altLang="zh-CN" i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  <a:r>
              <a:rPr lang="en-US" altLang="zh-CN" i="1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35000"/>
              </a:lnSpc>
            </a:pPr>
            <a:r>
              <a:rPr lang="en-US" altLang="zh-CN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遇到</a:t>
            </a:r>
            <a:r>
              <a:rPr lang="en-US" altLang="zh-CN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dirty="0">
                <a:solidFill>
                  <a:srgbClr val="00206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时，判断是否在循环中，如果不在则报错，否则正常跳转。</a:t>
            </a:r>
            <a:endParaRPr lang="en-US" altLang="zh-CN" dirty="0">
              <a:solidFill>
                <a:srgbClr val="00206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写出条件赋值语句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id := if B then 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else 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的语义子程序。其中，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为布尔表达式，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是算术表达式，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代表与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同类的简单变量。按照写出的语义子程序，生成条件赋值语句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m := if a&gt;c then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x+y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else x-y+0.5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的四元式序列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52426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5858352" y="1329690"/>
            <a:ext cx="2663666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id := if B then E</a:t>
            </a:r>
            <a:r>
              <a:rPr lang="en-US" altLang="zh-CN" sz="135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1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else E</a:t>
            </a:r>
            <a:r>
              <a:rPr lang="en-US" altLang="zh-CN" sz="135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2</a:t>
            </a:r>
            <a:endParaRPr lang="zh-CN" altLang="en-US" sz="1350"/>
          </a:p>
        </p:txBody>
      </p:sp>
      <p:grpSp>
        <p:nvGrpSpPr>
          <p:cNvPr id="186" name="组合 185"/>
          <p:cNvGrpSpPr/>
          <p:nvPr/>
        </p:nvGrpSpPr>
        <p:grpSpPr>
          <a:xfrm>
            <a:off x="5729288" y="1814989"/>
            <a:ext cx="2927509" cy="3971926"/>
            <a:chOff x="11719" y="1541"/>
            <a:chExt cx="6147" cy="8340"/>
          </a:xfrm>
        </p:grpSpPr>
        <p:sp>
          <p:nvSpPr>
            <p:cNvPr id="91" name="Text Box 27"/>
            <p:cNvSpPr txBox="1">
              <a:spLocks noChangeArrowheads="1"/>
            </p:cNvSpPr>
            <p:nvPr/>
          </p:nvSpPr>
          <p:spPr bwMode="auto">
            <a:xfrm>
              <a:off x="13669" y="6116"/>
              <a:ext cx="2250" cy="497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txBody>
            <a:bodyPr wrap="square" lIns="51435" tIns="25718" rIns="51435" bIns="25718">
              <a:spAutoFit/>
            </a:bodyPr>
            <a:lstStyle/>
            <a:p>
              <a:pPr algn="ctr" defTabSz="685800">
                <a:spcBef>
                  <a:spcPct val="50000"/>
                </a:spcBef>
                <a:defRPr/>
              </a:pPr>
              <a:r>
                <a:rPr lang="en-US" altLang="zh-CN" sz="1200" b="1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goto</a:t>
              </a:r>
              <a:r>
                <a:rPr lang="en-US" altLang="zh-CN" sz="1200" b="1" i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S.next</a:t>
              </a:r>
            </a:p>
          </p:txBody>
        </p:sp>
        <p:sp>
          <p:nvSpPr>
            <p:cNvPr id="92" name="Text Box 27"/>
            <p:cNvSpPr txBox="1">
              <a:spLocks noChangeArrowheads="1"/>
            </p:cNvSpPr>
            <p:nvPr/>
          </p:nvSpPr>
          <p:spPr bwMode="auto">
            <a:xfrm>
              <a:off x="13745" y="8209"/>
              <a:ext cx="2255" cy="497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txBody>
            <a:bodyPr wrap="square" lIns="51435" tIns="25718" rIns="51435" bIns="25718">
              <a:spAutoFit/>
            </a:bodyPr>
            <a:lstStyle/>
            <a:p>
              <a:pPr algn="ctr" defTabSz="685800">
                <a:spcBef>
                  <a:spcPct val="50000"/>
                </a:spcBef>
                <a:defRPr/>
              </a:pPr>
              <a:r>
                <a:rPr lang="en-US" altLang="zh-CN" sz="1200" b="1" i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1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':=‘</a:t>
              </a:r>
              <a:r>
                <a:rPr lang="en-US" altLang="zh-CN" sz="1200" b="1" i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</a:t>
              </a:r>
              <a:r>
                <a:rPr lang="en-US" altLang="zh-CN" sz="1200" b="1" baseline="-250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200" b="1" i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.addr </a:t>
              </a: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11719" y="1541"/>
              <a:ext cx="6147" cy="8340"/>
              <a:chOff x="11719" y="1541"/>
              <a:chExt cx="6147" cy="8340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1719" y="1541"/>
                <a:ext cx="6147" cy="8340"/>
                <a:chOff x="1828" y="634"/>
                <a:chExt cx="5660" cy="5967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1905" y="6176"/>
                  <a:ext cx="2120" cy="425"/>
                  <a:chOff x="1209989" y="3920743"/>
                  <a:chExt cx="1345886" cy="269559"/>
                </a:xfrm>
              </p:grpSpPr>
              <p:sp>
                <p:nvSpPr>
                  <p:cNvPr id="36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38275" y="3920743"/>
                    <a:ext cx="1117600" cy="2695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lIns="51435" tIns="25718" rIns="51435" bIns="25718">
                    <a:spAutoFit/>
                  </a:bodyPr>
                  <a:lstStyle/>
                  <a:p>
                    <a:pPr defTabSz="685800">
                      <a:spcBef>
                        <a:spcPct val="50000"/>
                      </a:spcBef>
                      <a:defRPr/>
                    </a:pPr>
                    <a:r>
                      <a:rPr lang="en-US" altLang="zh-CN" sz="1500" b="1" i="1" dirty="0" err="1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S.next</a:t>
                    </a:r>
                  </a:p>
                </p:txBody>
              </p:sp>
              <p:sp>
                <p:nvSpPr>
                  <p:cNvPr id="3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209989" y="3946745"/>
                    <a:ext cx="1179513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60000"/>
                        <a:lumOff val="40000"/>
                      </a:schemeClr>
                    </a:solidFill>
                    <a:round/>
                    <a:tailEnd type="triangle" w="med" len="med"/>
                  </a:ln>
                </p:spPr>
                <p:txBody>
                  <a:bodyPr lIns="51435" tIns="25718" rIns="51435" bIns="25718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350"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4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614" y="3463"/>
                  <a:ext cx="2076" cy="355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miter lim="800000"/>
                </a:ln>
              </p:spPr>
              <p:txBody>
                <a:bodyPr wrap="square" lIns="51435" tIns="25718" rIns="51435" bIns="25718">
                  <a:spAutoFit/>
                </a:bodyPr>
                <a:lstStyle/>
                <a:p>
                  <a:pPr algn="ctr" defTabSz="685800">
                    <a:spcBef>
                      <a:spcPct val="50000"/>
                    </a:spcBef>
                    <a:defRPr/>
                  </a:pPr>
                  <a:r>
                    <a:rPr lang="en-US" altLang="zh-CN" sz="1200" b="1" i="1" dirty="0" err="1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_GB2312" pitchFamily="49" charset="-122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zh-CN" sz="1200" b="1" dirty="0" err="1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_GB2312" pitchFamily="49" charset="-122"/>
                      <a:cs typeface="Times New Roman" panose="02020603050405020304" pitchFamily="18" charset="0"/>
                    </a:rPr>
                    <a:t>':='</a:t>
                  </a:r>
                  <a:r>
                    <a:rPr lang="en-US" altLang="zh-CN" sz="1200" b="1" i="1" dirty="0" err="1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_GB2312" pitchFamily="49" charset="-122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200" b="1" baseline="-25000" dirty="0" err="1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_GB2312" pitchFamily="49" charset="-122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zh-CN" sz="1200" b="1" i="1" dirty="0" err="1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_GB2312" pitchFamily="49" charset="-122"/>
                      <a:cs typeface="Times New Roman" panose="02020603050405020304" pitchFamily="18" charset="0"/>
                    </a:rPr>
                    <a:t>.addr</a:t>
                  </a:r>
                  <a:r>
                    <a:rPr lang="en-US" altLang="zh-CN" sz="1200" b="1" i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_GB2312" pitchFamily="49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1828" y="634"/>
                  <a:ext cx="5660" cy="5356"/>
                  <a:chOff x="1828" y="634"/>
                  <a:chExt cx="5660" cy="5356"/>
                </a:xfrm>
              </p:grpSpPr>
              <p:grpSp>
                <p:nvGrpSpPr>
                  <p:cNvPr id="4" name="组合 3"/>
                  <p:cNvGrpSpPr/>
                  <p:nvPr/>
                </p:nvGrpSpPr>
                <p:grpSpPr>
                  <a:xfrm>
                    <a:off x="2426" y="2017"/>
                    <a:ext cx="5062" cy="3052"/>
                    <a:chOff x="2426" y="2017"/>
                    <a:chExt cx="5062" cy="3052"/>
                  </a:xfrm>
                </p:grpSpPr>
                <p:grpSp>
                  <p:nvGrpSpPr>
                    <p:cNvPr id="7" name="组合 6"/>
                    <p:cNvGrpSpPr/>
                    <p:nvPr/>
                  </p:nvGrpSpPr>
                  <p:grpSpPr>
                    <a:xfrm>
                      <a:off x="2426" y="2017"/>
                      <a:ext cx="1712" cy="1016"/>
                      <a:chOff x="1540784" y="1281721"/>
                      <a:chExt cx="1087001" cy="644310"/>
                    </a:xfrm>
                  </p:grpSpPr>
                  <p:sp>
                    <p:nvSpPr>
                      <p:cNvPr id="93212" name="Text Box 12"/>
                      <p:cNvSpPr txBox="1"/>
                      <p:nvPr/>
                    </p:nvSpPr>
                    <p:spPr>
                      <a:xfrm>
                        <a:off x="1562395" y="1281721"/>
                        <a:ext cx="1065390" cy="26939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lIns="51435" tIns="25718" rIns="51435" bIns="25718">
                        <a:spAutoFit/>
                      </a:bodyPr>
                      <a:lstStyle/>
                      <a:p>
                        <a:pPr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sz="1500" b="1" i="1" dirty="0">
                            <a:solidFill>
                              <a:srgbClr val="2D83F4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B.true</a:t>
                        </a:r>
                        <a:endParaRPr lang="en-US" altLang="zh-CN" sz="1500" b="1" i="1" dirty="0">
                          <a:solidFill>
                            <a:srgbClr val="2D83F4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2" name="Line 23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540784" y="1339346"/>
                        <a:ext cx="1754" cy="586231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round/>
                      </a:ln>
                    </p:spPr>
                    <p:txBody>
                      <a:bodyPr lIns="51435" tIns="25718" rIns="51435" bIns="25718"/>
                      <a:lstStyle/>
                      <a:p>
                        <a:pPr defTabSz="6858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3" name="Line 2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542370" y="1339342"/>
                        <a:ext cx="836752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round/>
                      </a:ln>
                    </p:spPr>
                    <p:txBody>
                      <a:bodyPr lIns="51435" tIns="25718" rIns="51435" bIns="25718"/>
                      <a:lstStyle/>
                      <a:p>
                        <a:pPr defTabSz="6858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61" name="Line 39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1542538" y="1924670"/>
                        <a:ext cx="789836" cy="1361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round/>
                        <a:tailEnd type="triangle" w="med" len="med"/>
                      </a:ln>
                    </p:spPr>
                    <p:txBody>
                      <a:bodyPr lIns="51435" tIns="25718" rIns="51435" bIns="25718"/>
                      <a:lstStyle/>
                      <a:p>
                        <a:pPr defTabSz="6858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8" name="组合 7"/>
                    <p:cNvGrpSpPr/>
                    <p:nvPr/>
                  </p:nvGrpSpPr>
                  <p:grpSpPr>
                    <a:xfrm>
                      <a:off x="3100" y="2108"/>
                      <a:ext cx="4388" cy="2961"/>
                      <a:chOff x="1968500" y="1338327"/>
                      <a:chExt cx="2785374" cy="1880711"/>
                    </a:xfrm>
                  </p:grpSpPr>
                  <p:sp>
                    <p:nvSpPr>
                      <p:cNvPr id="10" name="Line 9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3606310" y="1338502"/>
                        <a:ext cx="97614" cy="45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round/>
                      </a:ln>
                    </p:spPr>
                    <p:txBody>
                      <a:bodyPr lIns="51435" tIns="25718" rIns="51435" bIns="25718"/>
                      <a:lstStyle/>
                      <a:p>
                        <a:pPr defTabSz="6858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93207" name="Text Box 13"/>
                      <p:cNvSpPr txBox="1"/>
                      <p:nvPr/>
                    </p:nvSpPr>
                    <p:spPr>
                      <a:xfrm>
                        <a:off x="3704362" y="1338327"/>
                        <a:ext cx="1049512" cy="2698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lIns="51435" tIns="25718" rIns="51435" bIns="25718">
                        <a:spAutoFit/>
                      </a:bodyPr>
                      <a:lstStyle/>
                      <a:p>
                        <a:pPr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sz="1500" b="1" i="1" dirty="0">
                            <a:solidFill>
                              <a:srgbClr val="2D83F4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B.false</a:t>
                        </a:r>
                        <a:endParaRPr lang="en-US" altLang="zh-CN" sz="1500" b="1" i="1" dirty="0">
                          <a:solidFill>
                            <a:srgbClr val="2D83F4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" name="Line 1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68500" y="2957765"/>
                        <a:ext cx="585" cy="26127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round/>
                      </a:ln>
                    </p:spPr>
                    <p:txBody>
                      <a:bodyPr lIns="51435" tIns="25718" rIns="51435" bIns="25718"/>
                      <a:lstStyle/>
                      <a:p>
                        <a:pPr defTabSz="6858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6" name="Line 3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73262" y="2957807"/>
                        <a:ext cx="1730008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round/>
                      </a:ln>
                    </p:spPr>
                    <p:txBody>
                      <a:bodyPr lIns="51435" tIns="25718" rIns="51435" bIns="25718"/>
                      <a:lstStyle/>
                      <a:p>
                        <a:pPr defTabSz="6858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8" name="Line 5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69085" y="3218584"/>
                        <a:ext cx="376427" cy="45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round/>
                        <a:tailEnd type="triangle" w="med" len="med"/>
                      </a:ln>
                    </p:spPr>
                    <p:txBody>
                      <a:bodyPr lIns="51435" tIns="25718" rIns="51435" bIns="25718"/>
                      <a:lstStyle/>
                      <a:p>
                        <a:pPr defTabSz="6858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9" name="Line 6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703924" y="1338956"/>
                        <a:ext cx="585" cy="1618984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round/>
                      </a:ln>
                    </p:spPr>
                    <p:txBody>
                      <a:bodyPr lIns="51435" tIns="25718" rIns="51435" bIns="25718"/>
                      <a:lstStyle/>
                      <a:p>
                        <a:pPr defTabSz="6858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1828" y="634"/>
                    <a:ext cx="5615" cy="5356"/>
                    <a:chOff x="1222364" y="402719"/>
                    <a:chExt cx="3565536" cy="3401097"/>
                  </a:xfrm>
                </p:grpSpPr>
                <p:sp>
                  <p:nvSpPr>
                    <p:cNvPr id="20" name="矩形 19"/>
                    <p:cNvSpPr/>
                    <p:nvPr/>
                  </p:nvSpPr>
                  <p:spPr bwMode="auto">
                    <a:xfrm>
                      <a:off x="1222364" y="402719"/>
                      <a:ext cx="3565536" cy="340109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prstDash val="lg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51435" tIns="25718" rIns="51435" bIns="25718" anchor="ctr"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buChar char=""/>
                        <a:defRPr sz="3200">
                          <a:solidFill>
                            <a:schemeClr val="tx2"/>
                          </a:solidFill>
                          <a:latin typeface="Candara" panose="020E0502030303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buChar char=""/>
                        <a:defRPr sz="2900">
                          <a:solidFill>
                            <a:schemeClr val="tx2"/>
                          </a:solidFill>
                          <a:latin typeface="Candara" panose="020E0502030303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buChar char=""/>
                        <a:defRPr sz="2600">
                          <a:solidFill>
                            <a:schemeClr val="tx2"/>
                          </a:solidFill>
                          <a:latin typeface="Candara" panose="020E0502030303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buChar char=""/>
                        <a:defRPr sz="2600">
                          <a:solidFill>
                            <a:schemeClr val="tx2"/>
                          </a:solidFill>
                          <a:latin typeface="Candara" panose="020E0502030303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buChar char=""/>
                        <a:defRPr sz="2100">
                          <a:solidFill>
                            <a:schemeClr val="tx2"/>
                          </a:solidFill>
                          <a:latin typeface="Candara" panose="020E0502030303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buChar char=""/>
                        <a:defRPr sz="2100">
                          <a:solidFill>
                            <a:schemeClr val="tx2"/>
                          </a:solidFill>
                          <a:latin typeface="Candara" panose="020E0502030303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buChar char=""/>
                        <a:defRPr sz="2100">
                          <a:solidFill>
                            <a:schemeClr val="tx2"/>
                          </a:solidFill>
                          <a:latin typeface="Candara" panose="020E0502030303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buChar char=""/>
                        <a:defRPr sz="2100">
                          <a:solidFill>
                            <a:schemeClr val="tx2"/>
                          </a:solidFill>
                          <a:latin typeface="Candara" panose="020E0502030303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buChar char=""/>
                        <a:defRPr sz="2100">
                          <a:solidFill>
                            <a:schemeClr val="tx2"/>
                          </a:solidFill>
                          <a:latin typeface="Candara" panose="020E0502030303020204" charset="0"/>
                        </a:defRPr>
                      </a:lvl9pPr>
                    </a:lstStyle>
                    <a:p>
                      <a:pPr algn="ctr" defTabSz="685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  <a:defRPr/>
                      </a:pPr>
                      <a:endParaRPr lang="zh-CN" altLang="en-US" sz="1050" dirty="0">
                        <a:solidFill>
                          <a:srgbClr val="FFFFFF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" name="矩形 2"/>
                    <p:cNvSpPr/>
                    <p:nvPr/>
                  </p:nvSpPr>
                  <p:spPr>
                    <a:xfrm>
                      <a:off x="1228212" y="559458"/>
                      <a:ext cx="1018557" cy="30828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S.code</a:t>
                      </a:r>
                      <a:endParaRPr lang="zh-CN" altLang="en-US" sz="1500" b="1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22" name="Text Box 11"/>
                    <p:cNvSpPr txBox="1"/>
                    <p:nvPr/>
                  </p:nvSpPr>
                  <p:spPr>
                    <a:xfrm>
                      <a:off x="2865160" y="948619"/>
                      <a:ext cx="377888" cy="269754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51435" tIns="25718" rIns="51435" bIns="25718">
                      <a:spAutoFit/>
                    </a:bodyPr>
                    <a:lstStyle/>
                    <a:p>
                      <a:pPr eaLnBrk="1" hangingPunct="1">
                        <a:spcBef>
                          <a:spcPct val="50000"/>
                        </a:spcBef>
                      </a:pPr>
                      <a:r>
                        <a:rPr lang="en-US" altLang="zh-CN" sz="15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</a:t>
                      </a:r>
                      <a:endParaRPr lang="en-US" altLang="zh-CN" sz="15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3" name="Text Box 16"/>
                    <p:cNvSpPr txBox="1"/>
                    <p:nvPr/>
                  </p:nvSpPr>
                  <p:spPr>
                    <a:xfrm>
                      <a:off x="2696857" y="1587751"/>
                      <a:ext cx="744662" cy="269754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51435" tIns="25718" rIns="51435" bIns="25718">
                      <a:spAutoFit/>
                    </a:bodyPr>
                    <a:lstStyle/>
                    <a:p>
                      <a:pPr eaLnBrk="1" hangingPunct="1">
                        <a:spcBef>
                          <a:spcPct val="50000"/>
                        </a:spcBef>
                      </a:pPr>
                      <a:r>
                        <a:rPr lang="en-US" altLang="zh-CN" sz="15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</a:t>
                      </a:r>
                      <a:endParaRPr lang="en-US" altLang="zh-CN" sz="15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4" name="Text Box 28"/>
                    <p:cNvSpPr txBox="1"/>
                    <p:nvPr/>
                  </p:nvSpPr>
                  <p:spPr>
                    <a:xfrm>
                      <a:off x="2735654" y="2700087"/>
                      <a:ext cx="538251" cy="269754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51435" tIns="25718" rIns="51435" bIns="25718">
                      <a:spAutoFit/>
                    </a:bodyPr>
                    <a:lstStyle/>
                    <a:p>
                      <a:pPr eaLnBrk="1" hangingPunct="1">
                        <a:spcBef>
                          <a:spcPct val="50000"/>
                        </a:spcBef>
                      </a:pPr>
                      <a:r>
                        <a:rPr lang="en-US" altLang="zh-CN" sz="15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</a:t>
                      </a:r>
                      <a:endParaRPr lang="en-US" altLang="zh-CN" sz="1500" b="1" i="1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" name="Text Box 5"/>
                    <p:cNvSpPr txBox="1"/>
                    <p:nvPr/>
                  </p:nvSpPr>
                  <p:spPr>
                    <a:xfrm>
                      <a:off x="2376130" y="1289479"/>
                      <a:ext cx="1298790" cy="2697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 lIns="51435" tIns="25718" rIns="51435" bIns="25718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sz="15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B.code</a:t>
                      </a:r>
                    </a:p>
                  </p:txBody>
                </p:sp>
                <p:sp>
                  <p:nvSpPr>
                    <p:cNvPr id="26" name="Text Box 6"/>
                    <p:cNvSpPr txBox="1"/>
                    <p:nvPr/>
                  </p:nvSpPr>
                  <p:spPr>
                    <a:xfrm>
                      <a:off x="2372872" y="1830112"/>
                      <a:ext cx="1295616" cy="2697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 lIns="51435" tIns="25718" rIns="51435" bIns="25718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sz="15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E</a:t>
                      </a:r>
                      <a:r>
                        <a:rPr lang="en-US" altLang="zh-CN" sz="1500" b="1" baseline="-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r>
                        <a:rPr lang="en-US" altLang="zh-CN" sz="15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.code</a:t>
                      </a:r>
                      <a:endParaRPr lang="zh-CN" altLang="en-US" sz="15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27" name="Text Box 26"/>
                    <p:cNvSpPr txBox="1"/>
                    <p:nvPr/>
                  </p:nvSpPr>
                  <p:spPr>
                    <a:xfrm>
                      <a:off x="2407451" y="3083978"/>
                      <a:ext cx="1324195" cy="2697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 lIns="51435" tIns="25718" rIns="51435" bIns="25718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sz="15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E</a:t>
                      </a:r>
                      <a:r>
                        <a:rPr lang="en-US" altLang="zh-CN" sz="1500" b="1" baseline="-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lang="en-US" altLang="zh-CN" sz="15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.code</a:t>
                      </a:r>
                      <a:endParaRPr lang="zh-CN" altLang="en-US" sz="15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p:txBody>
                </p:sp>
              </p:grpSp>
            </p:grpSp>
          </p:grpSp>
          <p:sp>
            <p:nvSpPr>
              <p:cNvPr id="82" name="Text Box 11"/>
              <p:cNvSpPr txBox="1"/>
              <p:nvPr/>
            </p:nvSpPr>
            <p:spPr>
              <a:xfrm>
                <a:off x="14549" y="1541"/>
                <a:ext cx="646" cy="5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51435" tIns="25718" rIns="51435" bIns="25718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5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</a:t>
                </a:r>
              </a:p>
            </p:txBody>
          </p:sp>
          <p:sp>
            <p:nvSpPr>
              <p:cNvPr id="94" name="Text Box 11"/>
              <p:cNvSpPr txBox="1"/>
              <p:nvPr/>
            </p:nvSpPr>
            <p:spPr>
              <a:xfrm>
                <a:off x="14529" y="2133"/>
                <a:ext cx="1125" cy="5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51435" tIns="25718" rIns="51435" bIns="25718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500" dirty="0">
                    <a:solidFill>
                      <a:prstClr val="black"/>
                    </a:solidFill>
                    <a:ea typeface="华文楷体" panose="02010600040101010101" pitchFamily="2" charset="-122"/>
                    <a:sym typeface="+mn-ea"/>
                  </a:rPr>
                  <a:t>:=</a:t>
                </a:r>
                <a:endParaRPr lang="en-US" altLang="zh-CN" sz="15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25" name="内容占位符 224"/>
          <p:cNvSpPr>
            <a:spLocks noGrp="1"/>
          </p:cNvSpPr>
          <p:nvPr>
            <p:ph idx="1"/>
          </p:nvPr>
        </p:nvSpPr>
        <p:spPr>
          <a:xfrm>
            <a:off x="160972" y="1574483"/>
            <a:ext cx="5411153" cy="4063841"/>
          </a:xfrm>
        </p:spPr>
        <p:txBody>
          <a:bodyPr/>
          <a:lstStyle/>
          <a:p>
            <a:pPr marL="204788" indent="-204788" eaLnBrk="1" hangingPunct="1">
              <a:lnSpc>
                <a:spcPts val="285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1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→id :=</a:t>
            </a:r>
            <a:r>
              <a:rPr lang="en-US" altLang="zh-CN" sz="1800" i="1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if</a:t>
            </a:r>
            <a:r>
              <a:rPr lang="en-US" altLang="zh-CN" sz="1800" i="1" dirty="0">
                <a:solidFill>
                  <a:srgbClr val="0070C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{B.true = </a:t>
            </a:r>
            <a:r>
              <a:rPr lang="en-US" altLang="zh-CN" sz="1800" i="1" dirty="0" err="1">
                <a:solidFill>
                  <a:srgbClr val="0070C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newlabel</a:t>
            </a:r>
            <a:r>
              <a:rPr lang="en-US" altLang="zh-CN" sz="1800" i="1" dirty="0">
                <a:solidFill>
                  <a:srgbClr val="0070C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();</a:t>
            </a:r>
          </a:p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en-US" altLang="zh-CN" sz="1800" i="1" dirty="0">
                <a:solidFill>
                  <a:srgbClr val="0070C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	        B.false = newlabel();}</a:t>
            </a:r>
          </a:p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  B then</a:t>
            </a:r>
            <a:r>
              <a:rPr lang="en-US" altLang="zh-CN" sz="1800" i="1" dirty="0">
                <a:solidFill>
                  <a:srgbClr val="0070C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{label(B.true);}</a:t>
            </a:r>
          </a:p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en-US" altLang="zh-CN" sz="1800" dirty="0"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	E1</a:t>
            </a:r>
            <a:r>
              <a:rPr lang="en-US" altLang="zh-CN" sz="1800" i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en-US" altLang="zh-CN" sz="1800" i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	     gen(p'='E1.addr);</a:t>
            </a:r>
          </a:p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en-US" altLang="zh-CN" sz="1800" i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	    gen(goto S.next);}</a:t>
            </a:r>
          </a:p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     else </a:t>
            </a:r>
            <a:r>
              <a:rPr lang="en-US" altLang="zh-CN" sz="1800" i="1" dirty="0">
                <a:solidFill>
                  <a:srgbClr val="0070C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{label(B.false);}</a:t>
            </a:r>
          </a:p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en-US" altLang="zh-CN" sz="1800" dirty="0"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        E2</a:t>
            </a:r>
            <a:r>
              <a:rPr lang="en-US" altLang="zh-CN" sz="1800" i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en-US" altLang="zh-CN" sz="1800" i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           gen(p'='E2.addr);}</a:t>
            </a:r>
            <a:r>
              <a:rPr lang="en-US" altLang="zh-CN" sz="1800" i="1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2" name="Line 63"/>
          <p:cNvSpPr>
            <a:spLocks noChangeShapeType="1"/>
          </p:cNvSpPr>
          <p:nvPr/>
        </p:nvSpPr>
        <p:spPr bwMode="auto">
          <a:xfrm rot="240000">
            <a:off x="6052661" y="4121468"/>
            <a:ext cx="105728" cy="1407319"/>
          </a:xfrm>
          <a:prstGeom prst="lin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round/>
            <a:tailEnd type="triangle" w="med" len="med"/>
          </a:ln>
        </p:spPr>
        <p:txBody>
          <a:bodyPr lIns="51435" tIns="25718" rIns="51435" bIns="25718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52172" y="3762375"/>
            <a:ext cx="10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6092667" y="4111943"/>
            <a:ext cx="565309" cy="76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3881" y="5320665"/>
            <a:ext cx="41690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m := if a&gt;c then </a:t>
            </a:r>
            <a:r>
              <a:rPr lang="en-US" altLang="zh-CN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x+y</a:t>
            </a:r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else x-y+0.5</a:t>
            </a:r>
          </a:p>
        </p:txBody>
      </p:sp>
      <p:sp>
        <p:nvSpPr>
          <p:cNvPr id="125997" name="Rectangle 66"/>
          <p:cNvSpPr/>
          <p:nvPr/>
        </p:nvSpPr>
        <p:spPr>
          <a:xfrm>
            <a:off x="1628775" y="3495675"/>
            <a:ext cx="759143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/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S.n=L</a:t>
            </a:r>
            <a:r>
              <a:rPr lang="en-US" altLang="zh-CN" sz="15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009" name="Rectangle 65"/>
          <p:cNvSpPr/>
          <p:nvPr/>
        </p:nvSpPr>
        <p:spPr>
          <a:xfrm>
            <a:off x="3776663" y="3204686"/>
            <a:ext cx="582930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5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010" name="Line 39"/>
          <p:cNvSpPr/>
          <p:nvPr/>
        </p:nvSpPr>
        <p:spPr>
          <a:xfrm flipH="1">
            <a:off x="1034891" y="3495675"/>
            <a:ext cx="2862263" cy="5953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11" name="Rectangle 42"/>
          <p:cNvSpPr/>
          <p:nvPr/>
        </p:nvSpPr>
        <p:spPr>
          <a:xfrm>
            <a:off x="839629" y="4106704"/>
            <a:ext cx="584359" cy="323374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:=</a:t>
            </a:r>
          </a:p>
        </p:txBody>
      </p:sp>
      <p:sp>
        <p:nvSpPr>
          <p:cNvPr id="73" name="Rectangle 40"/>
          <p:cNvSpPr>
            <a:spLocks noChangeArrowheads="1"/>
          </p:cNvSpPr>
          <p:nvPr/>
        </p:nvSpPr>
        <p:spPr bwMode="auto">
          <a:xfrm>
            <a:off x="1186815" y="4105751"/>
            <a:ext cx="437674" cy="904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</a:p>
        </p:txBody>
      </p:sp>
      <p:sp>
        <p:nvSpPr>
          <p:cNvPr id="126003" name="Line 41"/>
          <p:cNvSpPr/>
          <p:nvPr/>
        </p:nvSpPr>
        <p:spPr>
          <a:xfrm flipH="1">
            <a:off x="1423988" y="3519488"/>
            <a:ext cx="2453164" cy="587216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6" name="Rectangle 49"/>
          <p:cNvSpPr>
            <a:spLocks noChangeArrowheads="1"/>
          </p:cNvSpPr>
          <p:nvPr/>
        </p:nvSpPr>
        <p:spPr bwMode="auto">
          <a:xfrm>
            <a:off x="3316606" y="4074319"/>
            <a:ext cx="876776" cy="300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</a:t>
            </a:r>
          </a:p>
        </p:txBody>
      </p:sp>
      <p:sp>
        <p:nvSpPr>
          <p:cNvPr id="126006" name="Line 51"/>
          <p:cNvSpPr/>
          <p:nvPr/>
        </p:nvSpPr>
        <p:spPr>
          <a:xfrm flipH="1">
            <a:off x="3611404" y="3495199"/>
            <a:ext cx="288608" cy="63055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07" name="Line 53"/>
          <p:cNvSpPr/>
          <p:nvPr/>
        </p:nvSpPr>
        <p:spPr>
          <a:xfrm>
            <a:off x="3952875" y="3510915"/>
            <a:ext cx="1347788" cy="52911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" name="Rectangle 55"/>
          <p:cNvSpPr>
            <a:spLocks noChangeArrowheads="1"/>
          </p:cNvSpPr>
          <p:nvPr/>
        </p:nvSpPr>
        <p:spPr bwMode="auto">
          <a:xfrm>
            <a:off x="5104447" y="4075748"/>
            <a:ext cx="730568" cy="300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</a:p>
        </p:txBody>
      </p:sp>
      <p:sp>
        <p:nvSpPr>
          <p:cNvPr id="126014" name="Line 32"/>
          <p:cNvSpPr/>
          <p:nvPr/>
        </p:nvSpPr>
        <p:spPr>
          <a:xfrm flipH="1">
            <a:off x="2806065" y="3515678"/>
            <a:ext cx="1072515" cy="54054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16" name="Rectangle 37"/>
          <p:cNvSpPr/>
          <p:nvPr/>
        </p:nvSpPr>
        <p:spPr>
          <a:xfrm>
            <a:off x="2669382" y="4047649"/>
            <a:ext cx="578644" cy="2590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/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019" name="Line 33"/>
          <p:cNvSpPr/>
          <p:nvPr/>
        </p:nvSpPr>
        <p:spPr>
          <a:xfrm rot="21000000" flipH="1" flipV="1">
            <a:off x="3957162" y="3446146"/>
            <a:ext cx="392906" cy="66532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20" name="Rectangle 41"/>
          <p:cNvSpPr/>
          <p:nvPr/>
        </p:nvSpPr>
        <p:spPr>
          <a:xfrm>
            <a:off x="4263867" y="4089559"/>
            <a:ext cx="584359" cy="323374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021" name="Line 51"/>
          <p:cNvSpPr/>
          <p:nvPr/>
        </p:nvSpPr>
        <p:spPr>
          <a:xfrm>
            <a:off x="4403407" y="4338162"/>
            <a:ext cx="953" cy="36147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6" name="Rectangle 61"/>
          <p:cNvSpPr>
            <a:spLocks noChangeArrowheads="1"/>
          </p:cNvSpPr>
          <p:nvPr/>
        </p:nvSpPr>
        <p:spPr bwMode="auto">
          <a:xfrm>
            <a:off x="3870484" y="4977289"/>
            <a:ext cx="1097756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     +        y</a:t>
            </a:r>
          </a:p>
        </p:txBody>
      </p:sp>
      <p:sp>
        <p:nvSpPr>
          <p:cNvPr id="126023" name="Line 43"/>
          <p:cNvSpPr/>
          <p:nvPr/>
        </p:nvSpPr>
        <p:spPr>
          <a:xfrm flipH="1" flipV="1">
            <a:off x="3962876" y="3509486"/>
            <a:ext cx="2393633" cy="53911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24" name="Rectangle 45"/>
          <p:cNvSpPr/>
          <p:nvPr/>
        </p:nvSpPr>
        <p:spPr>
          <a:xfrm>
            <a:off x="6275070" y="4090987"/>
            <a:ext cx="582930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970" name="Line 36"/>
          <p:cNvSpPr/>
          <p:nvPr/>
        </p:nvSpPr>
        <p:spPr>
          <a:xfrm flipH="1">
            <a:off x="772002" y="3495676"/>
            <a:ext cx="3059906" cy="56245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0" name="Rectangle 47"/>
          <p:cNvSpPr>
            <a:spLocks noChangeArrowheads="1"/>
          </p:cNvSpPr>
          <p:nvPr/>
        </p:nvSpPr>
        <p:spPr bwMode="auto">
          <a:xfrm>
            <a:off x="570071" y="4310062"/>
            <a:ext cx="280035" cy="3228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1861" name="Line 38"/>
          <p:cNvSpPr/>
          <p:nvPr/>
        </p:nvSpPr>
        <p:spPr>
          <a:xfrm>
            <a:off x="3899535" y="2816067"/>
            <a:ext cx="1905" cy="28051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1862" name="Rectangle 65"/>
          <p:cNvSpPr/>
          <p:nvPr/>
        </p:nvSpPr>
        <p:spPr>
          <a:xfrm>
            <a:off x="3820478" y="2576512"/>
            <a:ext cx="582454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15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629251" y="4056698"/>
            <a:ext cx="997268" cy="2971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B.t = L</a:t>
            </a:r>
            <a:r>
              <a:rPr lang="en-US" altLang="zh-CN" sz="15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B.f = L</a:t>
            </a:r>
            <a:r>
              <a:rPr lang="en-US" altLang="zh-CN" sz="15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Line 52"/>
          <p:cNvSpPr/>
          <p:nvPr/>
        </p:nvSpPr>
        <p:spPr>
          <a:xfrm flipH="1">
            <a:off x="3980022" y="4316254"/>
            <a:ext cx="296704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" name="Line 52"/>
          <p:cNvSpPr/>
          <p:nvPr/>
        </p:nvSpPr>
        <p:spPr>
          <a:xfrm>
            <a:off x="4502468" y="4319587"/>
            <a:ext cx="299561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Rectangle 61"/>
          <p:cNvSpPr>
            <a:spLocks noChangeArrowheads="1"/>
          </p:cNvSpPr>
          <p:nvPr/>
        </p:nvSpPr>
        <p:spPr bwMode="auto">
          <a:xfrm>
            <a:off x="3831432" y="4703445"/>
            <a:ext cx="1097756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E5    +     E6</a:t>
            </a:r>
          </a:p>
        </p:txBody>
      </p:sp>
      <p:sp>
        <p:nvSpPr>
          <p:cNvPr id="81" name="Line 52"/>
          <p:cNvSpPr/>
          <p:nvPr/>
        </p:nvSpPr>
        <p:spPr>
          <a:xfrm flipH="1">
            <a:off x="2325053" y="4311491"/>
            <a:ext cx="296704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4" name="Line 51"/>
          <p:cNvSpPr/>
          <p:nvPr/>
        </p:nvSpPr>
        <p:spPr>
          <a:xfrm>
            <a:off x="2725102" y="4311491"/>
            <a:ext cx="953" cy="36099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89" name="组合 88"/>
          <p:cNvGrpSpPr/>
          <p:nvPr/>
        </p:nvGrpSpPr>
        <p:grpSpPr>
          <a:xfrm>
            <a:off x="2176463" y="4311491"/>
            <a:ext cx="1463040" cy="915353"/>
            <a:chOff x="8410" y="7222"/>
            <a:chExt cx="3072" cy="1922"/>
          </a:xfrm>
        </p:grpSpPr>
        <p:sp>
          <p:nvSpPr>
            <p:cNvPr id="82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E3  relop    E4</a:t>
              </a:r>
            </a:p>
          </p:txBody>
        </p:sp>
        <p:sp>
          <p:nvSpPr>
            <p:cNvPr id="85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      &gt;         c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0" name="组合 89"/>
          <p:cNvGrpSpPr/>
          <p:nvPr/>
        </p:nvGrpSpPr>
        <p:grpSpPr>
          <a:xfrm>
            <a:off x="5811679" y="4311491"/>
            <a:ext cx="1463040" cy="915353"/>
            <a:chOff x="8410" y="7222"/>
            <a:chExt cx="3072" cy="1922"/>
          </a:xfrm>
        </p:grpSpPr>
        <p:sp>
          <p:nvSpPr>
            <p:cNvPr id="91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3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E7    +       E8</a:t>
              </a:r>
            </a:p>
          </p:txBody>
        </p:sp>
        <p:sp>
          <p:nvSpPr>
            <p:cNvPr id="94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+       0.5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7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8" name="组合 97"/>
          <p:cNvGrpSpPr/>
          <p:nvPr/>
        </p:nvGrpSpPr>
        <p:grpSpPr>
          <a:xfrm>
            <a:off x="5373529" y="4933474"/>
            <a:ext cx="1463040" cy="915353"/>
            <a:chOff x="8410" y="7222"/>
            <a:chExt cx="3072" cy="1922"/>
          </a:xfrm>
        </p:grpSpPr>
        <p:sp>
          <p:nvSpPr>
            <p:cNvPr id="99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E9      -       E10</a:t>
              </a:r>
            </a:p>
          </p:txBody>
        </p:sp>
        <p:sp>
          <p:nvSpPr>
            <p:cNvPr id="102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         -        y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4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06" name="文本框 105"/>
          <p:cNvSpPr txBox="1"/>
          <p:nvPr/>
        </p:nvSpPr>
        <p:spPr>
          <a:xfrm>
            <a:off x="995363" y="1143000"/>
            <a:ext cx="40290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50"/>
          </a:p>
        </p:txBody>
      </p:sp>
      <p:sp>
        <p:nvSpPr>
          <p:cNvPr id="107" name="文本框 106"/>
          <p:cNvSpPr txBox="1"/>
          <p:nvPr/>
        </p:nvSpPr>
        <p:spPr>
          <a:xfrm>
            <a:off x="696754" y="1419225"/>
            <a:ext cx="392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→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{</a:t>
            </a:r>
            <a:r>
              <a:rPr lang="en-US" altLang="zh-CN" sz="15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S.next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15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newlabel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(); }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S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{ 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label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5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S.next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);}</a:t>
            </a:r>
            <a:endParaRPr lang="en-US" altLang="zh-CN" sz="1500" b="1" dirty="0">
              <a:solidFill>
                <a:srgbClr val="0070C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570072" y="1143001"/>
            <a:ext cx="6203156" cy="22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S→id :=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if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{B.true = new label();B.false = newlabel();}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B then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{label(B.true);}</a:t>
            </a:r>
            <a:r>
              <a:rPr lang="en-US" altLang="zh-CN" sz="15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E1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			gen(p'='E1.addr); gen(goto S.next);}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else 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{label(B.false);}</a:t>
            </a:r>
            <a:r>
              <a:rPr lang="en-US" altLang="zh-CN" sz="15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E2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          						 gen(p'='E2.addr);}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5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9" name="Rectangle 47"/>
          <p:cNvSpPr>
            <a:spLocks noChangeArrowheads="1"/>
          </p:cNvSpPr>
          <p:nvPr/>
        </p:nvSpPr>
        <p:spPr bwMode="auto">
          <a:xfrm>
            <a:off x="584299" y="4089545"/>
            <a:ext cx="280199" cy="3226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97" grpId="0"/>
      <p:bldP spid="68" grpId="0"/>
      <p:bldP spid="68" grpId="1"/>
      <p:bldP spid="107" grpId="0"/>
      <p:bldP spid="107" grpId="1"/>
      <p:bldP spid="107" grpId="2"/>
      <p:bldP spid="108" grpId="0"/>
      <p:bldP spid="108" grpId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3881" y="5320665"/>
            <a:ext cx="41690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m := if a&gt;c then </a:t>
            </a:r>
            <a:r>
              <a:rPr lang="en-US" altLang="zh-CN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x+y</a:t>
            </a:r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else x-y+0.5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6575108" y="969169"/>
            <a:ext cx="2606040" cy="2847499"/>
          </a:xfrm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1: if a &gt; c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2: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3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5997" name="Rectangle 66"/>
          <p:cNvSpPr/>
          <p:nvPr/>
        </p:nvSpPr>
        <p:spPr>
          <a:xfrm>
            <a:off x="1628775" y="3495675"/>
            <a:ext cx="759143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/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S.n=L</a:t>
            </a:r>
            <a:r>
              <a:rPr lang="en-US" altLang="zh-CN" sz="15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009" name="Rectangle 65"/>
          <p:cNvSpPr/>
          <p:nvPr/>
        </p:nvSpPr>
        <p:spPr>
          <a:xfrm>
            <a:off x="3776663" y="3204686"/>
            <a:ext cx="582930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5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010" name="Line 39"/>
          <p:cNvSpPr/>
          <p:nvPr/>
        </p:nvSpPr>
        <p:spPr>
          <a:xfrm flipH="1">
            <a:off x="1034891" y="3495675"/>
            <a:ext cx="2862263" cy="5953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11" name="Rectangle 42"/>
          <p:cNvSpPr/>
          <p:nvPr/>
        </p:nvSpPr>
        <p:spPr>
          <a:xfrm>
            <a:off x="839629" y="4106704"/>
            <a:ext cx="584359" cy="323374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:=</a:t>
            </a:r>
          </a:p>
        </p:txBody>
      </p:sp>
      <p:sp>
        <p:nvSpPr>
          <p:cNvPr id="73" name="Rectangle 40"/>
          <p:cNvSpPr>
            <a:spLocks noChangeArrowheads="1"/>
          </p:cNvSpPr>
          <p:nvPr/>
        </p:nvSpPr>
        <p:spPr bwMode="auto">
          <a:xfrm>
            <a:off x="1186815" y="4105751"/>
            <a:ext cx="437674" cy="904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</a:p>
        </p:txBody>
      </p:sp>
      <p:sp>
        <p:nvSpPr>
          <p:cNvPr id="126003" name="Line 41"/>
          <p:cNvSpPr/>
          <p:nvPr/>
        </p:nvSpPr>
        <p:spPr>
          <a:xfrm flipH="1">
            <a:off x="1423988" y="3519488"/>
            <a:ext cx="2453164" cy="587216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6" name="Rectangle 49"/>
          <p:cNvSpPr>
            <a:spLocks noChangeArrowheads="1"/>
          </p:cNvSpPr>
          <p:nvPr/>
        </p:nvSpPr>
        <p:spPr bwMode="auto">
          <a:xfrm>
            <a:off x="3316606" y="4074319"/>
            <a:ext cx="876776" cy="300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</a:t>
            </a:r>
          </a:p>
        </p:txBody>
      </p:sp>
      <p:sp>
        <p:nvSpPr>
          <p:cNvPr id="126006" name="Line 51"/>
          <p:cNvSpPr/>
          <p:nvPr/>
        </p:nvSpPr>
        <p:spPr>
          <a:xfrm flipH="1">
            <a:off x="3611404" y="3495199"/>
            <a:ext cx="288608" cy="63055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07" name="Line 53"/>
          <p:cNvSpPr/>
          <p:nvPr/>
        </p:nvSpPr>
        <p:spPr>
          <a:xfrm>
            <a:off x="3952875" y="3510915"/>
            <a:ext cx="1347788" cy="52911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" name="Rectangle 55"/>
          <p:cNvSpPr>
            <a:spLocks noChangeArrowheads="1"/>
          </p:cNvSpPr>
          <p:nvPr/>
        </p:nvSpPr>
        <p:spPr bwMode="auto">
          <a:xfrm>
            <a:off x="5104447" y="4075748"/>
            <a:ext cx="730568" cy="300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</a:p>
        </p:txBody>
      </p:sp>
      <p:sp>
        <p:nvSpPr>
          <p:cNvPr id="126014" name="Line 32"/>
          <p:cNvSpPr/>
          <p:nvPr/>
        </p:nvSpPr>
        <p:spPr>
          <a:xfrm flipH="1">
            <a:off x="2806065" y="3515678"/>
            <a:ext cx="1072515" cy="54054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16" name="Rectangle 37"/>
          <p:cNvSpPr/>
          <p:nvPr/>
        </p:nvSpPr>
        <p:spPr>
          <a:xfrm>
            <a:off x="2669382" y="4047649"/>
            <a:ext cx="578644" cy="2590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/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019" name="Line 33"/>
          <p:cNvSpPr/>
          <p:nvPr/>
        </p:nvSpPr>
        <p:spPr>
          <a:xfrm rot="21000000" flipH="1" flipV="1">
            <a:off x="3957162" y="3446146"/>
            <a:ext cx="392906" cy="66532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20" name="Rectangle 41"/>
          <p:cNvSpPr/>
          <p:nvPr/>
        </p:nvSpPr>
        <p:spPr>
          <a:xfrm>
            <a:off x="4263867" y="4089559"/>
            <a:ext cx="584359" cy="323374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021" name="Line 51"/>
          <p:cNvSpPr/>
          <p:nvPr/>
        </p:nvSpPr>
        <p:spPr>
          <a:xfrm>
            <a:off x="4403407" y="4338162"/>
            <a:ext cx="953" cy="36147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6" name="Rectangle 61"/>
          <p:cNvSpPr>
            <a:spLocks noChangeArrowheads="1"/>
          </p:cNvSpPr>
          <p:nvPr/>
        </p:nvSpPr>
        <p:spPr bwMode="auto">
          <a:xfrm>
            <a:off x="3870484" y="4977289"/>
            <a:ext cx="1097756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     +        y</a:t>
            </a:r>
          </a:p>
        </p:txBody>
      </p:sp>
      <p:sp>
        <p:nvSpPr>
          <p:cNvPr id="126023" name="Line 43"/>
          <p:cNvSpPr/>
          <p:nvPr/>
        </p:nvSpPr>
        <p:spPr>
          <a:xfrm flipH="1" flipV="1">
            <a:off x="3962876" y="3509486"/>
            <a:ext cx="2393633" cy="53911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24" name="Rectangle 45"/>
          <p:cNvSpPr/>
          <p:nvPr/>
        </p:nvSpPr>
        <p:spPr>
          <a:xfrm>
            <a:off x="6275070" y="4090987"/>
            <a:ext cx="582930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5970" name="Line 36"/>
          <p:cNvSpPr/>
          <p:nvPr/>
        </p:nvSpPr>
        <p:spPr>
          <a:xfrm flipH="1">
            <a:off x="772002" y="3495676"/>
            <a:ext cx="3059906" cy="56245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0" name="Rectangle 47"/>
          <p:cNvSpPr>
            <a:spLocks noChangeArrowheads="1"/>
          </p:cNvSpPr>
          <p:nvPr/>
        </p:nvSpPr>
        <p:spPr bwMode="auto">
          <a:xfrm>
            <a:off x="570071" y="4310062"/>
            <a:ext cx="280035" cy="3228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1861" name="Line 38"/>
          <p:cNvSpPr/>
          <p:nvPr/>
        </p:nvSpPr>
        <p:spPr>
          <a:xfrm>
            <a:off x="3899535" y="2816067"/>
            <a:ext cx="1905" cy="28051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1862" name="Rectangle 65"/>
          <p:cNvSpPr/>
          <p:nvPr/>
        </p:nvSpPr>
        <p:spPr>
          <a:xfrm>
            <a:off x="3820478" y="2576512"/>
            <a:ext cx="582454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15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629251" y="4056698"/>
            <a:ext cx="997268" cy="2971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B.t = L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1500" b="1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B.f = L</a:t>
            </a:r>
            <a:r>
              <a:rPr lang="en-US" altLang="zh-CN" sz="15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Line 52"/>
          <p:cNvSpPr/>
          <p:nvPr/>
        </p:nvSpPr>
        <p:spPr>
          <a:xfrm flipH="1">
            <a:off x="3980022" y="4316254"/>
            <a:ext cx="296704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" name="Line 52"/>
          <p:cNvSpPr/>
          <p:nvPr/>
        </p:nvSpPr>
        <p:spPr>
          <a:xfrm>
            <a:off x="4502468" y="4319587"/>
            <a:ext cx="299561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Rectangle 61"/>
          <p:cNvSpPr>
            <a:spLocks noChangeArrowheads="1"/>
          </p:cNvSpPr>
          <p:nvPr/>
        </p:nvSpPr>
        <p:spPr bwMode="auto">
          <a:xfrm>
            <a:off x="3831432" y="4703445"/>
            <a:ext cx="1097756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E5    +     E6</a:t>
            </a:r>
          </a:p>
        </p:txBody>
      </p:sp>
      <p:sp>
        <p:nvSpPr>
          <p:cNvPr id="81" name="Line 52"/>
          <p:cNvSpPr/>
          <p:nvPr/>
        </p:nvSpPr>
        <p:spPr>
          <a:xfrm flipH="1">
            <a:off x="2325053" y="4311491"/>
            <a:ext cx="296704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4" name="Line 51"/>
          <p:cNvSpPr/>
          <p:nvPr/>
        </p:nvSpPr>
        <p:spPr>
          <a:xfrm>
            <a:off x="2725102" y="4311491"/>
            <a:ext cx="953" cy="36099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89" name="组合 88"/>
          <p:cNvGrpSpPr/>
          <p:nvPr/>
        </p:nvGrpSpPr>
        <p:grpSpPr>
          <a:xfrm>
            <a:off x="2176463" y="4311491"/>
            <a:ext cx="1463040" cy="915353"/>
            <a:chOff x="8410" y="7222"/>
            <a:chExt cx="3072" cy="1922"/>
          </a:xfrm>
        </p:grpSpPr>
        <p:sp>
          <p:nvSpPr>
            <p:cNvPr id="82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E3  relop    E4</a:t>
              </a:r>
            </a:p>
          </p:txBody>
        </p:sp>
        <p:sp>
          <p:nvSpPr>
            <p:cNvPr id="85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      &gt;         c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0" name="组合 89"/>
          <p:cNvGrpSpPr/>
          <p:nvPr/>
        </p:nvGrpSpPr>
        <p:grpSpPr>
          <a:xfrm>
            <a:off x="5811679" y="4311491"/>
            <a:ext cx="1463040" cy="915353"/>
            <a:chOff x="8410" y="7222"/>
            <a:chExt cx="3072" cy="1922"/>
          </a:xfrm>
        </p:grpSpPr>
        <p:sp>
          <p:nvSpPr>
            <p:cNvPr id="91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3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E7    +       E8</a:t>
              </a:r>
            </a:p>
          </p:txBody>
        </p:sp>
        <p:sp>
          <p:nvSpPr>
            <p:cNvPr id="94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+       0.5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7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8" name="组合 97"/>
          <p:cNvGrpSpPr/>
          <p:nvPr/>
        </p:nvGrpSpPr>
        <p:grpSpPr>
          <a:xfrm>
            <a:off x="5373529" y="4933474"/>
            <a:ext cx="1463040" cy="915353"/>
            <a:chOff x="8410" y="7222"/>
            <a:chExt cx="3072" cy="1922"/>
          </a:xfrm>
        </p:grpSpPr>
        <p:sp>
          <p:nvSpPr>
            <p:cNvPr id="99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E9      -       E10</a:t>
              </a:r>
            </a:p>
          </p:txBody>
        </p:sp>
        <p:sp>
          <p:nvSpPr>
            <p:cNvPr id="102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         -        y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4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07" name="文本框 106"/>
          <p:cNvSpPr txBox="1"/>
          <p:nvPr/>
        </p:nvSpPr>
        <p:spPr>
          <a:xfrm>
            <a:off x="696277" y="1419225"/>
            <a:ext cx="5260658" cy="58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15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B </a:t>
            </a:r>
            <a:r>
              <a:rPr lang="en-US" altLang="zh-CN" sz="15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→ </a:t>
            </a:r>
            <a:r>
              <a:rPr lang="en-US" altLang="zh-CN" sz="15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5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relop</a:t>
            </a:r>
            <a:r>
              <a:rPr lang="en-US" altLang="zh-CN" sz="15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{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gen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‘if 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’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relop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‘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goto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’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B.true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；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		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gen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‘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goto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’ 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B.false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); }</a:t>
            </a:r>
            <a:endParaRPr lang="en-US" altLang="zh-CN" sz="15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9" name="Rectangle 47"/>
          <p:cNvSpPr>
            <a:spLocks noChangeArrowheads="1"/>
          </p:cNvSpPr>
          <p:nvPr/>
        </p:nvSpPr>
        <p:spPr bwMode="auto">
          <a:xfrm>
            <a:off x="584299" y="4089545"/>
            <a:ext cx="280199" cy="3226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4791" y="1135857"/>
            <a:ext cx="6203156" cy="22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S→id :=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if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{B.true = new label();B.false = newlabel();}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B then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{label(B.true);}</a:t>
            </a:r>
            <a:r>
              <a:rPr lang="en-US" altLang="zh-CN" sz="15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E1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			gen(p'='E1.addr); gen(goto S.next);}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else 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{label(B.false);}</a:t>
            </a:r>
            <a:r>
              <a:rPr lang="en-US" altLang="zh-CN" sz="15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E2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          						 gen(p'='E2.addr);}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5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40757" y="3970020"/>
            <a:ext cx="565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7" grpId="0"/>
      <p:bldP spid="107" grpId="1"/>
      <p:bldP spid="2" grpId="0"/>
      <p:bldP spid="2" grpId="1"/>
      <p:bldP spid="3" grpId="0"/>
      <p:bldP spid="3" grpId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3881" y="5320665"/>
            <a:ext cx="41690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m := if a&gt;c then </a:t>
            </a:r>
            <a:r>
              <a:rPr lang="en-US" altLang="zh-CN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x+y</a:t>
            </a:r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else x-y+0.5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6575108" y="969169"/>
            <a:ext cx="2606040" cy="2847499"/>
          </a:xfrm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1: if a &gt; c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2: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3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3: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= x + y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4: m =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5: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5997" name="Rectangle 66"/>
          <p:cNvSpPr/>
          <p:nvPr/>
        </p:nvSpPr>
        <p:spPr>
          <a:xfrm>
            <a:off x="1628775" y="3495675"/>
            <a:ext cx="759143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/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S.n=L</a:t>
            </a:r>
            <a:r>
              <a:rPr lang="en-US" altLang="zh-CN" sz="15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009" name="Rectangle 65"/>
          <p:cNvSpPr/>
          <p:nvPr/>
        </p:nvSpPr>
        <p:spPr>
          <a:xfrm>
            <a:off x="3776663" y="3204686"/>
            <a:ext cx="582930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5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010" name="Line 39"/>
          <p:cNvSpPr/>
          <p:nvPr/>
        </p:nvSpPr>
        <p:spPr>
          <a:xfrm flipH="1">
            <a:off x="1034891" y="3495675"/>
            <a:ext cx="2862263" cy="5953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11" name="Rectangle 42"/>
          <p:cNvSpPr/>
          <p:nvPr/>
        </p:nvSpPr>
        <p:spPr>
          <a:xfrm>
            <a:off x="839629" y="4106704"/>
            <a:ext cx="584359" cy="323374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:=</a:t>
            </a:r>
          </a:p>
        </p:txBody>
      </p:sp>
      <p:sp>
        <p:nvSpPr>
          <p:cNvPr id="73" name="Rectangle 40"/>
          <p:cNvSpPr>
            <a:spLocks noChangeArrowheads="1"/>
          </p:cNvSpPr>
          <p:nvPr/>
        </p:nvSpPr>
        <p:spPr bwMode="auto">
          <a:xfrm>
            <a:off x="1186815" y="4105751"/>
            <a:ext cx="437674" cy="904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</a:p>
        </p:txBody>
      </p:sp>
      <p:sp>
        <p:nvSpPr>
          <p:cNvPr id="126003" name="Line 41"/>
          <p:cNvSpPr/>
          <p:nvPr/>
        </p:nvSpPr>
        <p:spPr>
          <a:xfrm flipH="1">
            <a:off x="1423988" y="3519488"/>
            <a:ext cx="2453164" cy="587216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6" name="Rectangle 49"/>
          <p:cNvSpPr>
            <a:spLocks noChangeArrowheads="1"/>
          </p:cNvSpPr>
          <p:nvPr/>
        </p:nvSpPr>
        <p:spPr bwMode="auto">
          <a:xfrm>
            <a:off x="3173730" y="4067651"/>
            <a:ext cx="465773" cy="3171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</a:t>
            </a:r>
          </a:p>
        </p:txBody>
      </p:sp>
      <p:sp>
        <p:nvSpPr>
          <p:cNvPr id="126006" name="Line 51"/>
          <p:cNvSpPr/>
          <p:nvPr/>
        </p:nvSpPr>
        <p:spPr>
          <a:xfrm flipH="1">
            <a:off x="3377566" y="3495199"/>
            <a:ext cx="522446" cy="57864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07" name="Line 53"/>
          <p:cNvSpPr/>
          <p:nvPr/>
        </p:nvSpPr>
        <p:spPr>
          <a:xfrm>
            <a:off x="3952875" y="3510915"/>
            <a:ext cx="1347788" cy="52911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" name="Rectangle 55"/>
          <p:cNvSpPr>
            <a:spLocks noChangeArrowheads="1"/>
          </p:cNvSpPr>
          <p:nvPr/>
        </p:nvSpPr>
        <p:spPr bwMode="auto">
          <a:xfrm>
            <a:off x="5104447" y="4075748"/>
            <a:ext cx="730568" cy="300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</a:p>
        </p:txBody>
      </p:sp>
      <p:sp>
        <p:nvSpPr>
          <p:cNvPr id="126014" name="Line 32"/>
          <p:cNvSpPr/>
          <p:nvPr/>
        </p:nvSpPr>
        <p:spPr>
          <a:xfrm flipH="1">
            <a:off x="2806065" y="3515678"/>
            <a:ext cx="1072515" cy="54054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16" name="Rectangle 37"/>
          <p:cNvSpPr/>
          <p:nvPr/>
        </p:nvSpPr>
        <p:spPr>
          <a:xfrm>
            <a:off x="2669382" y="4047649"/>
            <a:ext cx="578644" cy="2590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/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019" name="Line 33"/>
          <p:cNvSpPr/>
          <p:nvPr/>
        </p:nvSpPr>
        <p:spPr>
          <a:xfrm rot="21000000" flipH="1" flipV="1">
            <a:off x="3957162" y="3446146"/>
            <a:ext cx="392906" cy="66532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20" name="Rectangle 41"/>
          <p:cNvSpPr/>
          <p:nvPr/>
        </p:nvSpPr>
        <p:spPr>
          <a:xfrm>
            <a:off x="4263867" y="4089559"/>
            <a:ext cx="584359" cy="323374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021" name="Line 51"/>
          <p:cNvSpPr/>
          <p:nvPr/>
        </p:nvSpPr>
        <p:spPr>
          <a:xfrm>
            <a:off x="4403407" y="4338162"/>
            <a:ext cx="953" cy="36147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6" name="Rectangle 61"/>
          <p:cNvSpPr>
            <a:spLocks noChangeArrowheads="1"/>
          </p:cNvSpPr>
          <p:nvPr/>
        </p:nvSpPr>
        <p:spPr bwMode="auto">
          <a:xfrm>
            <a:off x="3870484" y="4977289"/>
            <a:ext cx="1097756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     +        y</a:t>
            </a:r>
          </a:p>
        </p:txBody>
      </p:sp>
      <p:sp>
        <p:nvSpPr>
          <p:cNvPr id="126023" name="Line 43"/>
          <p:cNvSpPr/>
          <p:nvPr/>
        </p:nvSpPr>
        <p:spPr>
          <a:xfrm flipH="1" flipV="1">
            <a:off x="3962876" y="3509486"/>
            <a:ext cx="2393633" cy="53911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24" name="Rectangle 45"/>
          <p:cNvSpPr/>
          <p:nvPr/>
        </p:nvSpPr>
        <p:spPr>
          <a:xfrm>
            <a:off x="6275070" y="4090987"/>
            <a:ext cx="582930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970" name="Line 36"/>
          <p:cNvSpPr/>
          <p:nvPr/>
        </p:nvSpPr>
        <p:spPr>
          <a:xfrm flipH="1">
            <a:off x="772002" y="3495676"/>
            <a:ext cx="3059906" cy="56245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0" name="Rectangle 47"/>
          <p:cNvSpPr>
            <a:spLocks noChangeArrowheads="1"/>
          </p:cNvSpPr>
          <p:nvPr/>
        </p:nvSpPr>
        <p:spPr bwMode="auto">
          <a:xfrm>
            <a:off x="570071" y="4310062"/>
            <a:ext cx="280035" cy="3228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1861" name="Line 38"/>
          <p:cNvSpPr/>
          <p:nvPr/>
        </p:nvSpPr>
        <p:spPr>
          <a:xfrm>
            <a:off x="3899535" y="2816067"/>
            <a:ext cx="1905" cy="28051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1862" name="Rectangle 65"/>
          <p:cNvSpPr/>
          <p:nvPr/>
        </p:nvSpPr>
        <p:spPr>
          <a:xfrm>
            <a:off x="3820478" y="2576512"/>
            <a:ext cx="582454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15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629251" y="4056698"/>
            <a:ext cx="997268" cy="2971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B.t = L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1500" b="1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B.f = L</a:t>
            </a:r>
            <a:r>
              <a:rPr lang="en-US" altLang="zh-CN" sz="15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Line 52"/>
          <p:cNvSpPr/>
          <p:nvPr/>
        </p:nvSpPr>
        <p:spPr>
          <a:xfrm flipH="1">
            <a:off x="3980022" y="4316254"/>
            <a:ext cx="296704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" name="Line 52"/>
          <p:cNvSpPr/>
          <p:nvPr/>
        </p:nvSpPr>
        <p:spPr>
          <a:xfrm>
            <a:off x="4502468" y="4319587"/>
            <a:ext cx="299561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Rectangle 61"/>
          <p:cNvSpPr>
            <a:spLocks noChangeArrowheads="1"/>
          </p:cNvSpPr>
          <p:nvPr/>
        </p:nvSpPr>
        <p:spPr bwMode="auto">
          <a:xfrm>
            <a:off x="3831432" y="4703445"/>
            <a:ext cx="1097756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E5    +     E6</a:t>
            </a:r>
          </a:p>
        </p:txBody>
      </p:sp>
      <p:sp>
        <p:nvSpPr>
          <p:cNvPr id="81" name="Line 52"/>
          <p:cNvSpPr/>
          <p:nvPr/>
        </p:nvSpPr>
        <p:spPr>
          <a:xfrm flipH="1">
            <a:off x="2325053" y="4311491"/>
            <a:ext cx="296704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4" name="Line 51"/>
          <p:cNvSpPr/>
          <p:nvPr/>
        </p:nvSpPr>
        <p:spPr>
          <a:xfrm>
            <a:off x="2725102" y="4311491"/>
            <a:ext cx="953" cy="36099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89" name="组合 88"/>
          <p:cNvGrpSpPr/>
          <p:nvPr/>
        </p:nvGrpSpPr>
        <p:grpSpPr>
          <a:xfrm>
            <a:off x="2176463" y="4311491"/>
            <a:ext cx="1463040" cy="915353"/>
            <a:chOff x="8410" y="7222"/>
            <a:chExt cx="3072" cy="1922"/>
          </a:xfrm>
        </p:grpSpPr>
        <p:sp>
          <p:nvSpPr>
            <p:cNvPr id="82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E3  relop    E4</a:t>
              </a:r>
            </a:p>
          </p:txBody>
        </p:sp>
        <p:sp>
          <p:nvSpPr>
            <p:cNvPr id="85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      &gt;         c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0" name="组合 89"/>
          <p:cNvGrpSpPr/>
          <p:nvPr/>
        </p:nvGrpSpPr>
        <p:grpSpPr>
          <a:xfrm>
            <a:off x="5811679" y="4311491"/>
            <a:ext cx="1463040" cy="915353"/>
            <a:chOff x="8410" y="7222"/>
            <a:chExt cx="3072" cy="1922"/>
          </a:xfrm>
        </p:grpSpPr>
        <p:sp>
          <p:nvSpPr>
            <p:cNvPr id="91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3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E7    +       E8</a:t>
              </a:r>
            </a:p>
          </p:txBody>
        </p:sp>
        <p:sp>
          <p:nvSpPr>
            <p:cNvPr id="94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+       0.5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7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8" name="组合 97"/>
          <p:cNvGrpSpPr/>
          <p:nvPr/>
        </p:nvGrpSpPr>
        <p:grpSpPr>
          <a:xfrm>
            <a:off x="5373529" y="4933474"/>
            <a:ext cx="1463040" cy="915353"/>
            <a:chOff x="8410" y="7222"/>
            <a:chExt cx="3072" cy="1922"/>
          </a:xfrm>
        </p:grpSpPr>
        <p:sp>
          <p:nvSpPr>
            <p:cNvPr id="99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E9      -       E10</a:t>
              </a:r>
            </a:p>
          </p:txBody>
        </p:sp>
        <p:sp>
          <p:nvSpPr>
            <p:cNvPr id="102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         -        y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4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07" name="文本框 106"/>
          <p:cNvSpPr txBox="1"/>
          <p:nvPr/>
        </p:nvSpPr>
        <p:spPr>
          <a:xfrm>
            <a:off x="658177" y="1321594"/>
            <a:ext cx="5260658" cy="61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4311" indent="-204311" defTabSz="685800" fontAlgn="base">
              <a:lnSpc>
                <a:spcPct val="110000"/>
              </a:lnSpc>
              <a:spcBef>
                <a:spcPct val="15000"/>
              </a:spcBef>
              <a:spcAft>
                <a:spcPct val="0"/>
              </a:spcAft>
              <a:buClr>
                <a:srgbClr val="3333CC"/>
              </a:buClr>
              <a:buSzPct val="100000"/>
              <a:defRPr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+ </a:t>
            </a: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{ 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newtemp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 );</a:t>
            </a:r>
            <a:endParaRPr lang="en-US" altLang="zh-CN" sz="15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204311" indent="-204311" algn="just" defTabSz="685800" fontAlgn="base">
              <a:lnSpc>
                <a:spcPct val="110000"/>
              </a:lnSpc>
              <a:spcBef>
                <a:spcPct val="15000"/>
              </a:spcBef>
              <a:spcAft>
                <a:spcPct val="0"/>
              </a:spcAft>
              <a:buClr>
                <a:srgbClr val="3333CC"/>
              </a:buClr>
              <a:buSzPct val="100000"/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	     	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gen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‘=’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‘+’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); }</a:t>
            </a:r>
          </a:p>
        </p:txBody>
      </p:sp>
      <p:sp>
        <p:nvSpPr>
          <p:cNvPr id="109" name="Rectangle 47"/>
          <p:cNvSpPr>
            <a:spLocks noChangeArrowheads="1"/>
          </p:cNvSpPr>
          <p:nvPr/>
        </p:nvSpPr>
        <p:spPr bwMode="auto">
          <a:xfrm>
            <a:off x="584299" y="4089545"/>
            <a:ext cx="280199" cy="3226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40757" y="3970020"/>
            <a:ext cx="565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</a:p>
        </p:txBody>
      </p:sp>
      <p:sp>
        <p:nvSpPr>
          <p:cNvPr id="4" name="Rectangle 67"/>
          <p:cNvSpPr/>
          <p:nvPr/>
        </p:nvSpPr>
        <p:spPr>
          <a:xfrm>
            <a:off x="3377565" y="3970020"/>
            <a:ext cx="1359694" cy="2971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.addr = t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4801" y="1115854"/>
            <a:ext cx="6203156" cy="22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S→id :=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if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{B.true = new label();B.false = newlabel();}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B then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{label(B.true);}</a:t>
            </a:r>
            <a:r>
              <a:rPr lang="en-US" altLang="zh-CN" sz="15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E1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			gen(p'='E1.addr); gen(goto S.next);}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else 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{label(B.false);}</a:t>
            </a:r>
            <a:r>
              <a:rPr lang="en-US" altLang="zh-CN" sz="15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E2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          						 gen(p'='E2.addr);}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5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2664" y="4170045"/>
            <a:ext cx="565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7" grpId="0"/>
      <p:bldP spid="107" grpId="1"/>
      <p:bldP spid="3" grpId="0"/>
      <p:bldP spid="4" grpId="0"/>
      <p:bldP spid="4" grpId="1"/>
      <p:bldP spid="5" grpId="0"/>
      <p:bldP spid="5" grpId="1"/>
      <p:bldP spid="7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3881" y="5320665"/>
            <a:ext cx="41690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m := if a&gt;c then </a:t>
            </a:r>
            <a:r>
              <a:rPr lang="en-US" altLang="zh-CN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x+y</a:t>
            </a:r>
            <a:r>
              <a:rPr lang="en-US" altLang="zh-CN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else x-y+0.5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6575108" y="969169"/>
            <a:ext cx="2606040" cy="2847499"/>
          </a:xfrm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1: if a &gt; c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2: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3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3: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= x + y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4: m =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5: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6: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= x - y 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7: 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=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+ 0.5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8: 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m =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3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9: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5997" name="Rectangle 66"/>
          <p:cNvSpPr/>
          <p:nvPr/>
        </p:nvSpPr>
        <p:spPr>
          <a:xfrm>
            <a:off x="1628775" y="3495675"/>
            <a:ext cx="759143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/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S.n=L</a:t>
            </a:r>
            <a:r>
              <a:rPr lang="en-US" altLang="zh-CN" sz="15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009" name="Rectangle 65"/>
          <p:cNvSpPr/>
          <p:nvPr/>
        </p:nvSpPr>
        <p:spPr>
          <a:xfrm>
            <a:off x="3776663" y="3204686"/>
            <a:ext cx="582930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5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010" name="Line 39"/>
          <p:cNvSpPr/>
          <p:nvPr/>
        </p:nvSpPr>
        <p:spPr>
          <a:xfrm flipH="1">
            <a:off x="1034891" y="3495675"/>
            <a:ext cx="2862263" cy="5953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11" name="Rectangle 42"/>
          <p:cNvSpPr/>
          <p:nvPr/>
        </p:nvSpPr>
        <p:spPr>
          <a:xfrm>
            <a:off x="839629" y="4106704"/>
            <a:ext cx="584359" cy="323374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:=</a:t>
            </a:r>
          </a:p>
        </p:txBody>
      </p:sp>
      <p:sp>
        <p:nvSpPr>
          <p:cNvPr id="73" name="Rectangle 40"/>
          <p:cNvSpPr>
            <a:spLocks noChangeArrowheads="1"/>
          </p:cNvSpPr>
          <p:nvPr/>
        </p:nvSpPr>
        <p:spPr bwMode="auto">
          <a:xfrm>
            <a:off x="1186815" y="4105751"/>
            <a:ext cx="437674" cy="904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</a:p>
        </p:txBody>
      </p:sp>
      <p:sp>
        <p:nvSpPr>
          <p:cNvPr id="126003" name="Line 41"/>
          <p:cNvSpPr/>
          <p:nvPr/>
        </p:nvSpPr>
        <p:spPr>
          <a:xfrm flipH="1">
            <a:off x="1423988" y="3519488"/>
            <a:ext cx="2453164" cy="587216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6" name="Rectangle 49"/>
          <p:cNvSpPr>
            <a:spLocks noChangeArrowheads="1"/>
          </p:cNvSpPr>
          <p:nvPr/>
        </p:nvSpPr>
        <p:spPr bwMode="auto">
          <a:xfrm>
            <a:off x="3173730" y="4067651"/>
            <a:ext cx="465773" cy="3171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</a:t>
            </a:r>
          </a:p>
        </p:txBody>
      </p:sp>
      <p:sp>
        <p:nvSpPr>
          <p:cNvPr id="126006" name="Line 51"/>
          <p:cNvSpPr/>
          <p:nvPr/>
        </p:nvSpPr>
        <p:spPr>
          <a:xfrm flipH="1">
            <a:off x="3377566" y="3495199"/>
            <a:ext cx="522446" cy="57864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07" name="Line 53"/>
          <p:cNvSpPr/>
          <p:nvPr/>
        </p:nvSpPr>
        <p:spPr>
          <a:xfrm>
            <a:off x="3952875" y="3510915"/>
            <a:ext cx="1347788" cy="52911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" name="Rectangle 55"/>
          <p:cNvSpPr>
            <a:spLocks noChangeArrowheads="1"/>
          </p:cNvSpPr>
          <p:nvPr/>
        </p:nvSpPr>
        <p:spPr bwMode="auto">
          <a:xfrm>
            <a:off x="5104447" y="4075748"/>
            <a:ext cx="730568" cy="300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</a:p>
        </p:txBody>
      </p:sp>
      <p:sp>
        <p:nvSpPr>
          <p:cNvPr id="126014" name="Line 32"/>
          <p:cNvSpPr/>
          <p:nvPr/>
        </p:nvSpPr>
        <p:spPr>
          <a:xfrm flipH="1">
            <a:off x="2806065" y="3515678"/>
            <a:ext cx="1072515" cy="54054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16" name="Rectangle 37"/>
          <p:cNvSpPr/>
          <p:nvPr/>
        </p:nvSpPr>
        <p:spPr>
          <a:xfrm>
            <a:off x="2669382" y="4047649"/>
            <a:ext cx="578644" cy="2590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/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019" name="Line 33"/>
          <p:cNvSpPr/>
          <p:nvPr/>
        </p:nvSpPr>
        <p:spPr>
          <a:xfrm rot="21000000" flipH="1" flipV="1">
            <a:off x="3957162" y="3446146"/>
            <a:ext cx="392906" cy="66532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20" name="Rectangle 41"/>
          <p:cNvSpPr/>
          <p:nvPr/>
        </p:nvSpPr>
        <p:spPr>
          <a:xfrm>
            <a:off x="4263867" y="4089559"/>
            <a:ext cx="584359" cy="323374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021" name="Line 51"/>
          <p:cNvSpPr/>
          <p:nvPr/>
        </p:nvSpPr>
        <p:spPr>
          <a:xfrm>
            <a:off x="4403407" y="4338162"/>
            <a:ext cx="953" cy="36147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6" name="Rectangle 61"/>
          <p:cNvSpPr>
            <a:spLocks noChangeArrowheads="1"/>
          </p:cNvSpPr>
          <p:nvPr/>
        </p:nvSpPr>
        <p:spPr bwMode="auto">
          <a:xfrm>
            <a:off x="3870484" y="4977289"/>
            <a:ext cx="1097756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     +        y</a:t>
            </a:r>
          </a:p>
        </p:txBody>
      </p:sp>
      <p:sp>
        <p:nvSpPr>
          <p:cNvPr id="126023" name="Line 43"/>
          <p:cNvSpPr/>
          <p:nvPr/>
        </p:nvSpPr>
        <p:spPr>
          <a:xfrm flipH="1" flipV="1">
            <a:off x="3962876" y="3509486"/>
            <a:ext cx="2393633" cy="53911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024" name="Rectangle 45"/>
          <p:cNvSpPr/>
          <p:nvPr/>
        </p:nvSpPr>
        <p:spPr>
          <a:xfrm>
            <a:off x="6275070" y="4090987"/>
            <a:ext cx="582930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5970" name="Line 36"/>
          <p:cNvSpPr/>
          <p:nvPr/>
        </p:nvSpPr>
        <p:spPr>
          <a:xfrm flipH="1">
            <a:off x="772002" y="3495676"/>
            <a:ext cx="3059906" cy="56245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0" name="Rectangle 47"/>
          <p:cNvSpPr>
            <a:spLocks noChangeArrowheads="1"/>
          </p:cNvSpPr>
          <p:nvPr/>
        </p:nvSpPr>
        <p:spPr bwMode="auto">
          <a:xfrm>
            <a:off x="570071" y="4310062"/>
            <a:ext cx="280035" cy="3228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1861" name="Line 38"/>
          <p:cNvSpPr/>
          <p:nvPr/>
        </p:nvSpPr>
        <p:spPr>
          <a:xfrm>
            <a:off x="3899535" y="2816067"/>
            <a:ext cx="1905" cy="280511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1862" name="Rectangle 65"/>
          <p:cNvSpPr/>
          <p:nvPr/>
        </p:nvSpPr>
        <p:spPr>
          <a:xfrm>
            <a:off x="3820478" y="2576512"/>
            <a:ext cx="582454" cy="320993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15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629251" y="4056698"/>
            <a:ext cx="997268" cy="2971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B.t = L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1500" b="1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B.f = L</a:t>
            </a:r>
            <a:r>
              <a:rPr lang="en-US" altLang="zh-CN" sz="15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Line 52"/>
          <p:cNvSpPr/>
          <p:nvPr/>
        </p:nvSpPr>
        <p:spPr>
          <a:xfrm flipH="1">
            <a:off x="3980022" y="4316254"/>
            <a:ext cx="296704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" name="Line 52"/>
          <p:cNvSpPr/>
          <p:nvPr/>
        </p:nvSpPr>
        <p:spPr>
          <a:xfrm>
            <a:off x="4502468" y="4319587"/>
            <a:ext cx="299561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Rectangle 61"/>
          <p:cNvSpPr>
            <a:spLocks noChangeArrowheads="1"/>
          </p:cNvSpPr>
          <p:nvPr/>
        </p:nvSpPr>
        <p:spPr bwMode="auto">
          <a:xfrm>
            <a:off x="3831432" y="4703445"/>
            <a:ext cx="1097756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E5    +     E6</a:t>
            </a:r>
          </a:p>
        </p:txBody>
      </p:sp>
      <p:sp>
        <p:nvSpPr>
          <p:cNvPr id="81" name="Line 52"/>
          <p:cNvSpPr/>
          <p:nvPr/>
        </p:nvSpPr>
        <p:spPr>
          <a:xfrm flipH="1">
            <a:off x="2325053" y="4311491"/>
            <a:ext cx="296704" cy="38385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4" name="Line 51"/>
          <p:cNvSpPr/>
          <p:nvPr/>
        </p:nvSpPr>
        <p:spPr>
          <a:xfrm>
            <a:off x="2725102" y="4311491"/>
            <a:ext cx="953" cy="36099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89" name="组合 88"/>
          <p:cNvGrpSpPr/>
          <p:nvPr/>
        </p:nvGrpSpPr>
        <p:grpSpPr>
          <a:xfrm>
            <a:off x="2176463" y="4311491"/>
            <a:ext cx="1463040" cy="915353"/>
            <a:chOff x="8410" y="7222"/>
            <a:chExt cx="3072" cy="1922"/>
          </a:xfrm>
        </p:grpSpPr>
        <p:sp>
          <p:nvSpPr>
            <p:cNvPr id="82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E3  relop    E4</a:t>
              </a:r>
            </a:p>
          </p:txBody>
        </p:sp>
        <p:sp>
          <p:nvSpPr>
            <p:cNvPr id="85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      &gt;         c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0" name="组合 89"/>
          <p:cNvGrpSpPr/>
          <p:nvPr/>
        </p:nvGrpSpPr>
        <p:grpSpPr>
          <a:xfrm>
            <a:off x="5811679" y="4311491"/>
            <a:ext cx="1463040" cy="915353"/>
            <a:chOff x="8410" y="7222"/>
            <a:chExt cx="3072" cy="1922"/>
          </a:xfrm>
        </p:grpSpPr>
        <p:sp>
          <p:nvSpPr>
            <p:cNvPr id="91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3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E7    +       E8</a:t>
              </a:r>
            </a:p>
          </p:txBody>
        </p:sp>
        <p:sp>
          <p:nvSpPr>
            <p:cNvPr id="94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+       0.5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7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8" name="组合 97"/>
          <p:cNvGrpSpPr/>
          <p:nvPr/>
        </p:nvGrpSpPr>
        <p:grpSpPr>
          <a:xfrm>
            <a:off x="5373529" y="4933474"/>
            <a:ext cx="1463040" cy="915353"/>
            <a:chOff x="8410" y="7222"/>
            <a:chExt cx="3072" cy="1922"/>
          </a:xfrm>
        </p:grpSpPr>
        <p:sp>
          <p:nvSpPr>
            <p:cNvPr id="99" name="Line 52"/>
            <p:cNvSpPr/>
            <p:nvPr/>
          </p:nvSpPr>
          <p:spPr>
            <a:xfrm>
              <a:off x="9819" y="7229"/>
              <a:ext cx="629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" name="Rectangle 61"/>
            <p:cNvSpPr>
              <a:spLocks noChangeArrowheads="1"/>
            </p:cNvSpPr>
            <p:nvPr/>
          </p:nvSpPr>
          <p:spPr bwMode="auto">
            <a:xfrm>
              <a:off x="8410" y="8035"/>
              <a:ext cx="3072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E9      -       E10</a:t>
              </a:r>
            </a:p>
          </p:txBody>
        </p:sp>
        <p:sp>
          <p:nvSpPr>
            <p:cNvPr id="102" name="Rectangle 61"/>
            <p:cNvSpPr>
              <a:spLocks noChangeArrowheads="1"/>
            </p:cNvSpPr>
            <p:nvPr/>
          </p:nvSpPr>
          <p:spPr bwMode="auto">
            <a:xfrm>
              <a:off x="8448" y="8528"/>
              <a:ext cx="2485" cy="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435" tIns="6075" rIns="51435" bIns="6075"/>
            <a:lstStyle/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         -        y</a:t>
              </a:r>
            </a:p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Line 52"/>
            <p:cNvSpPr/>
            <p:nvPr/>
          </p:nvSpPr>
          <p:spPr>
            <a:xfrm flipH="1">
              <a:off x="8715" y="7222"/>
              <a:ext cx="623" cy="8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4" name="Line 51"/>
            <p:cNvSpPr/>
            <p:nvPr/>
          </p:nvSpPr>
          <p:spPr>
            <a:xfrm>
              <a:off x="9555" y="7222"/>
              <a:ext cx="2" cy="75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07" name="文本框 106"/>
          <p:cNvSpPr txBox="1"/>
          <p:nvPr/>
        </p:nvSpPr>
        <p:spPr>
          <a:xfrm>
            <a:off x="658177" y="1321594"/>
            <a:ext cx="5260658" cy="61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4311" indent="-204311" defTabSz="685800" fontAlgn="base">
              <a:lnSpc>
                <a:spcPct val="110000"/>
              </a:lnSpc>
              <a:spcBef>
                <a:spcPct val="15000"/>
              </a:spcBef>
              <a:spcAft>
                <a:spcPct val="0"/>
              </a:spcAft>
              <a:buClr>
                <a:srgbClr val="3333CC"/>
              </a:buClr>
              <a:buSzPct val="100000"/>
              <a:defRPr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{ 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newtemp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 );</a:t>
            </a:r>
            <a:endParaRPr lang="en-US" altLang="zh-CN" sz="15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204311" indent="-204311" algn="just" defTabSz="685800" fontAlgn="base">
              <a:lnSpc>
                <a:spcPct val="110000"/>
              </a:lnSpc>
              <a:spcBef>
                <a:spcPct val="15000"/>
              </a:spcBef>
              <a:spcAft>
                <a:spcPct val="0"/>
              </a:spcAft>
              <a:buClr>
                <a:srgbClr val="3333CC"/>
              </a:buClr>
              <a:buSzPct val="100000"/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	     	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gen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‘=’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‘-’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); }</a:t>
            </a:r>
          </a:p>
        </p:txBody>
      </p:sp>
      <p:sp>
        <p:nvSpPr>
          <p:cNvPr id="109" name="Rectangle 47"/>
          <p:cNvSpPr>
            <a:spLocks noChangeArrowheads="1"/>
          </p:cNvSpPr>
          <p:nvPr/>
        </p:nvSpPr>
        <p:spPr bwMode="auto">
          <a:xfrm>
            <a:off x="584299" y="4089545"/>
            <a:ext cx="280199" cy="3226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35" tIns="6075" rIns="51435" bIns="6075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40757" y="3970020"/>
            <a:ext cx="565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</a:p>
        </p:txBody>
      </p:sp>
      <p:sp>
        <p:nvSpPr>
          <p:cNvPr id="4" name="Rectangle 67"/>
          <p:cNvSpPr/>
          <p:nvPr/>
        </p:nvSpPr>
        <p:spPr>
          <a:xfrm>
            <a:off x="3377565" y="3970020"/>
            <a:ext cx="1359694" cy="2971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.addr = t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2664" y="4170045"/>
            <a:ext cx="565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=6</a:t>
            </a:r>
          </a:p>
        </p:txBody>
      </p:sp>
      <p:sp>
        <p:nvSpPr>
          <p:cNvPr id="2" name="Rectangle 67"/>
          <p:cNvSpPr/>
          <p:nvPr/>
        </p:nvSpPr>
        <p:spPr>
          <a:xfrm>
            <a:off x="4893945" y="4680109"/>
            <a:ext cx="1359694" cy="2971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.addr = t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994" y="1321594"/>
            <a:ext cx="5260658" cy="61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4311" indent="-204311" defTabSz="685800" fontAlgn="base">
              <a:lnSpc>
                <a:spcPct val="110000"/>
              </a:lnSpc>
              <a:spcBef>
                <a:spcPct val="15000"/>
              </a:spcBef>
              <a:spcAft>
                <a:spcPct val="0"/>
              </a:spcAft>
              <a:buClr>
                <a:srgbClr val="3333CC"/>
              </a:buClr>
              <a:buSzPct val="100000"/>
              <a:defRPr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 + </a:t>
            </a: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{ 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newtemp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 );</a:t>
            </a:r>
            <a:endParaRPr lang="en-US" altLang="zh-CN" sz="15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204311" indent="-204311" algn="just" defTabSz="685800" fontAlgn="base">
              <a:lnSpc>
                <a:spcPct val="110000"/>
              </a:lnSpc>
              <a:spcBef>
                <a:spcPct val="15000"/>
              </a:spcBef>
              <a:spcAft>
                <a:spcPct val="0"/>
              </a:spcAft>
              <a:buClr>
                <a:srgbClr val="3333CC"/>
              </a:buClr>
              <a:buSzPct val="100000"/>
              <a:defRPr/>
            </a:pP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	     	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gen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‘=’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‘+’ 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1500" b="1" baseline="-30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5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.addr</a:t>
            </a:r>
            <a:r>
              <a:rPr lang="en-US" altLang="zh-CN" sz="1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); }</a:t>
            </a:r>
          </a:p>
        </p:txBody>
      </p:sp>
      <p:sp>
        <p:nvSpPr>
          <p:cNvPr id="12" name="Rectangle 67"/>
          <p:cNvSpPr/>
          <p:nvPr/>
        </p:nvSpPr>
        <p:spPr>
          <a:xfrm>
            <a:off x="5303520" y="4002405"/>
            <a:ext cx="1359694" cy="297180"/>
          </a:xfrm>
          <a:prstGeom prst="rect">
            <a:avLst/>
          </a:prstGeom>
          <a:noFill/>
          <a:ln w="9525">
            <a:noFill/>
          </a:ln>
        </p:spPr>
        <p:txBody>
          <a:bodyPr lIns="51435" tIns="6075" rIns="51435" bIns="6075"/>
          <a:lstStyle/>
          <a:p>
            <a:pPr algn="just">
              <a:lnSpc>
                <a:spcPct val="80000"/>
              </a:lnSpc>
            </a:pP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.addr = t</a:t>
            </a:r>
            <a:r>
              <a:rPr lang="en-US" altLang="zh-CN" sz="1500" b="1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5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4801" y="1001554"/>
            <a:ext cx="6203156" cy="22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S→id :=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if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{B.true = new label();B.false = newlabel();}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B then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{label(B.true);}</a:t>
            </a:r>
            <a:r>
              <a:rPr lang="en-US" altLang="zh-CN" sz="15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E1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			gen(p'='E1.addr); gen(goto S.next);}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else 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{label(B.false);}</a:t>
            </a:r>
            <a:r>
              <a:rPr lang="en-US" altLang="zh-CN" sz="15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E2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{p=lookup(id.lexeme);if p == nil then error;</a:t>
            </a: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             						 gen(p'='E2.addr);}</a:t>
            </a:r>
            <a:r>
              <a:rPr lang="en-US" altLang="zh-CN" sz="1500" b="1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5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4892" y="1476375"/>
            <a:ext cx="392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→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{</a:t>
            </a:r>
            <a:r>
              <a:rPr lang="en-US" altLang="zh-CN" sz="15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S.next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en-US" altLang="zh-CN" sz="15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newlabel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(); }</a:t>
            </a:r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S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{ </a:t>
            </a:r>
            <a:r>
              <a:rPr lang="en-US" altLang="zh-CN" sz="1500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label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5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S.next</a:t>
            </a:r>
            <a:r>
              <a:rPr lang="en-US" altLang="zh-CN" sz="15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);}</a:t>
            </a:r>
            <a:endParaRPr lang="en-US" altLang="zh-CN" sz="1500" b="1" dirty="0">
              <a:solidFill>
                <a:srgbClr val="0070C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r>
              <a:rPr lang="en-US" altLang="zh-CN" sz="15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194560" y="3469482"/>
            <a:ext cx="565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8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8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88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8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8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8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7" grpId="0"/>
      <p:bldP spid="107" grpId="1"/>
      <p:bldP spid="3" grpId="0"/>
      <p:bldP spid="4" grpId="0"/>
      <p:bldP spid="2" grpId="0"/>
      <p:bldP spid="11" grpId="0"/>
      <p:bldP spid="11" grpId="1"/>
      <p:bldP spid="11" grpId="2"/>
      <p:bldP spid="12" grpId="0"/>
      <p:bldP spid="13" grpId="0"/>
      <p:bldP spid="13" grpId="1"/>
      <p:bldP spid="13" grpId="2"/>
      <p:bldP spid="14" grpId="0"/>
      <p:bldP spid="14" grpId="1"/>
      <p:bldP spid="15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319564" y="2005489"/>
            <a:ext cx="2606040" cy="2847499"/>
          </a:xfrm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1: if a &gt; c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2: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3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3: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= x + y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4: m =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5: goto L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6: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= x - y 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7: 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=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+ 0.5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8: </a:t>
            </a: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m = t</a:t>
            </a:r>
            <a:r>
              <a:rPr lang="en-US" altLang="zh-CN" sz="1650" kern="120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3</a:t>
            </a: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kern="1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9: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kern="12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3661886" y="2005013"/>
            <a:ext cx="2606040" cy="2847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1435" tIns="25718" rIns="51435" bIns="25718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1: if a &gt; c goto 3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2: goto 6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3: 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= x + y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4: m = 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endParaRPr lang="en-US" altLang="zh-CN" sz="165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5: goto 9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6: 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= x - y 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7: 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= 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+ 0.5</a:t>
            </a:r>
            <a:endParaRPr lang="en-US" altLang="zh-CN" sz="165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8: 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m = 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3</a:t>
            </a:r>
            <a:endParaRPr lang="en-US" altLang="zh-CN" sz="165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9: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/>
        </p:nvSpPr>
        <p:spPr>
          <a:xfrm>
            <a:off x="6874669" y="2004537"/>
            <a:ext cx="2606040" cy="2847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1435" tIns="25718" rIns="51435" bIns="25718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1: (j&gt;,a,c,3)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2: 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(j ,-,-,6)</a:t>
            </a:r>
            <a:endParaRPr lang="en-US" altLang="zh-CN" sz="165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3: 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(+ ,x,y,t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4: 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(= ,t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,-,m)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5: 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(j ,-,-,9)</a:t>
            </a:r>
            <a:endParaRPr lang="en-US" altLang="zh-CN" sz="165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6: 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(- ,x,y,t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7: 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(+ ,t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,0.5,t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8: 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(= ,t</a:t>
            </a:r>
            <a:r>
              <a:rPr lang="en-US" altLang="zh-CN" sz="1650" baseline="-25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,-,m)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r>
              <a:rPr lang="en-US" altLang="zh-CN" sz="165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9:</a:t>
            </a: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marL="203835" indent="-203835" algn="just" defTabSz="685800" eaLnBrk="1" hangingPunct="1">
              <a:lnSpc>
                <a:spcPts val="2250"/>
              </a:lnSpc>
              <a:spcBef>
                <a:spcPct val="0"/>
              </a:spcBef>
              <a:buClr>
                <a:schemeClr val="accent1"/>
              </a:buClr>
              <a:buSzPct val="100000"/>
              <a:buNone/>
              <a:defRPr/>
            </a:pPr>
            <a:endParaRPr lang="en-US" altLang="zh-CN" sz="165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46911" y="2481739"/>
            <a:ext cx="1612106" cy="1569720"/>
            <a:chOff x="3974" y="3274"/>
            <a:chExt cx="4158" cy="3455"/>
          </a:xfrm>
        </p:grpSpPr>
        <p:sp>
          <p:nvSpPr>
            <p:cNvPr id="7" name="右箭头 6"/>
            <p:cNvSpPr/>
            <p:nvPr/>
          </p:nvSpPr>
          <p:spPr>
            <a:xfrm>
              <a:off x="3974" y="3274"/>
              <a:ext cx="4158" cy="3455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Rectangle 3"/>
            <p:cNvSpPr>
              <a:spLocks noGrp="1" noChangeArrowheads="1"/>
            </p:cNvSpPr>
            <p:nvPr/>
          </p:nvSpPr>
          <p:spPr>
            <a:xfrm>
              <a:off x="4594" y="3984"/>
              <a:ext cx="1904" cy="20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1435" tIns="25718" rIns="51435" bIns="25718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203835" indent="-203835" algn="just" defTabSz="685800" eaLnBrk="1" hangingPunct="1">
                <a:lnSpc>
                  <a:spcPts val="2250"/>
                </a:lnSpc>
                <a:spcBef>
                  <a:spcPct val="0"/>
                </a:spcBef>
                <a:buClr>
                  <a:schemeClr val="accent1"/>
                </a:buClr>
                <a:buSzPct val="100000"/>
                <a:buNone/>
                <a:defRPr/>
              </a:pPr>
              <a:r>
                <a:rPr lang="en-US" altLang="zh-CN" sz="1500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L1 = 9</a:t>
              </a:r>
            </a:p>
            <a:p>
              <a:pPr marL="203835" indent="-203835" algn="just" defTabSz="685800" eaLnBrk="1" hangingPunct="1">
                <a:lnSpc>
                  <a:spcPts val="2250"/>
                </a:lnSpc>
                <a:spcBef>
                  <a:spcPct val="0"/>
                </a:spcBef>
                <a:buClr>
                  <a:schemeClr val="accent1"/>
                </a:buClr>
                <a:buSzPct val="100000"/>
                <a:buNone/>
                <a:defRPr/>
              </a:pPr>
              <a:r>
                <a:rPr lang="en-US" altLang="zh-CN" sz="1500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L2 = 3</a:t>
              </a:r>
            </a:p>
            <a:p>
              <a:pPr marL="203835" indent="-203835" algn="just" defTabSz="685800" eaLnBrk="1" hangingPunct="1">
                <a:lnSpc>
                  <a:spcPts val="2250"/>
                </a:lnSpc>
                <a:spcBef>
                  <a:spcPct val="0"/>
                </a:spcBef>
                <a:buClr>
                  <a:schemeClr val="accent1"/>
                </a:buClr>
                <a:buSzPct val="100000"/>
                <a:buNone/>
                <a:defRPr/>
              </a:pPr>
              <a:r>
                <a:rPr lang="en-US" altLang="zh-CN" sz="1500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L3 = 6</a:t>
              </a:r>
            </a:p>
            <a:p>
              <a:pPr marL="203835" indent="-203835" algn="just" defTabSz="685800" eaLnBrk="1" hangingPunct="1">
                <a:lnSpc>
                  <a:spcPts val="2250"/>
                </a:lnSpc>
                <a:spcBef>
                  <a:spcPct val="0"/>
                </a:spcBef>
                <a:buClr>
                  <a:schemeClr val="accent1"/>
                </a:buClr>
                <a:buSzPct val="100000"/>
                <a:buNone/>
                <a:defRPr/>
              </a:pPr>
              <a:endParaRPr lang="en-US" altLang="zh-CN" sz="15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endParaRPr>
            </a:p>
            <a:p>
              <a:pPr marL="203835" indent="-203835" algn="just" defTabSz="685800" eaLnBrk="1" hangingPunct="1">
                <a:lnSpc>
                  <a:spcPts val="2250"/>
                </a:lnSpc>
                <a:spcBef>
                  <a:spcPct val="0"/>
                </a:spcBef>
                <a:buClr>
                  <a:schemeClr val="accent1"/>
                </a:buClr>
                <a:buSzPct val="100000"/>
                <a:buNone/>
                <a:defRPr/>
              </a:pPr>
              <a:endParaRPr lang="en-US" altLang="zh-CN" sz="15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92078" y="2481739"/>
            <a:ext cx="1612106" cy="1569720"/>
            <a:chOff x="3974" y="3274"/>
            <a:chExt cx="4158" cy="3455"/>
          </a:xfrm>
        </p:grpSpPr>
        <p:sp>
          <p:nvSpPr>
            <p:cNvPr id="10" name="右箭头 9"/>
            <p:cNvSpPr/>
            <p:nvPr/>
          </p:nvSpPr>
          <p:spPr>
            <a:xfrm>
              <a:off x="3974" y="3274"/>
              <a:ext cx="4158" cy="3455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Rectangle 3"/>
            <p:cNvSpPr>
              <a:spLocks noGrp="1" noChangeArrowheads="1"/>
            </p:cNvSpPr>
            <p:nvPr/>
          </p:nvSpPr>
          <p:spPr>
            <a:xfrm>
              <a:off x="4594" y="4340"/>
              <a:ext cx="1904" cy="20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1435" tIns="25718" rIns="51435" bIns="25718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 i="0" baseline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203835" indent="-203835" algn="just" defTabSz="685800" eaLnBrk="1" hangingPunct="1">
                <a:lnSpc>
                  <a:spcPts val="2250"/>
                </a:lnSpc>
                <a:spcBef>
                  <a:spcPct val="0"/>
                </a:spcBef>
                <a:buClr>
                  <a:schemeClr val="accent1"/>
                </a:buClr>
                <a:buSzPct val="100000"/>
                <a:buNone/>
                <a:defRPr/>
              </a:pPr>
              <a:r>
                <a:rPr lang="en-US" altLang="zh-CN" sz="1500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  </a:t>
              </a:r>
              <a:r>
                <a:rPr lang="zh-CN" altLang="en-US" sz="1500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四元</a:t>
              </a:r>
            </a:p>
            <a:p>
              <a:pPr marL="203835" indent="-203835" algn="just" defTabSz="685800" eaLnBrk="1" hangingPunct="1">
                <a:lnSpc>
                  <a:spcPts val="2250"/>
                </a:lnSpc>
                <a:spcBef>
                  <a:spcPct val="0"/>
                </a:spcBef>
                <a:buClr>
                  <a:schemeClr val="accent1"/>
                </a:buClr>
                <a:buSzPct val="100000"/>
                <a:buNone/>
                <a:defRPr/>
              </a:pPr>
              <a:r>
                <a:rPr lang="zh-CN" altLang="en-US" sz="1500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序列式</a:t>
              </a:r>
              <a:endParaRPr lang="en-US" altLang="zh-CN" sz="15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endParaRPr>
            </a:p>
            <a:p>
              <a:pPr marL="203835" indent="-203835" algn="just" defTabSz="685800" eaLnBrk="1" hangingPunct="1">
                <a:lnSpc>
                  <a:spcPts val="2250"/>
                </a:lnSpc>
                <a:spcBef>
                  <a:spcPct val="0"/>
                </a:spcBef>
                <a:buClr>
                  <a:schemeClr val="accent1"/>
                </a:buClr>
                <a:buSzPct val="100000"/>
                <a:buNone/>
                <a:defRPr/>
              </a:pPr>
              <a:endParaRPr lang="en-US" altLang="zh-CN" sz="15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988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使用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6.4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节（回填）中的翻译方案翻译下列表达式。给出每个子表达式的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truelist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falselist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。你可以假设第一条被生成的指令的地址是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100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a == b &amp;&amp; ( c == d || e == f )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( a == b || c == d ) || e == f 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( a == b &amp;&amp; c == d ) &amp;&amp; e == f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15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6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8CA3F-C5E5-43BC-A615-A7B1EF8A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3C0A17-41DA-46EA-839E-ACB21178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82" y="1053688"/>
            <a:ext cx="3448050" cy="1562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668607-260E-4031-A9F5-D15B2C6C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32" y="1483855"/>
            <a:ext cx="4743450" cy="800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AD711F-5714-4571-BE55-82D7E1882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307" y="2714122"/>
            <a:ext cx="46767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797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8" name="Line 6">
            <a:extLst>
              <a:ext uri="{FF2B5EF4-FFF2-40B4-BE49-F238E27FC236}">
                <a16:creationId xmlns:a16="http://schemas.microsoft.com/office/drawing/2014/main" id="{C84C016B-74A4-4543-A1B9-4DA3FF2BC9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3237" y="2708274"/>
            <a:ext cx="2914204" cy="212566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0519" name="Line 7">
            <a:extLst>
              <a:ext uri="{FF2B5EF4-FFF2-40B4-BE49-F238E27FC236}">
                <a16:creationId xmlns:a16="http://schemas.microsoft.com/office/drawing/2014/main" id="{2A3674BE-5252-4DF9-951B-59F211FB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017" y="2716213"/>
            <a:ext cx="576709" cy="33972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0533" name="Line 22">
            <a:extLst>
              <a:ext uri="{FF2B5EF4-FFF2-40B4-BE49-F238E27FC236}">
                <a16:creationId xmlns:a16="http://schemas.microsoft.com/office/drawing/2014/main" id="{DE0AED2B-5EB5-4E96-A39E-D202A62172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3887" y="2724151"/>
            <a:ext cx="1523553" cy="2145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0561" name="Rectangle 27">
            <a:extLst>
              <a:ext uri="{FF2B5EF4-FFF2-40B4-BE49-F238E27FC236}">
                <a16:creationId xmlns:a16="http://schemas.microsoft.com/office/drawing/2014/main" id="{4038C52E-2B83-4DE5-908E-CAA2C147F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018" y="2334817"/>
            <a:ext cx="3778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279" name="Rectangle 10">
            <a:extLst>
              <a:ext uri="{FF2B5EF4-FFF2-40B4-BE49-F238E27FC236}">
                <a16:creationId xmlns:a16="http://schemas.microsoft.com/office/drawing/2014/main" id="{A5378A42-14BE-431D-8FDB-8B74F2A45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9" y="5489575"/>
            <a:ext cx="42862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0" name="Line 26">
            <a:extLst>
              <a:ext uri="{FF2B5EF4-FFF2-40B4-BE49-F238E27FC236}">
                <a16:creationId xmlns:a16="http://schemas.microsoft.com/office/drawing/2014/main" id="{F7BAA484-A7F8-4A90-9EC8-590100C2D8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59177" y="4456114"/>
            <a:ext cx="30399" cy="906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1" name="Rectangle 11">
            <a:extLst>
              <a:ext uri="{FF2B5EF4-FFF2-40B4-BE49-F238E27FC236}">
                <a16:creationId xmlns:a16="http://schemas.microsoft.com/office/drawing/2014/main" id="{D2AC0B44-68B9-48B9-AAA2-6E20B4A4F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4" y="4075732"/>
            <a:ext cx="19018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{102,104}</a:t>
            </a:r>
          </a:p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{105}</a:t>
            </a:r>
          </a:p>
        </p:txBody>
      </p:sp>
      <p:sp>
        <p:nvSpPr>
          <p:cNvPr id="11282" name="Line 12">
            <a:extLst>
              <a:ext uri="{FF2B5EF4-FFF2-40B4-BE49-F238E27FC236}">
                <a16:creationId xmlns:a16="http://schemas.microsoft.com/office/drawing/2014/main" id="{D6D17C52-F6D8-4423-A3AA-FE6BE42008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7688" y="4456114"/>
            <a:ext cx="1136650" cy="47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3" name="Line 13">
            <a:extLst>
              <a:ext uri="{FF2B5EF4-FFF2-40B4-BE49-F238E27FC236}">
                <a16:creationId xmlns:a16="http://schemas.microsoft.com/office/drawing/2014/main" id="{29F9153A-1C12-4F46-87AE-4C624EC1B7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576" y="4456114"/>
            <a:ext cx="1439863" cy="47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4" name="Rectangle 15">
            <a:extLst>
              <a:ext uri="{FF2B5EF4-FFF2-40B4-BE49-F238E27FC236}">
                <a16:creationId xmlns:a16="http://schemas.microsoft.com/office/drawing/2014/main" id="{C80512DF-633E-4E6F-A8E5-A9F39242C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0" y="4652963"/>
            <a:ext cx="11763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= {104}</a:t>
            </a:r>
          </a:p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{105}</a:t>
            </a:r>
          </a:p>
        </p:txBody>
      </p:sp>
      <p:sp>
        <p:nvSpPr>
          <p:cNvPr id="11285" name="Rectangle 25">
            <a:extLst>
              <a:ext uri="{FF2B5EF4-FFF2-40B4-BE49-F238E27FC236}">
                <a16:creationId xmlns:a16="http://schemas.microsoft.com/office/drawing/2014/main" id="{6C6B609D-94D5-43DD-A038-9008EB3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1" y="5035280"/>
            <a:ext cx="917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=104</a:t>
            </a:r>
          </a:p>
        </p:txBody>
      </p:sp>
      <p:sp>
        <p:nvSpPr>
          <p:cNvPr id="11286" name="Line 30">
            <a:extLst>
              <a:ext uri="{FF2B5EF4-FFF2-40B4-BE49-F238E27FC236}">
                <a16:creationId xmlns:a16="http://schemas.microsoft.com/office/drawing/2014/main" id="{A4264BF7-8952-413D-936E-C37C7F4E2B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52396" y="5335589"/>
            <a:ext cx="6350" cy="17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7" name="Line 37">
            <a:extLst>
              <a:ext uri="{FF2B5EF4-FFF2-40B4-BE49-F238E27FC236}">
                <a16:creationId xmlns:a16="http://schemas.microsoft.com/office/drawing/2014/main" id="{C2199AAE-1B16-4A0B-8180-6DF794FF2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5" y="5310188"/>
            <a:ext cx="0" cy="188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8" name="Line 41">
            <a:extLst>
              <a:ext uri="{FF2B5EF4-FFF2-40B4-BE49-F238E27FC236}">
                <a16:creationId xmlns:a16="http://schemas.microsoft.com/office/drawing/2014/main" id="{F5CB0B15-3D0A-4200-BD81-16CAB3C8BD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5600" y="5313364"/>
            <a:ext cx="215900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9" name="Line 42">
            <a:extLst>
              <a:ext uri="{FF2B5EF4-FFF2-40B4-BE49-F238E27FC236}">
                <a16:creationId xmlns:a16="http://schemas.microsoft.com/office/drawing/2014/main" id="{D5FC3A28-C71E-4B04-8F7E-7DB94730E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1376" y="5313364"/>
            <a:ext cx="16192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90" name="Rectangle 27">
            <a:extLst>
              <a:ext uri="{FF2B5EF4-FFF2-40B4-BE49-F238E27FC236}">
                <a16:creationId xmlns:a16="http://schemas.microsoft.com/office/drawing/2014/main" id="{E5D01E61-1AA6-44CE-B5A6-0EEA7EF57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6" y="5044010"/>
            <a:ext cx="3778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1291" name="Rectangle 27">
            <a:extLst>
              <a:ext uri="{FF2B5EF4-FFF2-40B4-BE49-F238E27FC236}">
                <a16:creationId xmlns:a16="http://schemas.microsoft.com/office/drawing/2014/main" id="{BE53214C-91DE-408F-928B-5AA60DEA1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7213" y="4945064"/>
            <a:ext cx="37941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292" name="Rectangle 27">
            <a:extLst>
              <a:ext uri="{FF2B5EF4-FFF2-40B4-BE49-F238E27FC236}">
                <a16:creationId xmlns:a16="http://schemas.microsoft.com/office/drawing/2014/main" id="{B6D02907-5883-4E45-AF03-48032E76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1" y="4110039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72" name="Rectangle 4">
            <a:extLst>
              <a:ext uri="{FF2B5EF4-FFF2-40B4-BE49-F238E27FC236}">
                <a16:creationId xmlns:a16="http://schemas.microsoft.com/office/drawing/2014/main" id="{5E108E06-1EEA-4EEB-8C8D-5E1029406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4672013"/>
            <a:ext cx="919162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q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 =102</a:t>
            </a:r>
          </a:p>
        </p:txBody>
      </p:sp>
      <p:sp>
        <p:nvSpPr>
          <p:cNvPr id="11309" name="Rectangle 14">
            <a:extLst>
              <a:ext uri="{FF2B5EF4-FFF2-40B4-BE49-F238E27FC236}">
                <a16:creationId xmlns:a16="http://schemas.microsoft.com/office/drawing/2014/main" id="{08C02B78-6596-44C4-A184-928582DA3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605" y="4871232"/>
            <a:ext cx="824559" cy="3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{102}</a:t>
            </a:r>
          </a:p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{103}</a:t>
            </a:r>
          </a:p>
        </p:txBody>
      </p:sp>
      <p:sp>
        <p:nvSpPr>
          <p:cNvPr id="11310" name="Line 24">
            <a:extLst>
              <a:ext uri="{FF2B5EF4-FFF2-40B4-BE49-F238E27FC236}">
                <a16:creationId xmlns:a16="http://schemas.microsoft.com/office/drawing/2014/main" id="{5F8546E5-69E5-4CA5-AAAB-A849F4310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6313" y="5247987"/>
            <a:ext cx="13334" cy="32306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1" name="Line 31">
            <a:extLst>
              <a:ext uri="{FF2B5EF4-FFF2-40B4-BE49-F238E27FC236}">
                <a16:creationId xmlns:a16="http://schemas.microsoft.com/office/drawing/2014/main" id="{3B923EB7-6432-4E99-9AC2-E508B19C7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4710" y="5310188"/>
            <a:ext cx="1588" cy="188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2" name="Line 35">
            <a:extLst>
              <a:ext uri="{FF2B5EF4-FFF2-40B4-BE49-F238E27FC236}">
                <a16:creationId xmlns:a16="http://schemas.microsoft.com/office/drawing/2014/main" id="{FA231995-FF1E-47FB-96DE-657E84F1BD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6119" y="5313364"/>
            <a:ext cx="215887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3" name="Line 36">
            <a:extLst>
              <a:ext uri="{FF2B5EF4-FFF2-40B4-BE49-F238E27FC236}">
                <a16:creationId xmlns:a16="http://schemas.microsoft.com/office/drawing/2014/main" id="{A164051B-607C-4531-914F-FA15BCF46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865" y="5313364"/>
            <a:ext cx="16191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4" name="Rectangle 27">
            <a:extLst>
              <a:ext uri="{FF2B5EF4-FFF2-40B4-BE49-F238E27FC236}">
                <a16:creationId xmlns:a16="http://schemas.microsoft.com/office/drawing/2014/main" id="{4A518438-41C8-4EE2-B8E7-33026F79F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42" y="4895850"/>
            <a:ext cx="377803" cy="2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1315" name="Rectangle 27">
            <a:extLst>
              <a:ext uri="{FF2B5EF4-FFF2-40B4-BE49-F238E27FC236}">
                <a16:creationId xmlns:a16="http://schemas.microsoft.com/office/drawing/2014/main" id="{0D817AAB-FBD0-46B9-9300-BC08A00FC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957" y="4943489"/>
            <a:ext cx="379389" cy="27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A4FF680F-92B6-462D-BF76-ADB848C80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772026"/>
            <a:ext cx="11160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>
              <a:lnSpc>
                <a:spcPct val="80000"/>
              </a:lnSpc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= {100}</a:t>
            </a:r>
          </a:p>
          <a:p>
            <a:pPr algn="just">
              <a:lnSpc>
                <a:spcPct val="80000"/>
              </a:lnSpc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= {101}</a:t>
            </a:r>
          </a:p>
        </p:txBody>
      </p:sp>
      <p:sp>
        <p:nvSpPr>
          <p:cNvPr id="11317" name="Line 9">
            <a:extLst>
              <a:ext uri="{FF2B5EF4-FFF2-40B4-BE49-F238E27FC236}">
                <a16:creationId xmlns:a16="http://schemas.microsoft.com/office/drawing/2014/main" id="{1396022A-0BDA-41DA-A537-8B6A283B8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8906" y="5318126"/>
            <a:ext cx="0" cy="1889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8" name="Rectangle 10">
            <a:extLst>
              <a:ext uri="{FF2B5EF4-FFF2-40B4-BE49-F238E27FC236}">
                <a16:creationId xmlns:a16="http://schemas.microsoft.com/office/drawing/2014/main" id="{1F8D5D76-30B4-4D71-BFDA-2EE8B0A76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13" y="5489574"/>
            <a:ext cx="428599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1319" name="Rectangle 17">
            <a:extLst>
              <a:ext uri="{FF2B5EF4-FFF2-40B4-BE49-F238E27FC236}">
                <a16:creationId xmlns:a16="http://schemas.microsoft.com/office/drawing/2014/main" id="{50333176-ACEF-4129-9F6D-44F43A87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481638"/>
            <a:ext cx="427012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320" name="Rectangle 18">
            <a:extLst>
              <a:ext uri="{FF2B5EF4-FFF2-40B4-BE49-F238E27FC236}">
                <a16:creationId xmlns:a16="http://schemas.microsoft.com/office/drawing/2014/main" id="{69B546BB-60AB-4672-985F-40BFE4337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37" y="5481638"/>
            <a:ext cx="428599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1321" name="Line 19">
            <a:extLst>
              <a:ext uri="{FF2B5EF4-FFF2-40B4-BE49-F238E27FC236}">
                <a16:creationId xmlns:a16="http://schemas.microsoft.com/office/drawing/2014/main" id="{A842B009-5890-4551-8D8E-AF761182B0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1901" y="5319714"/>
            <a:ext cx="215887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22" name="Line 20">
            <a:extLst>
              <a:ext uri="{FF2B5EF4-FFF2-40B4-BE49-F238E27FC236}">
                <a16:creationId xmlns:a16="http://schemas.microsoft.com/office/drawing/2014/main" id="{15F48D55-D569-45C7-A793-0B1B29D2C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7647" y="5319714"/>
            <a:ext cx="16191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23" name="Rectangle 21">
            <a:extLst>
              <a:ext uri="{FF2B5EF4-FFF2-40B4-BE49-F238E27FC236}">
                <a16:creationId xmlns:a16="http://schemas.microsoft.com/office/drawing/2014/main" id="{1CD6A8AC-4C8D-4169-851D-A58FF7A6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495" y="5495926"/>
            <a:ext cx="640251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</a:p>
        </p:txBody>
      </p:sp>
      <p:sp>
        <p:nvSpPr>
          <p:cNvPr id="11324" name="Rectangle 32">
            <a:extLst>
              <a:ext uri="{FF2B5EF4-FFF2-40B4-BE49-F238E27FC236}">
                <a16:creationId xmlns:a16="http://schemas.microsoft.com/office/drawing/2014/main" id="{DF714BE0-8D9E-473D-BD6A-D8F07EB59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418" y="548163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1325" name="Rectangle 33">
            <a:extLst>
              <a:ext uri="{FF2B5EF4-FFF2-40B4-BE49-F238E27FC236}">
                <a16:creationId xmlns:a16="http://schemas.microsoft.com/office/drawing/2014/main" id="{AAE98C72-82AB-4710-8EB1-D40F2BF4D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231" y="5475288"/>
            <a:ext cx="427012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326" name="Rectangle 34">
            <a:extLst>
              <a:ext uri="{FF2B5EF4-FFF2-40B4-BE49-F238E27FC236}">
                <a16:creationId xmlns:a16="http://schemas.microsoft.com/office/drawing/2014/main" id="{0ED3D511-7BA8-4E56-8A24-B6AE76F28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542" y="547528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1327" name="Rectangle 38">
            <a:extLst>
              <a:ext uri="{FF2B5EF4-FFF2-40B4-BE49-F238E27FC236}">
                <a16:creationId xmlns:a16="http://schemas.microsoft.com/office/drawing/2014/main" id="{9CF44642-DCB4-45FC-A16E-2FDA406BB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378" y="548163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1328" name="Rectangle 39">
            <a:extLst>
              <a:ext uri="{FF2B5EF4-FFF2-40B4-BE49-F238E27FC236}">
                <a16:creationId xmlns:a16="http://schemas.microsoft.com/office/drawing/2014/main" id="{CB04265F-0354-458A-9F5E-358739814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78" y="547528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1329" name="Rectangle 40">
            <a:extLst>
              <a:ext uri="{FF2B5EF4-FFF2-40B4-BE49-F238E27FC236}">
                <a16:creationId xmlns:a16="http://schemas.microsoft.com/office/drawing/2014/main" id="{5A4066FD-15E2-4C5E-AA6D-DF309096A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501" y="547528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1330" name="Rectangle 27">
            <a:extLst>
              <a:ext uri="{FF2B5EF4-FFF2-40B4-BE49-F238E27FC236}">
                <a16:creationId xmlns:a16="http://schemas.microsoft.com/office/drawing/2014/main" id="{BEDEC90A-1655-41CA-B420-1E9CAF59D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272" y="5489574"/>
            <a:ext cx="779301" cy="23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</a:p>
        </p:txBody>
      </p:sp>
      <p:sp>
        <p:nvSpPr>
          <p:cNvPr id="11331" name="Rectangle 27">
            <a:extLst>
              <a:ext uri="{FF2B5EF4-FFF2-40B4-BE49-F238E27FC236}">
                <a16:creationId xmlns:a16="http://schemas.microsoft.com/office/drawing/2014/main" id="{9E929938-950C-4CCD-A19E-D4861D32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17" y="4887914"/>
            <a:ext cx="379389" cy="2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296" name="Rectangle 44">
            <a:extLst>
              <a:ext uri="{FF2B5EF4-FFF2-40B4-BE49-F238E27FC236}">
                <a16:creationId xmlns:a16="http://schemas.microsoft.com/office/drawing/2014/main" id="{D758D52C-873F-4DB5-8695-79044ADE1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598" y="970757"/>
            <a:ext cx="2592388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100: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a==b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101: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grpSp>
        <p:nvGrpSpPr>
          <p:cNvPr id="11298" name="组合 5">
            <a:extLst>
              <a:ext uri="{FF2B5EF4-FFF2-40B4-BE49-F238E27FC236}">
                <a16:creationId xmlns:a16="http://schemas.microsoft.com/office/drawing/2014/main" id="{40A45E51-334C-40CF-8E98-B5DACD5E5D7E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3"/>
            <a:ext cx="755650" cy="431800"/>
            <a:chOff x="-786" y="195486"/>
            <a:chExt cx="756363" cy="432048"/>
          </a:xfrm>
        </p:grpSpPr>
        <p:sp>
          <p:nvSpPr>
            <p:cNvPr id="102" name="五边形 101">
              <a:extLst>
                <a:ext uri="{FF2B5EF4-FFF2-40B4-BE49-F238E27FC236}">
                  <a16:creationId xmlns:a16="http://schemas.microsoft.com/office/drawing/2014/main" id="{D61B316C-49FC-45DD-BEAA-F26714114C04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  <a:latin typeface="Calibri" pitchFamily="34" charset="0"/>
                <a:ea typeface="楷体_GB2312"/>
                <a:cs typeface="楷体_GB2312"/>
              </a:endParaRPr>
            </a:p>
          </p:txBody>
        </p:sp>
        <p:sp>
          <p:nvSpPr>
            <p:cNvPr id="11307" name="五边形 8">
              <a:extLst>
                <a:ext uri="{FF2B5EF4-FFF2-40B4-BE49-F238E27FC236}">
                  <a16:creationId xmlns:a16="http://schemas.microsoft.com/office/drawing/2014/main" id="{DD5F51D4-983A-4801-A293-CA2D943A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chemeClr val="bg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299" name="Rectangle 33">
            <a:extLst>
              <a:ext uri="{FF2B5EF4-FFF2-40B4-BE49-F238E27FC236}">
                <a16:creationId xmlns:a16="http://schemas.microsoft.com/office/drawing/2014/main" id="{533187BC-80EF-402F-BB66-4C94E194A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5491164"/>
            <a:ext cx="427038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</p:txBody>
      </p:sp>
      <p:sp>
        <p:nvSpPr>
          <p:cNvPr id="11300" name="Rectangle 33">
            <a:extLst>
              <a:ext uri="{FF2B5EF4-FFF2-40B4-BE49-F238E27FC236}">
                <a16:creationId xmlns:a16="http://schemas.microsoft.com/office/drawing/2014/main" id="{50C36743-6481-41E8-B643-79D986E54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4" y="5481639"/>
            <a:ext cx="427037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301" name="Rectangle 27">
            <a:extLst>
              <a:ext uri="{FF2B5EF4-FFF2-40B4-BE49-F238E27FC236}">
                <a16:creationId xmlns:a16="http://schemas.microsoft.com/office/drawing/2014/main" id="{D13B2BBD-AB49-4EC8-BEFF-414413FB4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1" y="2928939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68" name="Line 7">
            <a:extLst>
              <a:ext uri="{FF2B5EF4-FFF2-40B4-BE49-F238E27FC236}">
                <a16:creationId xmlns:a16="http://schemas.microsoft.com/office/drawing/2014/main" id="{74C4745A-BA8F-4CCE-9E0D-2CC00B57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7188" y="3308350"/>
            <a:ext cx="0" cy="776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9" name="Line 7">
            <a:extLst>
              <a:ext uri="{FF2B5EF4-FFF2-40B4-BE49-F238E27FC236}">
                <a16:creationId xmlns:a16="http://schemas.microsoft.com/office/drawing/2014/main" id="{449906D4-800E-4BA0-A2EC-A9ECA53B9A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2976" y="3309939"/>
            <a:ext cx="1954213" cy="2179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0" name="Line 7">
            <a:extLst>
              <a:ext uri="{FF2B5EF4-FFF2-40B4-BE49-F238E27FC236}">
                <a16:creationId xmlns:a16="http://schemas.microsoft.com/office/drawing/2014/main" id="{5680A34A-EF11-40F1-9A55-A6C8D3858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7189" y="3302000"/>
            <a:ext cx="2503487" cy="2211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89EB3981-DFE3-4DE9-B737-99E24A7A910B}"/>
              </a:ext>
            </a:extLst>
          </p:cNvPr>
          <p:cNvSpPr txBox="1">
            <a:spLocks/>
          </p:cNvSpPr>
          <p:nvPr/>
        </p:nvSpPr>
        <p:spPr bwMode="auto">
          <a:xfrm>
            <a:off x="813223" y="1012023"/>
            <a:ext cx="2751881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解题过程</a:t>
            </a:r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id="{ED37BACF-65AE-4722-ACA9-BAAB3EA72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0" y="1587897"/>
            <a:ext cx="5130800" cy="1620837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0" rIns="68580" bIns="34290"/>
          <a:lstStyle/>
          <a:p>
            <a:pPr marL="257175" indent="-257175" algn="just">
              <a:lnSpc>
                <a:spcPts val="25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b="1" baseline="-300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or </a:t>
            </a:r>
            <a:r>
              <a:rPr lang="en-US" altLang="zh-CN" b="1" i="1" dirty="0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</a:t>
            </a:r>
            <a:r>
              <a:rPr lang="en-US" altLang="zh-CN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B</a:t>
            </a:r>
            <a:r>
              <a:rPr lang="en-US" altLang="zh-CN" b="1" baseline="-300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</a:p>
          <a:p>
            <a:pPr marL="257175" indent="-257175" algn="just">
              <a:lnSpc>
                <a:spcPts val="25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{    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backpatch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 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b="1" kern="0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.falselist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, </a:t>
            </a:r>
            <a:r>
              <a:rPr lang="en-US" altLang="zh-CN" b="1" i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M.quad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);</a:t>
            </a:r>
          </a:p>
          <a:p>
            <a:pPr marL="257175" indent="-257175" algn="just">
              <a:lnSpc>
                <a:spcPts val="2500"/>
              </a:lnSpc>
              <a:buClr>
                <a:srgbClr val="3333CC"/>
              </a:buClr>
              <a:buSzPct val="60000"/>
              <a:defRPr/>
            </a:pP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	</a:t>
            </a:r>
            <a:r>
              <a:rPr lang="en-US" altLang="zh-CN" b="1" i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B.truelist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= 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merge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 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b="1" kern="0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.truelist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, 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b="1" kern="0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.truelist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);</a:t>
            </a:r>
          </a:p>
          <a:p>
            <a:pPr marL="257175" indent="-257175" algn="just">
              <a:lnSpc>
                <a:spcPts val="2500"/>
              </a:lnSpc>
              <a:buClr>
                <a:srgbClr val="3333CC"/>
              </a:buClr>
              <a:buSzPct val="60000"/>
              <a:defRPr/>
            </a:pP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	</a:t>
            </a:r>
            <a:r>
              <a:rPr lang="en-US" altLang="zh-CN" b="1" i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B.falselist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b="1" kern="0" baseline="-30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.falselist 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;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}</a:t>
            </a:r>
          </a:p>
          <a:p>
            <a:pPr marL="257175" indent="-257175" algn="just">
              <a:lnSpc>
                <a:spcPts val="25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</a:t>
            </a:r>
            <a:r>
              <a:rPr lang="en-US" altLang="zh-CN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l-GR" altLang="zh-CN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ε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{	</a:t>
            </a:r>
            <a:r>
              <a:rPr lang="en-US" altLang="zh-CN" b="1" i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M.quad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b="1" i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nextquad</a:t>
            </a:r>
            <a:r>
              <a:rPr lang="en-US" altLang="zh-CN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; }</a:t>
            </a:r>
          </a:p>
        </p:txBody>
      </p:sp>
      <p:sp>
        <p:nvSpPr>
          <p:cNvPr id="76" name="Rectangle 44">
            <a:extLst>
              <a:ext uri="{FF2B5EF4-FFF2-40B4-BE49-F238E27FC236}">
                <a16:creationId xmlns:a16="http://schemas.microsoft.com/office/drawing/2014/main" id="{1F2B7D2E-AA4C-462E-B40D-556D8E0D3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600" y="1550192"/>
            <a:ext cx="259238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102: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c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==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103: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77" name="Rectangle 44">
            <a:extLst>
              <a:ext uri="{FF2B5EF4-FFF2-40B4-BE49-F238E27FC236}">
                <a16:creationId xmlns:a16="http://schemas.microsoft.com/office/drawing/2014/main" id="{09605303-B129-41D7-BA3D-FE2EC2A88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8459" y="2117125"/>
            <a:ext cx="259238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104: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==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105: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78" name="Rectangle 50">
            <a:extLst>
              <a:ext uri="{FF2B5EF4-FFF2-40B4-BE49-F238E27FC236}">
                <a16:creationId xmlns:a16="http://schemas.microsoft.com/office/drawing/2014/main" id="{45812D9A-5706-4AB4-A4AA-EEF01AA79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1809558"/>
            <a:ext cx="484748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</a:t>
            </a:r>
            <a:endParaRPr lang="zh-CN" altLang="en-US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9" name="Line 22">
            <a:extLst>
              <a:ext uri="{FF2B5EF4-FFF2-40B4-BE49-F238E27FC236}">
                <a16:creationId xmlns:a16="http://schemas.microsoft.com/office/drawing/2014/main" id="{3E942D77-C87B-42C4-963C-003F022178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1427" y="2715816"/>
            <a:ext cx="2139664" cy="264676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81" name="Line 26">
            <a:extLst>
              <a:ext uri="{FF2B5EF4-FFF2-40B4-BE49-F238E27FC236}">
                <a16:creationId xmlns:a16="http://schemas.microsoft.com/office/drawing/2014/main" id="{5F139222-E9F4-44E4-9D22-4C5CBFE18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4456114"/>
            <a:ext cx="301416" cy="58789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1" grpId="0"/>
      <p:bldP spid="11284" grpId="0"/>
      <p:bldP spid="11285" grpId="0"/>
      <p:bldP spid="72" grpId="0"/>
      <p:bldP spid="11309" grpId="0"/>
      <p:bldP spid="80" grpId="0"/>
      <p:bldP spid="11296" grpId="0"/>
      <p:bldP spid="74" grpId="0"/>
      <p:bldP spid="76" grpId="0"/>
      <p:bldP spid="77" grpId="0"/>
      <p:bldP spid="78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8" name="Line 6">
            <a:extLst>
              <a:ext uri="{FF2B5EF4-FFF2-40B4-BE49-F238E27FC236}">
                <a16:creationId xmlns:a16="http://schemas.microsoft.com/office/drawing/2014/main" id="{C84C016B-74A4-4543-A1B9-4DA3FF2BC9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3237" y="2708274"/>
            <a:ext cx="2914204" cy="212566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0519" name="Line 7">
            <a:extLst>
              <a:ext uri="{FF2B5EF4-FFF2-40B4-BE49-F238E27FC236}">
                <a16:creationId xmlns:a16="http://schemas.microsoft.com/office/drawing/2014/main" id="{2A3674BE-5252-4DF9-951B-59F211FB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017" y="2716213"/>
            <a:ext cx="576709" cy="33972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0533" name="Line 22">
            <a:extLst>
              <a:ext uri="{FF2B5EF4-FFF2-40B4-BE49-F238E27FC236}">
                <a16:creationId xmlns:a16="http://schemas.microsoft.com/office/drawing/2014/main" id="{DE0AED2B-5EB5-4E96-A39E-D202A62172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3887" y="2724151"/>
            <a:ext cx="1523553" cy="2145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0561" name="Rectangle 27">
            <a:extLst>
              <a:ext uri="{FF2B5EF4-FFF2-40B4-BE49-F238E27FC236}">
                <a16:creationId xmlns:a16="http://schemas.microsoft.com/office/drawing/2014/main" id="{4038C52E-2B83-4DE5-908E-CAA2C147F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018" y="2334817"/>
            <a:ext cx="3778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279" name="Rectangle 10">
            <a:extLst>
              <a:ext uri="{FF2B5EF4-FFF2-40B4-BE49-F238E27FC236}">
                <a16:creationId xmlns:a16="http://schemas.microsoft.com/office/drawing/2014/main" id="{A5378A42-14BE-431D-8FDB-8B74F2A45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9" y="5489575"/>
            <a:ext cx="42862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0" name="Line 26">
            <a:extLst>
              <a:ext uri="{FF2B5EF4-FFF2-40B4-BE49-F238E27FC236}">
                <a16:creationId xmlns:a16="http://schemas.microsoft.com/office/drawing/2014/main" id="{F7BAA484-A7F8-4A90-9EC8-590100C2D8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59177" y="4456114"/>
            <a:ext cx="30399" cy="906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1" name="Rectangle 11">
            <a:extLst>
              <a:ext uri="{FF2B5EF4-FFF2-40B4-BE49-F238E27FC236}">
                <a16:creationId xmlns:a16="http://schemas.microsoft.com/office/drawing/2014/main" id="{D2AC0B44-68B9-48B9-AAA2-6E20B4A4F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4" y="4075732"/>
            <a:ext cx="19018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{102,104}</a:t>
            </a:r>
          </a:p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{105}</a:t>
            </a:r>
          </a:p>
        </p:txBody>
      </p:sp>
      <p:sp>
        <p:nvSpPr>
          <p:cNvPr id="11282" name="Line 12">
            <a:extLst>
              <a:ext uri="{FF2B5EF4-FFF2-40B4-BE49-F238E27FC236}">
                <a16:creationId xmlns:a16="http://schemas.microsoft.com/office/drawing/2014/main" id="{D6D17C52-F6D8-4423-A3AA-FE6BE42008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7688" y="4456114"/>
            <a:ext cx="1136650" cy="47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3" name="Line 13">
            <a:extLst>
              <a:ext uri="{FF2B5EF4-FFF2-40B4-BE49-F238E27FC236}">
                <a16:creationId xmlns:a16="http://schemas.microsoft.com/office/drawing/2014/main" id="{29F9153A-1C12-4F46-87AE-4C624EC1B7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576" y="4456114"/>
            <a:ext cx="1439863" cy="47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4" name="Rectangle 15">
            <a:extLst>
              <a:ext uri="{FF2B5EF4-FFF2-40B4-BE49-F238E27FC236}">
                <a16:creationId xmlns:a16="http://schemas.microsoft.com/office/drawing/2014/main" id="{C80512DF-633E-4E6F-A8E5-A9F39242C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0" y="4652963"/>
            <a:ext cx="11763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= {104}</a:t>
            </a:r>
          </a:p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{105}</a:t>
            </a:r>
          </a:p>
        </p:txBody>
      </p:sp>
      <p:sp>
        <p:nvSpPr>
          <p:cNvPr id="11285" name="Rectangle 25">
            <a:extLst>
              <a:ext uri="{FF2B5EF4-FFF2-40B4-BE49-F238E27FC236}">
                <a16:creationId xmlns:a16="http://schemas.microsoft.com/office/drawing/2014/main" id="{6C6B609D-94D5-43DD-A038-9008EB3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1" y="5035280"/>
            <a:ext cx="917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=104</a:t>
            </a:r>
          </a:p>
        </p:txBody>
      </p:sp>
      <p:sp>
        <p:nvSpPr>
          <p:cNvPr id="11286" name="Line 30">
            <a:extLst>
              <a:ext uri="{FF2B5EF4-FFF2-40B4-BE49-F238E27FC236}">
                <a16:creationId xmlns:a16="http://schemas.microsoft.com/office/drawing/2014/main" id="{A4264BF7-8952-413D-936E-C37C7F4E2B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52396" y="5335589"/>
            <a:ext cx="6350" cy="17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7" name="Line 37">
            <a:extLst>
              <a:ext uri="{FF2B5EF4-FFF2-40B4-BE49-F238E27FC236}">
                <a16:creationId xmlns:a16="http://schemas.microsoft.com/office/drawing/2014/main" id="{C2199AAE-1B16-4A0B-8180-6DF794FF2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5" y="5310188"/>
            <a:ext cx="0" cy="188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8" name="Line 41">
            <a:extLst>
              <a:ext uri="{FF2B5EF4-FFF2-40B4-BE49-F238E27FC236}">
                <a16:creationId xmlns:a16="http://schemas.microsoft.com/office/drawing/2014/main" id="{F5CB0B15-3D0A-4200-BD81-16CAB3C8BD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5600" y="5313364"/>
            <a:ext cx="215900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9" name="Line 42">
            <a:extLst>
              <a:ext uri="{FF2B5EF4-FFF2-40B4-BE49-F238E27FC236}">
                <a16:creationId xmlns:a16="http://schemas.microsoft.com/office/drawing/2014/main" id="{D5FC3A28-C71E-4B04-8F7E-7DB94730E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1376" y="5313364"/>
            <a:ext cx="16192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90" name="Rectangle 27">
            <a:extLst>
              <a:ext uri="{FF2B5EF4-FFF2-40B4-BE49-F238E27FC236}">
                <a16:creationId xmlns:a16="http://schemas.microsoft.com/office/drawing/2014/main" id="{E5D01E61-1AA6-44CE-B5A6-0EEA7EF57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6" y="5044010"/>
            <a:ext cx="3778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1291" name="Rectangle 27">
            <a:extLst>
              <a:ext uri="{FF2B5EF4-FFF2-40B4-BE49-F238E27FC236}">
                <a16:creationId xmlns:a16="http://schemas.microsoft.com/office/drawing/2014/main" id="{BE53214C-91DE-408F-928B-5AA60DEA1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7213" y="4945064"/>
            <a:ext cx="37941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292" name="Rectangle 27">
            <a:extLst>
              <a:ext uri="{FF2B5EF4-FFF2-40B4-BE49-F238E27FC236}">
                <a16:creationId xmlns:a16="http://schemas.microsoft.com/office/drawing/2014/main" id="{B6D02907-5883-4E45-AF03-48032E76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1" y="4110039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72" name="Rectangle 4">
            <a:extLst>
              <a:ext uri="{FF2B5EF4-FFF2-40B4-BE49-F238E27FC236}">
                <a16:creationId xmlns:a16="http://schemas.microsoft.com/office/drawing/2014/main" id="{5E108E06-1EEA-4EEB-8C8D-5E1029406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4672013"/>
            <a:ext cx="919162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q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 =102</a:t>
            </a:r>
          </a:p>
        </p:txBody>
      </p:sp>
      <p:sp>
        <p:nvSpPr>
          <p:cNvPr id="11309" name="Rectangle 14">
            <a:extLst>
              <a:ext uri="{FF2B5EF4-FFF2-40B4-BE49-F238E27FC236}">
                <a16:creationId xmlns:a16="http://schemas.microsoft.com/office/drawing/2014/main" id="{08C02B78-6596-44C4-A184-928582DA3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605" y="4871232"/>
            <a:ext cx="824559" cy="3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{102}</a:t>
            </a:r>
          </a:p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{103}</a:t>
            </a:r>
          </a:p>
        </p:txBody>
      </p:sp>
      <p:sp>
        <p:nvSpPr>
          <p:cNvPr id="11310" name="Line 24">
            <a:extLst>
              <a:ext uri="{FF2B5EF4-FFF2-40B4-BE49-F238E27FC236}">
                <a16:creationId xmlns:a16="http://schemas.microsoft.com/office/drawing/2014/main" id="{5F8546E5-69E5-4CA5-AAAB-A849F4310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6313" y="5247987"/>
            <a:ext cx="13334" cy="32306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1" name="Line 31">
            <a:extLst>
              <a:ext uri="{FF2B5EF4-FFF2-40B4-BE49-F238E27FC236}">
                <a16:creationId xmlns:a16="http://schemas.microsoft.com/office/drawing/2014/main" id="{3B923EB7-6432-4E99-9AC2-E508B19C7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4710" y="5310188"/>
            <a:ext cx="1588" cy="188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2" name="Line 35">
            <a:extLst>
              <a:ext uri="{FF2B5EF4-FFF2-40B4-BE49-F238E27FC236}">
                <a16:creationId xmlns:a16="http://schemas.microsoft.com/office/drawing/2014/main" id="{FA231995-FF1E-47FB-96DE-657E84F1BD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6119" y="5313364"/>
            <a:ext cx="215887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3" name="Line 36">
            <a:extLst>
              <a:ext uri="{FF2B5EF4-FFF2-40B4-BE49-F238E27FC236}">
                <a16:creationId xmlns:a16="http://schemas.microsoft.com/office/drawing/2014/main" id="{A164051B-607C-4531-914F-FA15BCF46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865" y="5313364"/>
            <a:ext cx="16191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4" name="Rectangle 27">
            <a:extLst>
              <a:ext uri="{FF2B5EF4-FFF2-40B4-BE49-F238E27FC236}">
                <a16:creationId xmlns:a16="http://schemas.microsoft.com/office/drawing/2014/main" id="{4A518438-41C8-4EE2-B8E7-33026F79F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42" y="4895850"/>
            <a:ext cx="377803" cy="2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1315" name="Rectangle 27">
            <a:extLst>
              <a:ext uri="{FF2B5EF4-FFF2-40B4-BE49-F238E27FC236}">
                <a16:creationId xmlns:a16="http://schemas.microsoft.com/office/drawing/2014/main" id="{0D817AAB-FBD0-46B9-9300-BC08A00FC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957" y="4943489"/>
            <a:ext cx="379389" cy="27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A4FF680F-92B6-462D-BF76-ADB848C80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772026"/>
            <a:ext cx="11160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>
              <a:lnSpc>
                <a:spcPct val="80000"/>
              </a:lnSpc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= {100}</a:t>
            </a:r>
          </a:p>
          <a:p>
            <a:pPr algn="just">
              <a:lnSpc>
                <a:spcPct val="80000"/>
              </a:lnSpc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= {101}</a:t>
            </a:r>
          </a:p>
        </p:txBody>
      </p:sp>
      <p:sp>
        <p:nvSpPr>
          <p:cNvPr id="11317" name="Line 9">
            <a:extLst>
              <a:ext uri="{FF2B5EF4-FFF2-40B4-BE49-F238E27FC236}">
                <a16:creationId xmlns:a16="http://schemas.microsoft.com/office/drawing/2014/main" id="{1396022A-0BDA-41DA-A537-8B6A283B8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8906" y="5318126"/>
            <a:ext cx="0" cy="1889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8" name="Rectangle 10">
            <a:extLst>
              <a:ext uri="{FF2B5EF4-FFF2-40B4-BE49-F238E27FC236}">
                <a16:creationId xmlns:a16="http://schemas.microsoft.com/office/drawing/2014/main" id="{1F8D5D76-30B4-4D71-BFDA-2EE8B0A76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13" y="5489574"/>
            <a:ext cx="428599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1319" name="Rectangle 17">
            <a:extLst>
              <a:ext uri="{FF2B5EF4-FFF2-40B4-BE49-F238E27FC236}">
                <a16:creationId xmlns:a16="http://schemas.microsoft.com/office/drawing/2014/main" id="{50333176-ACEF-4129-9F6D-44F43A87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481638"/>
            <a:ext cx="427012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320" name="Rectangle 18">
            <a:extLst>
              <a:ext uri="{FF2B5EF4-FFF2-40B4-BE49-F238E27FC236}">
                <a16:creationId xmlns:a16="http://schemas.microsoft.com/office/drawing/2014/main" id="{69B546BB-60AB-4672-985F-40BFE4337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37" y="5481638"/>
            <a:ext cx="428599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1321" name="Line 19">
            <a:extLst>
              <a:ext uri="{FF2B5EF4-FFF2-40B4-BE49-F238E27FC236}">
                <a16:creationId xmlns:a16="http://schemas.microsoft.com/office/drawing/2014/main" id="{A842B009-5890-4551-8D8E-AF761182B0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1901" y="5319714"/>
            <a:ext cx="215887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22" name="Line 20">
            <a:extLst>
              <a:ext uri="{FF2B5EF4-FFF2-40B4-BE49-F238E27FC236}">
                <a16:creationId xmlns:a16="http://schemas.microsoft.com/office/drawing/2014/main" id="{15F48D55-D569-45C7-A793-0B1B29D2C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7647" y="5319714"/>
            <a:ext cx="16191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23" name="Rectangle 21">
            <a:extLst>
              <a:ext uri="{FF2B5EF4-FFF2-40B4-BE49-F238E27FC236}">
                <a16:creationId xmlns:a16="http://schemas.microsoft.com/office/drawing/2014/main" id="{1CD6A8AC-4C8D-4169-851D-A58FF7A6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495" y="5495926"/>
            <a:ext cx="640251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</a:p>
        </p:txBody>
      </p:sp>
      <p:sp>
        <p:nvSpPr>
          <p:cNvPr id="11324" name="Rectangle 32">
            <a:extLst>
              <a:ext uri="{FF2B5EF4-FFF2-40B4-BE49-F238E27FC236}">
                <a16:creationId xmlns:a16="http://schemas.microsoft.com/office/drawing/2014/main" id="{DF714BE0-8D9E-473D-BD6A-D8F07EB59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418" y="548163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1325" name="Rectangle 33">
            <a:extLst>
              <a:ext uri="{FF2B5EF4-FFF2-40B4-BE49-F238E27FC236}">
                <a16:creationId xmlns:a16="http://schemas.microsoft.com/office/drawing/2014/main" id="{AAE98C72-82AB-4710-8EB1-D40F2BF4D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231" y="5475288"/>
            <a:ext cx="427012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326" name="Rectangle 34">
            <a:extLst>
              <a:ext uri="{FF2B5EF4-FFF2-40B4-BE49-F238E27FC236}">
                <a16:creationId xmlns:a16="http://schemas.microsoft.com/office/drawing/2014/main" id="{0ED3D511-7BA8-4E56-8A24-B6AE76F28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542" y="547528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1327" name="Rectangle 38">
            <a:extLst>
              <a:ext uri="{FF2B5EF4-FFF2-40B4-BE49-F238E27FC236}">
                <a16:creationId xmlns:a16="http://schemas.microsoft.com/office/drawing/2014/main" id="{9CF44642-DCB4-45FC-A16E-2FDA406BB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378" y="548163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1328" name="Rectangle 39">
            <a:extLst>
              <a:ext uri="{FF2B5EF4-FFF2-40B4-BE49-F238E27FC236}">
                <a16:creationId xmlns:a16="http://schemas.microsoft.com/office/drawing/2014/main" id="{CB04265F-0354-458A-9F5E-358739814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78" y="547528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1329" name="Rectangle 40">
            <a:extLst>
              <a:ext uri="{FF2B5EF4-FFF2-40B4-BE49-F238E27FC236}">
                <a16:creationId xmlns:a16="http://schemas.microsoft.com/office/drawing/2014/main" id="{5A4066FD-15E2-4C5E-AA6D-DF309096A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501" y="547528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1330" name="Rectangle 27">
            <a:extLst>
              <a:ext uri="{FF2B5EF4-FFF2-40B4-BE49-F238E27FC236}">
                <a16:creationId xmlns:a16="http://schemas.microsoft.com/office/drawing/2014/main" id="{BEDEC90A-1655-41CA-B420-1E9CAF59D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272" y="5489574"/>
            <a:ext cx="779301" cy="23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</a:p>
        </p:txBody>
      </p:sp>
      <p:sp>
        <p:nvSpPr>
          <p:cNvPr id="11331" name="Rectangle 27">
            <a:extLst>
              <a:ext uri="{FF2B5EF4-FFF2-40B4-BE49-F238E27FC236}">
                <a16:creationId xmlns:a16="http://schemas.microsoft.com/office/drawing/2014/main" id="{9E929938-950C-4CCD-A19E-D4861D32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17" y="4887914"/>
            <a:ext cx="379389" cy="2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296" name="Rectangle 44">
            <a:extLst>
              <a:ext uri="{FF2B5EF4-FFF2-40B4-BE49-F238E27FC236}">
                <a16:creationId xmlns:a16="http://schemas.microsoft.com/office/drawing/2014/main" id="{D758D52C-873F-4DB5-8695-79044ADE1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598" y="970757"/>
            <a:ext cx="2592388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100: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a==b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101: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grpSp>
        <p:nvGrpSpPr>
          <p:cNvPr id="11298" name="组合 5">
            <a:extLst>
              <a:ext uri="{FF2B5EF4-FFF2-40B4-BE49-F238E27FC236}">
                <a16:creationId xmlns:a16="http://schemas.microsoft.com/office/drawing/2014/main" id="{40A45E51-334C-40CF-8E98-B5DACD5E5D7E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3"/>
            <a:ext cx="755650" cy="431800"/>
            <a:chOff x="-786" y="195486"/>
            <a:chExt cx="756363" cy="432048"/>
          </a:xfrm>
        </p:grpSpPr>
        <p:sp>
          <p:nvSpPr>
            <p:cNvPr id="102" name="五边形 101">
              <a:extLst>
                <a:ext uri="{FF2B5EF4-FFF2-40B4-BE49-F238E27FC236}">
                  <a16:creationId xmlns:a16="http://schemas.microsoft.com/office/drawing/2014/main" id="{D61B316C-49FC-45DD-BEAA-F26714114C04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  <a:latin typeface="Calibri" pitchFamily="34" charset="0"/>
                <a:ea typeface="楷体_GB2312"/>
                <a:cs typeface="楷体_GB2312"/>
              </a:endParaRPr>
            </a:p>
          </p:txBody>
        </p:sp>
        <p:sp>
          <p:nvSpPr>
            <p:cNvPr id="11307" name="五边形 8">
              <a:extLst>
                <a:ext uri="{FF2B5EF4-FFF2-40B4-BE49-F238E27FC236}">
                  <a16:creationId xmlns:a16="http://schemas.microsoft.com/office/drawing/2014/main" id="{DD5F51D4-983A-4801-A293-CA2D943A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chemeClr val="bg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299" name="Rectangle 33">
            <a:extLst>
              <a:ext uri="{FF2B5EF4-FFF2-40B4-BE49-F238E27FC236}">
                <a16:creationId xmlns:a16="http://schemas.microsoft.com/office/drawing/2014/main" id="{533187BC-80EF-402F-BB66-4C94E194A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5491164"/>
            <a:ext cx="427038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</p:txBody>
      </p:sp>
      <p:sp>
        <p:nvSpPr>
          <p:cNvPr id="11300" name="Rectangle 33">
            <a:extLst>
              <a:ext uri="{FF2B5EF4-FFF2-40B4-BE49-F238E27FC236}">
                <a16:creationId xmlns:a16="http://schemas.microsoft.com/office/drawing/2014/main" id="{50C36743-6481-41E8-B643-79D986E54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4" y="5481639"/>
            <a:ext cx="427037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301" name="Rectangle 27">
            <a:extLst>
              <a:ext uri="{FF2B5EF4-FFF2-40B4-BE49-F238E27FC236}">
                <a16:creationId xmlns:a16="http://schemas.microsoft.com/office/drawing/2014/main" id="{D13B2BBD-AB49-4EC8-BEFF-414413FB4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1" y="2928939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68" name="Line 7">
            <a:extLst>
              <a:ext uri="{FF2B5EF4-FFF2-40B4-BE49-F238E27FC236}">
                <a16:creationId xmlns:a16="http://schemas.microsoft.com/office/drawing/2014/main" id="{74C4745A-BA8F-4CCE-9E0D-2CC00B57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7188" y="3308350"/>
            <a:ext cx="0" cy="776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9" name="Line 7">
            <a:extLst>
              <a:ext uri="{FF2B5EF4-FFF2-40B4-BE49-F238E27FC236}">
                <a16:creationId xmlns:a16="http://schemas.microsoft.com/office/drawing/2014/main" id="{449906D4-800E-4BA0-A2EC-A9ECA53B9A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2976" y="3309939"/>
            <a:ext cx="1954213" cy="2179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0" name="Line 7">
            <a:extLst>
              <a:ext uri="{FF2B5EF4-FFF2-40B4-BE49-F238E27FC236}">
                <a16:creationId xmlns:a16="http://schemas.microsoft.com/office/drawing/2014/main" id="{5680A34A-EF11-40F1-9A55-A6C8D3858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7189" y="3302000"/>
            <a:ext cx="2503487" cy="2211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89EB3981-DFE3-4DE9-B737-99E24A7A910B}"/>
              </a:ext>
            </a:extLst>
          </p:cNvPr>
          <p:cNvSpPr txBox="1">
            <a:spLocks/>
          </p:cNvSpPr>
          <p:nvPr/>
        </p:nvSpPr>
        <p:spPr bwMode="auto">
          <a:xfrm>
            <a:off x="813223" y="1012023"/>
            <a:ext cx="2751881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解题过程</a:t>
            </a:r>
          </a:p>
        </p:txBody>
      </p:sp>
      <p:sp>
        <p:nvSpPr>
          <p:cNvPr id="76" name="Rectangle 44">
            <a:extLst>
              <a:ext uri="{FF2B5EF4-FFF2-40B4-BE49-F238E27FC236}">
                <a16:creationId xmlns:a16="http://schemas.microsoft.com/office/drawing/2014/main" id="{1F2B7D2E-AA4C-462E-B40D-556D8E0D3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600" y="1550192"/>
            <a:ext cx="259238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102: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c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==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103: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77" name="Rectangle 44">
            <a:extLst>
              <a:ext uri="{FF2B5EF4-FFF2-40B4-BE49-F238E27FC236}">
                <a16:creationId xmlns:a16="http://schemas.microsoft.com/office/drawing/2014/main" id="{09605303-B129-41D7-BA3D-FE2EC2A88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8459" y="2117125"/>
            <a:ext cx="259238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104: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==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105: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78" name="Rectangle 50">
            <a:extLst>
              <a:ext uri="{FF2B5EF4-FFF2-40B4-BE49-F238E27FC236}">
                <a16:creationId xmlns:a16="http://schemas.microsoft.com/office/drawing/2014/main" id="{45812D9A-5706-4AB4-A4AA-EEF01AA79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1809558"/>
            <a:ext cx="484748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</a:t>
            </a:r>
            <a:endParaRPr lang="zh-CN" altLang="en-US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9" name="Line 22">
            <a:extLst>
              <a:ext uri="{FF2B5EF4-FFF2-40B4-BE49-F238E27FC236}">
                <a16:creationId xmlns:a16="http://schemas.microsoft.com/office/drawing/2014/main" id="{3E942D77-C87B-42C4-963C-003F022178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1427" y="2715816"/>
            <a:ext cx="2139664" cy="264676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81" name="Line 26">
            <a:extLst>
              <a:ext uri="{FF2B5EF4-FFF2-40B4-BE49-F238E27FC236}">
                <a16:creationId xmlns:a16="http://schemas.microsoft.com/office/drawing/2014/main" id="{5F139222-E9F4-44E4-9D22-4C5CBFE18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4456114"/>
            <a:ext cx="301416" cy="58789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1" name="内容占位符 2">
            <a:extLst>
              <a:ext uri="{FF2B5EF4-FFF2-40B4-BE49-F238E27FC236}">
                <a16:creationId xmlns:a16="http://schemas.microsoft.com/office/drawing/2014/main" id="{9F0745A2-CD7A-4BD3-8D15-64333A547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51" y="1803258"/>
            <a:ext cx="3882379" cy="1958456"/>
          </a:xfrm>
        </p:spPr>
        <p:txBody>
          <a:bodyPr/>
          <a:lstStyle/>
          <a:p>
            <a:pPr>
              <a:buClrTx/>
              <a:buFont typeface="Wingdings" pitchFamily="2" charset="2"/>
              <a:buChar char="Ø"/>
              <a:defRPr/>
            </a:pPr>
            <a:r>
              <a:rPr lang="en-US" altLang="zh-CN" sz="2000" i="1" dirty="0"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dirty="0"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000" dirty="0"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2000" dirty="0">
                <a:ea typeface="楷体_GB2312" pitchFamily="49" charset="-122"/>
                <a:cs typeface="Times New Roman" pitchFamily="18" charset="0"/>
              </a:rPr>
              <a:t> (</a:t>
            </a:r>
            <a:r>
              <a:rPr lang="en-US" altLang="zh-CN" sz="2000" i="1" dirty="0"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1800" baseline="-30000" dirty="0"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2000" dirty="0">
                <a:ea typeface="楷体_GB2312" pitchFamily="49" charset="-122"/>
                <a:cs typeface="Times New Roman" pitchFamily="18" charset="0"/>
              </a:rPr>
              <a:t>) </a:t>
            </a:r>
          </a:p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{</a:t>
            </a:r>
          </a:p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	</a:t>
            </a:r>
            <a:r>
              <a:rPr lang="en-US" altLang="zh-CN" sz="20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B.truelist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0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1800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20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.truelist 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</a:t>
            </a:r>
          </a:p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	</a:t>
            </a:r>
            <a:r>
              <a:rPr lang="en-US" altLang="zh-CN" sz="2000" i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B.falselist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0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1800" baseline="-30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2000" i="1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.falselist 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;</a:t>
            </a:r>
          </a:p>
          <a:p>
            <a:pPr algn="just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itchFamily="18" charset="0"/>
              </a:rPr>
              <a:t>}</a:t>
            </a:r>
          </a:p>
          <a:p>
            <a:pPr>
              <a:defRPr/>
            </a:pPr>
            <a:endParaRPr lang="en-US" altLang="zh-CN" sz="2000" dirty="0">
              <a:ea typeface="楷体_GB2312" pitchFamily="49" charset="-122"/>
              <a:cs typeface="Times New Roman" pitchFamily="18" charset="0"/>
            </a:endParaRPr>
          </a:p>
          <a:p>
            <a:pPr>
              <a:defRPr/>
            </a:pPr>
            <a:endParaRPr lang="en-US" altLang="zh-CN" sz="2000" dirty="0">
              <a:ea typeface="楷体_GB2312" pitchFamily="49" charset="-122"/>
              <a:cs typeface="Times New Roman" pitchFamily="18" charset="0"/>
            </a:endParaRPr>
          </a:p>
          <a:p>
            <a:pPr>
              <a:defRPr/>
            </a:pPr>
            <a:endParaRPr lang="zh-CN" altLang="en-US" sz="2000" dirty="0"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62" name="Rectangle 11">
            <a:extLst>
              <a:ext uri="{FF2B5EF4-FFF2-40B4-BE49-F238E27FC236}">
                <a16:creationId xmlns:a16="http://schemas.microsoft.com/office/drawing/2014/main" id="{3D01FB9E-90F6-41C1-8F69-9D1BC63EF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4" y="2919414"/>
            <a:ext cx="19018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{102,104}</a:t>
            </a:r>
          </a:p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{105}</a:t>
            </a:r>
          </a:p>
        </p:txBody>
      </p:sp>
    </p:spTree>
    <p:extLst>
      <p:ext uri="{BB962C8B-B14F-4D97-AF65-F5344CB8AC3E}">
        <p14:creationId xmlns:p14="http://schemas.microsoft.com/office/powerpoint/2010/main" val="202665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  <p:bldP spid="62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8" name="Line 6">
            <a:extLst>
              <a:ext uri="{FF2B5EF4-FFF2-40B4-BE49-F238E27FC236}">
                <a16:creationId xmlns:a16="http://schemas.microsoft.com/office/drawing/2014/main" id="{C84C016B-74A4-4543-A1B9-4DA3FF2BC9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3237" y="2708274"/>
            <a:ext cx="2914204" cy="212566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0519" name="Line 7">
            <a:extLst>
              <a:ext uri="{FF2B5EF4-FFF2-40B4-BE49-F238E27FC236}">
                <a16:creationId xmlns:a16="http://schemas.microsoft.com/office/drawing/2014/main" id="{2A3674BE-5252-4DF9-951B-59F211FB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017" y="2716213"/>
            <a:ext cx="576709" cy="33972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0533" name="Line 22">
            <a:extLst>
              <a:ext uri="{FF2B5EF4-FFF2-40B4-BE49-F238E27FC236}">
                <a16:creationId xmlns:a16="http://schemas.microsoft.com/office/drawing/2014/main" id="{DE0AED2B-5EB5-4E96-A39E-D202A62172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3887" y="2724151"/>
            <a:ext cx="1523553" cy="2145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0561" name="Rectangle 27">
            <a:extLst>
              <a:ext uri="{FF2B5EF4-FFF2-40B4-BE49-F238E27FC236}">
                <a16:creationId xmlns:a16="http://schemas.microsoft.com/office/drawing/2014/main" id="{4038C52E-2B83-4DE5-908E-CAA2C147F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018" y="2334817"/>
            <a:ext cx="3778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279" name="Rectangle 10">
            <a:extLst>
              <a:ext uri="{FF2B5EF4-FFF2-40B4-BE49-F238E27FC236}">
                <a16:creationId xmlns:a16="http://schemas.microsoft.com/office/drawing/2014/main" id="{A5378A42-14BE-431D-8FDB-8B74F2A45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9" y="5489575"/>
            <a:ext cx="42862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0" name="Line 26">
            <a:extLst>
              <a:ext uri="{FF2B5EF4-FFF2-40B4-BE49-F238E27FC236}">
                <a16:creationId xmlns:a16="http://schemas.microsoft.com/office/drawing/2014/main" id="{F7BAA484-A7F8-4A90-9EC8-590100C2D8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59177" y="4456114"/>
            <a:ext cx="30399" cy="906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1" name="Rectangle 11">
            <a:extLst>
              <a:ext uri="{FF2B5EF4-FFF2-40B4-BE49-F238E27FC236}">
                <a16:creationId xmlns:a16="http://schemas.microsoft.com/office/drawing/2014/main" id="{D2AC0B44-68B9-48B9-AAA2-6E20B4A4F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4" y="4075732"/>
            <a:ext cx="19018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{102,104}</a:t>
            </a:r>
          </a:p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{105}</a:t>
            </a:r>
          </a:p>
        </p:txBody>
      </p:sp>
      <p:sp>
        <p:nvSpPr>
          <p:cNvPr id="11282" name="Line 12">
            <a:extLst>
              <a:ext uri="{FF2B5EF4-FFF2-40B4-BE49-F238E27FC236}">
                <a16:creationId xmlns:a16="http://schemas.microsoft.com/office/drawing/2014/main" id="{D6D17C52-F6D8-4423-A3AA-FE6BE42008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7688" y="4456114"/>
            <a:ext cx="1136650" cy="47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3" name="Line 13">
            <a:extLst>
              <a:ext uri="{FF2B5EF4-FFF2-40B4-BE49-F238E27FC236}">
                <a16:creationId xmlns:a16="http://schemas.microsoft.com/office/drawing/2014/main" id="{29F9153A-1C12-4F46-87AE-4C624EC1B7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576" y="4456114"/>
            <a:ext cx="1439863" cy="47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4" name="Rectangle 15">
            <a:extLst>
              <a:ext uri="{FF2B5EF4-FFF2-40B4-BE49-F238E27FC236}">
                <a16:creationId xmlns:a16="http://schemas.microsoft.com/office/drawing/2014/main" id="{C80512DF-633E-4E6F-A8E5-A9F39242C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0" y="4652963"/>
            <a:ext cx="11763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= {104}</a:t>
            </a:r>
          </a:p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{105}</a:t>
            </a:r>
          </a:p>
        </p:txBody>
      </p:sp>
      <p:sp>
        <p:nvSpPr>
          <p:cNvPr id="11285" name="Rectangle 25">
            <a:extLst>
              <a:ext uri="{FF2B5EF4-FFF2-40B4-BE49-F238E27FC236}">
                <a16:creationId xmlns:a16="http://schemas.microsoft.com/office/drawing/2014/main" id="{6C6B609D-94D5-43DD-A038-9008EB3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1" y="5035280"/>
            <a:ext cx="917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=104</a:t>
            </a:r>
          </a:p>
        </p:txBody>
      </p:sp>
      <p:sp>
        <p:nvSpPr>
          <p:cNvPr id="11286" name="Line 30">
            <a:extLst>
              <a:ext uri="{FF2B5EF4-FFF2-40B4-BE49-F238E27FC236}">
                <a16:creationId xmlns:a16="http://schemas.microsoft.com/office/drawing/2014/main" id="{A4264BF7-8952-413D-936E-C37C7F4E2B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52396" y="5335589"/>
            <a:ext cx="6350" cy="17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7" name="Line 37">
            <a:extLst>
              <a:ext uri="{FF2B5EF4-FFF2-40B4-BE49-F238E27FC236}">
                <a16:creationId xmlns:a16="http://schemas.microsoft.com/office/drawing/2014/main" id="{C2199AAE-1B16-4A0B-8180-6DF794FF2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5" y="5310188"/>
            <a:ext cx="0" cy="188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8" name="Line 41">
            <a:extLst>
              <a:ext uri="{FF2B5EF4-FFF2-40B4-BE49-F238E27FC236}">
                <a16:creationId xmlns:a16="http://schemas.microsoft.com/office/drawing/2014/main" id="{F5CB0B15-3D0A-4200-BD81-16CAB3C8BD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5600" y="5313364"/>
            <a:ext cx="215900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89" name="Line 42">
            <a:extLst>
              <a:ext uri="{FF2B5EF4-FFF2-40B4-BE49-F238E27FC236}">
                <a16:creationId xmlns:a16="http://schemas.microsoft.com/office/drawing/2014/main" id="{D5FC3A28-C71E-4B04-8F7E-7DB94730E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1376" y="5313364"/>
            <a:ext cx="16192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90" name="Rectangle 27">
            <a:extLst>
              <a:ext uri="{FF2B5EF4-FFF2-40B4-BE49-F238E27FC236}">
                <a16:creationId xmlns:a16="http://schemas.microsoft.com/office/drawing/2014/main" id="{E5D01E61-1AA6-44CE-B5A6-0EEA7EF57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6" y="5044010"/>
            <a:ext cx="3778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1291" name="Rectangle 27">
            <a:extLst>
              <a:ext uri="{FF2B5EF4-FFF2-40B4-BE49-F238E27FC236}">
                <a16:creationId xmlns:a16="http://schemas.microsoft.com/office/drawing/2014/main" id="{BE53214C-91DE-408F-928B-5AA60DEA1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7213" y="4945064"/>
            <a:ext cx="37941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292" name="Rectangle 27">
            <a:extLst>
              <a:ext uri="{FF2B5EF4-FFF2-40B4-BE49-F238E27FC236}">
                <a16:creationId xmlns:a16="http://schemas.microsoft.com/office/drawing/2014/main" id="{B6D02907-5883-4E45-AF03-48032E76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1" y="4110039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72" name="Rectangle 4">
            <a:extLst>
              <a:ext uri="{FF2B5EF4-FFF2-40B4-BE49-F238E27FC236}">
                <a16:creationId xmlns:a16="http://schemas.microsoft.com/office/drawing/2014/main" id="{5E108E06-1EEA-4EEB-8C8D-5E1029406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4672013"/>
            <a:ext cx="919162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q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 =102</a:t>
            </a:r>
          </a:p>
        </p:txBody>
      </p:sp>
      <p:sp>
        <p:nvSpPr>
          <p:cNvPr id="11309" name="Rectangle 14">
            <a:extLst>
              <a:ext uri="{FF2B5EF4-FFF2-40B4-BE49-F238E27FC236}">
                <a16:creationId xmlns:a16="http://schemas.microsoft.com/office/drawing/2014/main" id="{08C02B78-6596-44C4-A184-928582DA3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605" y="4871232"/>
            <a:ext cx="824559" cy="3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{102}</a:t>
            </a:r>
          </a:p>
          <a:p>
            <a:pPr eaLnBrk="1" hangingPunct="1"/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{103}</a:t>
            </a:r>
          </a:p>
        </p:txBody>
      </p:sp>
      <p:sp>
        <p:nvSpPr>
          <p:cNvPr id="11310" name="Line 24">
            <a:extLst>
              <a:ext uri="{FF2B5EF4-FFF2-40B4-BE49-F238E27FC236}">
                <a16:creationId xmlns:a16="http://schemas.microsoft.com/office/drawing/2014/main" id="{5F8546E5-69E5-4CA5-AAAB-A849F4310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6313" y="5247987"/>
            <a:ext cx="13334" cy="32306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1" name="Line 31">
            <a:extLst>
              <a:ext uri="{FF2B5EF4-FFF2-40B4-BE49-F238E27FC236}">
                <a16:creationId xmlns:a16="http://schemas.microsoft.com/office/drawing/2014/main" id="{3B923EB7-6432-4E99-9AC2-E508B19C7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4710" y="5310188"/>
            <a:ext cx="1588" cy="188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2" name="Line 35">
            <a:extLst>
              <a:ext uri="{FF2B5EF4-FFF2-40B4-BE49-F238E27FC236}">
                <a16:creationId xmlns:a16="http://schemas.microsoft.com/office/drawing/2014/main" id="{FA231995-FF1E-47FB-96DE-657E84F1BD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6119" y="5313364"/>
            <a:ext cx="215887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3" name="Line 36">
            <a:extLst>
              <a:ext uri="{FF2B5EF4-FFF2-40B4-BE49-F238E27FC236}">
                <a16:creationId xmlns:a16="http://schemas.microsoft.com/office/drawing/2014/main" id="{A164051B-607C-4531-914F-FA15BCF46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865" y="5313364"/>
            <a:ext cx="16191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4" name="Rectangle 27">
            <a:extLst>
              <a:ext uri="{FF2B5EF4-FFF2-40B4-BE49-F238E27FC236}">
                <a16:creationId xmlns:a16="http://schemas.microsoft.com/office/drawing/2014/main" id="{4A518438-41C8-4EE2-B8E7-33026F79F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42" y="4895850"/>
            <a:ext cx="377803" cy="2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1315" name="Rectangle 27">
            <a:extLst>
              <a:ext uri="{FF2B5EF4-FFF2-40B4-BE49-F238E27FC236}">
                <a16:creationId xmlns:a16="http://schemas.microsoft.com/office/drawing/2014/main" id="{0D817AAB-FBD0-46B9-9300-BC08A00FC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957" y="4943489"/>
            <a:ext cx="379389" cy="27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A4FF680F-92B6-462D-BF76-ADB848C80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772026"/>
            <a:ext cx="11160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>
              <a:lnSpc>
                <a:spcPct val="80000"/>
              </a:lnSpc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= {100}</a:t>
            </a:r>
          </a:p>
          <a:p>
            <a:pPr algn="just">
              <a:lnSpc>
                <a:spcPct val="80000"/>
              </a:lnSpc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= {101}</a:t>
            </a:r>
          </a:p>
        </p:txBody>
      </p:sp>
      <p:sp>
        <p:nvSpPr>
          <p:cNvPr id="11317" name="Line 9">
            <a:extLst>
              <a:ext uri="{FF2B5EF4-FFF2-40B4-BE49-F238E27FC236}">
                <a16:creationId xmlns:a16="http://schemas.microsoft.com/office/drawing/2014/main" id="{1396022A-0BDA-41DA-A537-8B6A283B8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8906" y="5318126"/>
            <a:ext cx="0" cy="1889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18" name="Rectangle 10">
            <a:extLst>
              <a:ext uri="{FF2B5EF4-FFF2-40B4-BE49-F238E27FC236}">
                <a16:creationId xmlns:a16="http://schemas.microsoft.com/office/drawing/2014/main" id="{1F8D5D76-30B4-4D71-BFDA-2EE8B0A76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13" y="5489574"/>
            <a:ext cx="428599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1319" name="Rectangle 17">
            <a:extLst>
              <a:ext uri="{FF2B5EF4-FFF2-40B4-BE49-F238E27FC236}">
                <a16:creationId xmlns:a16="http://schemas.microsoft.com/office/drawing/2014/main" id="{50333176-ACEF-4129-9F6D-44F43A87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481638"/>
            <a:ext cx="427012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320" name="Rectangle 18">
            <a:extLst>
              <a:ext uri="{FF2B5EF4-FFF2-40B4-BE49-F238E27FC236}">
                <a16:creationId xmlns:a16="http://schemas.microsoft.com/office/drawing/2014/main" id="{69B546BB-60AB-4672-985F-40BFE4337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37" y="5481638"/>
            <a:ext cx="428599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1321" name="Line 19">
            <a:extLst>
              <a:ext uri="{FF2B5EF4-FFF2-40B4-BE49-F238E27FC236}">
                <a16:creationId xmlns:a16="http://schemas.microsoft.com/office/drawing/2014/main" id="{A842B009-5890-4551-8D8E-AF761182B0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1901" y="5319714"/>
            <a:ext cx="215887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22" name="Line 20">
            <a:extLst>
              <a:ext uri="{FF2B5EF4-FFF2-40B4-BE49-F238E27FC236}">
                <a16:creationId xmlns:a16="http://schemas.microsoft.com/office/drawing/2014/main" id="{15F48D55-D569-45C7-A793-0B1B29D2C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7647" y="5319714"/>
            <a:ext cx="16191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323" name="Rectangle 21">
            <a:extLst>
              <a:ext uri="{FF2B5EF4-FFF2-40B4-BE49-F238E27FC236}">
                <a16:creationId xmlns:a16="http://schemas.microsoft.com/office/drawing/2014/main" id="{1CD6A8AC-4C8D-4169-851D-A58FF7A6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495" y="5495926"/>
            <a:ext cx="640251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</a:p>
        </p:txBody>
      </p:sp>
      <p:sp>
        <p:nvSpPr>
          <p:cNvPr id="11324" name="Rectangle 32">
            <a:extLst>
              <a:ext uri="{FF2B5EF4-FFF2-40B4-BE49-F238E27FC236}">
                <a16:creationId xmlns:a16="http://schemas.microsoft.com/office/drawing/2014/main" id="{DF714BE0-8D9E-473D-BD6A-D8F07EB59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418" y="548163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1325" name="Rectangle 33">
            <a:extLst>
              <a:ext uri="{FF2B5EF4-FFF2-40B4-BE49-F238E27FC236}">
                <a16:creationId xmlns:a16="http://schemas.microsoft.com/office/drawing/2014/main" id="{AAE98C72-82AB-4710-8EB1-D40F2BF4D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231" y="5475288"/>
            <a:ext cx="427012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326" name="Rectangle 34">
            <a:extLst>
              <a:ext uri="{FF2B5EF4-FFF2-40B4-BE49-F238E27FC236}">
                <a16:creationId xmlns:a16="http://schemas.microsoft.com/office/drawing/2014/main" id="{0ED3D511-7BA8-4E56-8A24-B6AE76F28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542" y="547528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1327" name="Rectangle 38">
            <a:extLst>
              <a:ext uri="{FF2B5EF4-FFF2-40B4-BE49-F238E27FC236}">
                <a16:creationId xmlns:a16="http://schemas.microsoft.com/office/drawing/2014/main" id="{9CF44642-DCB4-45FC-A16E-2FDA406BB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378" y="548163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1328" name="Rectangle 39">
            <a:extLst>
              <a:ext uri="{FF2B5EF4-FFF2-40B4-BE49-F238E27FC236}">
                <a16:creationId xmlns:a16="http://schemas.microsoft.com/office/drawing/2014/main" id="{CB04265F-0354-458A-9F5E-358739814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78" y="547528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1329" name="Rectangle 40">
            <a:extLst>
              <a:ext uri="{FF2B5EF4-FFF2-40B4-BE49-F238E27FC236}">
                <a16:creationId xmlns:a16="http://schemas.microsoft.com/office/drawing/2014/main" id="{5A4066FD-15E2-4C5E-AA6D-DF309096A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501" y="5475288"/>
            <a:ext cx="42701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1330" name="Rectangle 27">
            <a:extLst>
              <a:ext uri="{FF2B5EF4-FFF2-40B4-BE49-F238E27FC236}">
                <a16:creationId xmlns:a16="http://schemas.microsoft.com/office/drawing/2014/main" id="{BEDEC90A-1655-41CA-B420-1E9CAF59D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272" y="5489574"/>
            <a:ext cx="779301" cy="23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</a:p>
        </p:txBody>
      </p:sp>
      <p:sp>
        <p:nvSpPr>
          <p:cNvPr id="11331" name="Rectangle 27">
            <a:extLst>
              <a:ext uri="{FF2B5EF4-FFF2-40B4-BE49-F238E27FC236}">
                <a16:creationId xmlns:a16="http://schemas.microsoft.com/office/drawing/2014/main" id="{9E929938-950C-4CCD-A19E-D4861D32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17" y="4887914"/>
            <a:ext cx="379389" cy="2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296" name="Rectangle 44">
            <a:extLst>
              <a:ext uri="{FF2B5EF4-FFF2-40B4-BE49-F238E27FC236}">
                <a16:creationId xmlns:a16="http://schemas.microsoft.com/office/drawing/2014/main" id="{D758D52C-873F-4DB5-8695-79044ADE1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598" y="970757"/>
            <a:ext cx="2592388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100: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a==b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101: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grpSp>
        <p:nvGrpSpPr>
          <p:cNvPr id="11298" name="组合 5">
            <a:extLst>
              <a:ext uri="{FF2B5EF4-FFF2-40B4-BE49-F238E27FC236}">
                <a16:creationId xmlns:a16="http://schemas.microsoft.com/office/drawing/2014/main" id="{40A45E51-334C-40CF-8E98-B5DACD5E5D7E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3"/>
            <a:ext cx="755650" cy="431800"/>
            <a:chOff x="-786" y="195486"/>
            <a:chExt cx="756363" cy="432048"/>
          </a:xfrm>
        </p:grpSpPr>
        <p:sp>
          <p:nvSpPr>
            <p:cNvPr id="102" name="五边形 101">
              <a:extLst>
                <a:ext uri="{FF2B5EF4-FFF2-40B4-BE49-F238E27FC236}">
                  <a16:creationId xmlns:a16="http://schemas.microsoft.com/office/drawing/2014/main" id="{D61B316C-49FC-45DD-BEAA-F26714114C04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  <a:latin typeface="Calibri" pitchFamily="34" charset="0"/>
                <a:ea typeface="楷体_GB2312"/>
                <a:cs typeface="楷体_GB2312"/>
              </a:endParaRPr>
            </a:p>
          </p:txBody>
        </p:sp>
        <p:sp>
          <p:nvSpPr>
            <p:cNvPr id="11307" name="五边形 8">
              <a:extLst>
                <a:ext uri="{FF2B5EF4-FFF2-40B4-BE49-F238E27FC236}">
                  <a16:creationId xmlns:a16="http://schemas.microsoft.com/office/drawing/2014/main" id="{DD5F51D4-983A-4801-A293-CA2D943A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chemeClr val="bg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299" name="Rectangle 33">
            <a:extLst>
              <a:ext uri="{FF2B5EF4-FFF2-40B4-BE49-F238E27FC236}">
                <a16:creationId xmlns:a16="http://schemas.microsoft.com/office/drawing/2014/main" id="{533187BC-80EF-402F-BB66-4C94E194A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5491164"/>
            <a:ext cx="427038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</p:txBody>
      </p:sp>
      <p:sp>
        <p:nvSpPr>
          <p:cNvPr id="11300" name="Rectangle 33">
            <a:extLst>
              <a:ext uri="{FF2B5EF4-FFF2-40B4-BE49-F238E27FC236}">
                <a16:creationId xmlns:a16="http://schemas.microsoft.com/office/drawing/2014/main" id="{50C36743-6481-41E8-B643-79D986E54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4" y="5481639"/>
            <a:ext cx="427037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301" name="Rectangle 27">
            <a:extLst>
              <a:ext uri="{FF2B5EF4-FFF2-40B4-BE49-F238E27FC236}">
                <a16:creationId xmlns:a16="http://schemas.microsoft.com/office/drawing/2014/main" id="{D13B2BBD-AB49-4EC8-BEFF-414413FB4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1" y="2928939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68" name="Line 7">
            <a:extLst>
              <a:ext uri="{FF2B5EF4-FFF2-40B4-BE49-F238E27FC236}">
                <a16:creationId xmlns:a16="http://schemas.microsoft.com/office/drawing/2014/main" id="{74C4745A-BA8F-4CCE-9E0D-2CC00B57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7188" y="3308350"/>
            <a:ext cx="0" cy="776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9" name="Line 7">
            <a:extLst>
              <a:ext uri="{FF2B5EF4-FFF2-40B4-BE49-F238E27FC236}">
                <a16:creationId xmlns:a16="http://schemas.microsoft.com/office/drawing/2014/main" id="{449906D4-800E-4BA0-A2EC-A9ECA53B9A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2976" y="3309939"/>
            <a:ext cx="1954213" cy="2179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0" name="Line 7">
            <a:extLst>
              <a:ext uri="{FF2B5EF4-FFF2-40B4-BE49-F238E27FC236}">
                <a16:creationId xmlns:a16="http://schemas.microsoft.com/office/drawing/2014/main" id="{5680A34A-EF11-40F1-9A55-A6C8D3858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7189" y="3302000"/>
            <a:ext cx="2503487" cy="2211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89EB3981-DFE3-4DE9-B737-99E24A7A910B}"/>
              </a:ext>
            </a:extLst>
          </p:cNvPr>
          <p:cNvSpPr txBox="1">
            <a:spLocks/>
          </p:cNvSpPr>
          <p:nvPr/>
        </p:nvSpPr>
        <p:spPr bwMode="auto">
          <a:xfrm>
            <a:off x="813223" y="1012023"/>
            <a:ext cx="2751881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Candara" panose="020E0502030303020204" pitchFamily="34" charset="0"/>
                <a:ea typeface="黑体" panose="02010609060101010101" pitchFamily="49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解题过程</a:t>
            </a:r>
          </a:p>
        </p:txBody>
      </p:sp>
      <p:sp>
        <p:nvSpPr>
          <p:cNvPr id="76" name="Rectangle 44">
            <a:extLst>
              <a:ext uri="{FF2B5EF4-FFF2-40B4-BE49-F238E27FC236}">
                <a16:creationId xmlns:a16="http://schemas.microsoft.com/office/drawing/2014/main" id="{1F2B7D2E-AA4C-462E-B40D-556D8E0D3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600" y="1550192"/>
            <a:ext cx="259238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102: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c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==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103: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77" name="Rectangle 44">
            <a:extLst>
              <a:ext uri="{FF2B5EF4-FFF2-40B4-BE49-F238E27FC236}">
                <a16:creationId xmlns:a16="http://schemas.microsoft.com/office/drawing/2014/main" id="{09605303-B129-41D7-BA3D-FE2EC2A88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8459" y="2117125"/>
            <a:ext cx="259238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104: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==</a:t>
            </a:r>
            <a:r>
              <a:rPr lang="en-US" altLang="zh-CN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105: </a:t>
            </a:r>
            <a:r>
              <a:rPr lang="en-US" altLang="zh-CN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78" name="Rectangle 50">
            <a:extLst>
              <a:ext uri="{FF2B5EF4-FFF2-40B4-BE49-F238E27FC236}">
                <a16:creationId xmlns:a16="http://schemas.microsoft.com/office/drawing/2014/main" id="{45812D9A-5706-4AB4-A4AA-EEF01AA79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1809558"/>
            <a:ext cx="484748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</a:t>
            </a:r>
            <a:endParaRPr lang="zh-CN" altLang="en-US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9" name="Line 22">
            <a:extLst>
              <a:ext uri="{FF2B5EF4-FFF2-40B4-BE49-F238E27FC236}">
                <a16:creationId xmlns:a16="http://schemas.microsoft.com/office/drawing/2014/main" id="{3E942D77-C87B-42C4-963C-003F022178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1427" y="2715816"/>
            <a:ext cx="2139664" cy="264676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81" name="Line 26">
            <a:extLst>
              <a:ext uri="{FF2B5EF4-FFF2-40B4-BE49-F238E27FC236}">
                <a16:creationId xmlns:a16="http://schemas.microsoft.com/office/drawing/2014/main" id="{5F139222-E9F4-44E4-9D22-4C5CBFE18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4456114"/>
            <a:ext cx="301416" cy="58789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2" name="Rectangle 11">
            <a:extLst>
              <a:ext uri="{FF2B5EF4-FFF2-40B4-BE49-F238E27FC236}">
                <a16:creationId xmlns:a16="http://schemas.microsoft.com/office/drawing/2014/main" id="{3D01FB9E-90F6-41C1-8F69-9D1BC63EF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4" y="2919414"/>
            <a:ext cx="19018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{102,104}</a:t>
            </a:r>
          </a:p>
          <a:p>
            <a:pPr algn="just">
              <a:lnSpc>
                <a:spcPct val="80000"/>
              </a:lnSpc>
            </a:pPr>
            <a:r>
              <a:rPr lang="en-US" altLang="zh-CN" sz="16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{105}</a:t>
            </a: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627EA4AB-84E1-4BF6-BAE0-4533166E6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73" y="1484784"/>
            <a:ext cx="3722147" cy="1345154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0" rIns="68580" bIns="34290"/>
          <a:lstStyle/>
          <a:p>
            <a:pPr marL="257175" indent="-257175" algn="just">
              <a:lnSpc>
                <a:spcPts val="24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0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20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baseline="-300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0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and</a:t>
            </a: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000" b="1" i="1" kern="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 </a:t>
            </a: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baseline="-300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{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  </a:t>
            </a:r>
            <a:r>
              <a:rPr lang="en-US" altLang="zh-CN" sz="2000" b="1" i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B.truelist</a:t>
            </a: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baseline="-30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.truelist</a:t>
            </a: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;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	</a:t>
            </a:r>
            <a:r>
              <a:rPr lang="en-US" altLang="zh-CN" sz="2000" b="1" i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B.falselist</a:t>
            </a: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merge</a:t>
            </a: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 </a:t>
            </a:r>
            <a:r>
              <a:rPr lang="en-US" altLang="zh-CN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.falselist</a:t>
            </a: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, </a:t>
            </a:r>
            <a:r>
              <a:rPr lang="en-US" altLang="zh-CN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.falselist</a:t>
            </a: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);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  </a:t>
            </a:r>
            <a:r>
              <a:rPr lang="en-US" altLang="zh-CN" sz="2000" b="1" i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backpatch</a:t>
            </a: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 </a:t>
            </a:r>
            <a:r>
              <a:rPr lang="en-US" altLang="zh-CN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baseline="-25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.truelist</a:t>
            </a: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, </a:t>
            </a:r>
            <a:r>
              <a:rPr lang="en-US" altLang="zh-CN" sz="2000" b="1" i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M.quad</a:t>
            </a: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);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}</a:t>
            </a:r>
          </a:p>
          <a:p>
            <a:pPr marL="257175" indent="-257175" algn="just">
              <a:buClr>
                <a:schemeClr val="folHlink"/>
              </a:buClr>
              <a:buSzPct val="60000"/>
              <a:defRPr/>
            </a:pPr>
            <a:endParaRPr lang="en-US" altLang="zh-CN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5" name="Rectangle 3">
            <a:extLst>
              <a:ext uri="{FF2B5EF4-FFF2-40B4-BE49-F238E27FC236}">
                <a16:creationId xmlns:a16="http://schemas.microsoft.com/office/drawing/2014/main" id="{BE3B45B3-8DCD-43F6-82BE-663C378DC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968" y="2206624"/>
            <a:ext cx="1763713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t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 = {102, 104}</a:t>
            </a:r>
          </a:p>
          <a:p>
            <a:pPr algn="just">
              <a:defRPr/>
            </a:pPr>
            <a:r>
              <a:rPr lang="en-US" altLang="zh-CN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f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 = {101,105}</a:t>
            </a:r>
          </a:p>
        </p:txBody>
      </p:sp>
      <p:sp>
        <p:nvSpPr>
          <p:cNvPr id="66" name="Rectangle 50">
            <a:extLst>
              <a:ext uri="{FF2B5EF4-FFF2-40B4-BE49-F238E27FC236}">
                <a16:creationId xmlns:a16="http://schemas.microsoft.com/office/drawing/2014/main" id="{282CBBC7-D6C1-4D10-A704-CFE84DAE9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1" y="942878"/>
            <a:ext cx="4857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102</a:t>
            </a:r>
            <a:endParaRPr lang="zh-CN" altLang="en-US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Line 52">
            <a:extLst>
              <a:ext uri="{FF2B5EF4-FFF2-40B4-BE49-F238E27FC236}">
                <a16:creationId xmlns:a16="http://schemas.microsoft.com/office/drawing/2014/main" id="{4072158F-CB50-47B1-B4C6-E63759FD08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2766" y="1540658"/>
            <a:ext cx="476775" cy="179298"/>
          </a:xfrm>
          <a:prstGeom prst="line">
            <a:avLst/>
          </a:prstGeom>
          <a:noFill/>
          <a:ln w="25400">
            <a:solidFill>
              <a:schemeClr val="accent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/>
          </a:p>
        </p:txBody>
      </p:sp>
      <p:sp>
        <p:nvSpPr>
          <p:cNvPr id="71" name="Line 53">
            <a:extLst>
              <a:ext uri="{FF2B5EF4-FFF2-40B4-BE49-F238E27FC236}">
                <a16:creationId xmlns:a16="http://schemas.microsoft.com/office/drawing/2014/main" id="{D265A765-49B4-444A-8446-2024D2EBD0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7692" y="1540659"/>
            <a:ext cx="441848" cy="794157"/>
          </a:xfrm>
          <a:prstGeom prst="line">
            <a:avLst/>
          </a:prstGeom>
          <a:noFill/>
          <a:ln w="25400">
            <a:solidFill>
              <a:schemeClr val="accent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/>
          </a:p>
        </p:txBody>
      </p:sp>
      <p:sp>
        <p:nvSpPr>
          <p:cNvPr id="74" name="Rectangle 54">
            <a:extLst>
              <a:ext uri="{FF2B5EF4-FFF2-40B4-BE49-F238E27FC236}">
                <a16:creationId xmlns:a16="http://schemas.microsoft.com/office/drawing/2014/main" id="{9FB8727E-DE7B-451B-A23B-99EA8FF4B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005" y="1146367"/>
            <a:ext cx="209550" cy="37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endParaRPr lang="zh-CN" altLang="en-US" sz="2000" b="1" i="1" dirty="0">
              <a:solidFill>
                <a:srgbClr val="00B05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Line 55">
            <a:extLst>
              <a:ext uri="{FF2B5EF4-FFF2-40B4-BE49-F238E27FC236}">
                <a16:creationId xmlns:a16="http://schemas.microsoft.com/office/drawing/2014/main" id="{8D9E8A50-AFBE-4C66-BA00-50E16385DE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3725" y="1464740"/>
            <a:ext cx="724734" cy="2640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82" name="Line 56">
            <a:extLst>
              <a:ext uri="{FF2B5EF4-FFF2-40B4-BE49-F238E27FC236}">
                <a16:creationId xmlns:a16="http://schemas.microsoft.com/office/drawing/2014/main" id="{334D4D7C-BE83-409D-BE44-6EF6B7733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3564" y="1760016"/>
            <a:ext cx="754895" cy="77522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83" name="Rectangle 57">
            <a:extLst>
              <a:ext uri="{FF2B5EF4-FFF2-40B4-BE49-F238E27FC236}">
                <a16:creationId xmlns:a16="http://schemas.microsoft.com/office/drawing/2014/main" id="{46E092DF-D3D0-4CEF-8184-DC7B140E0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717" y="1544638"/>
            <a:ext cx="223838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1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4" grpId="0"/>
      <p:bldP spid="83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06" name="Rectangle 44">
            <a:extLst>
              <a:ext uri="{FF2B5EF4-FFF2-40B4-BE49-F238E27FC236}">
                <a16:creationId xmlns:a16="http://schemas.microsoft.com/office/drawing/2014/main" id="{29FF098A-EE5F-4EBF-B1FA-082629EBD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994" y="1728806"/>
            <a:ext cx="2592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102: </a:t>
            </a:r>
            <a:r>
              <a:rPr lang="en-US" altLang="zh-CN" sz="1875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c==d</a:t>
            </a: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75" b="1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103: </a:t>
            </a:r>
            <a:r>
              <a:rPr lang="en-US" altLang="zh-CN" sz="1875" b="1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156705" name="Rectangle 44">
            <a:extLst>
              <a:ext uri="{FF2B5EF4-FFF2-40B4-BE49-F238E27FC236}">
                <a16:creationId xmlns:a16="http://schemas.microsoft.com/office/drawing/2014/main" id="{C416A893-49A5-48DD-B0A9-4FA89D841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994" y="2352694"/>
            <a:ext cx="2592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104: </a:t>
            </a:r>
            <a:r>
              <a:rPr lang="en-US" altLang="zh-CN" sz="1875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75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e==f</a:t>
            </a: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75" b="1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105: </a:t>
            </a:r>
            <a:r>
              <a:rPr lang="en-US" altLang="zh-CN" sz="1875" b="1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320571" name="Rectangle 3">
            <a:extLst>
              <a:ext uri="{FF2B5EF4-FFF2-40B4-BE49-F238E27FC236}">
                <a16:creationId xmlns:a16="http://schemas.microsoft.com/office/drawing/2014/main" id="{5B6D5D90-332E-47AB-8103-9B785D93F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26" y="1537964"/>
            <a:ext cx="6429375" cy="2609107"/>
          </a:xfrm>
          <a:prstGeom prst="rect">
            <a:avLst/>
          </a:prstGeom>
          <a:noFill/>
          <a:ln>
            <a:noFill/>
          </a:ln>
        </p:spPr>
        <p:txBody>
          <a:bodyPr lIns="68580" tIns="34290" rIns="68580" bIns="34290"/>
          <a:lstStyle/>
          <a:p>
            <a:pPr marL="257168" indent="-257168" algn="just" defTabSz="914378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1875" b="1" i="1" kern="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1875" b="1" kern="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75" b="1" kern="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1875" b="1" kern="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1875" b="1" i="1" kern="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1875" b="1" kern="0" baseline="-300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1875" b="1" kern="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or </a:t>
            </a:r>
            <a:r>
              <a:rPr lang="en-US" altLang="zh-CN" sz="1875" b="1" i="1" kern="0" dirty="0">
                <a:solidFill>
                  <a:srgbClr val="2D83F4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</a:t>
            </a:r>
            <a:r>
              <a:rPr lang="en-US" altLang="zh-CN" sz="1875" b="1" i="1" kern="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B</a:t>
            </a:r>
            <a:r>
              <a:rPr lang="en-US" altLang="zh-CN" sz="1875" b="1" kern="0" baseline="-300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</a:p>
          <a:p>
            <a:pPr marL="257168" indent="-257168" algn="just" defTabSz="914378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1875" b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{</a:t>
            </a:r>
          </a:p>
          <a:p>
            <a:pPr marL="257168" indent="-257168" algn="just" defTabSz="914378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1875" b="1" i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	backpatch(B1.falselist, </a:t>
            </a:r>
            <a:r>
              <a:rPr lang="en-US" altLang="zh-CN" sz="1875" b="1" i="1" kern="0" dirty="0" err="1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M.quad</a:t>
            </a:r>
            <a:r>
              <a:rPr lang="en-US" altLang="zh-CN" sz="1875" b="1" i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);</a:t>
            </a:r>
          </a:p>
          <a:p>
            <a:pPr marL="257168" indent="-257168" algn="just" defTabSz="914378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1875" b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	</a:t>
            </a:r>
            <a:r>
              <a:rPr lang="en-US" altLang="zh-CN" sz="1875" b="1" i="1" kern="0" dirty="0" err="1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B.truelist</a:t>
            </a:r>
            <a:r>
              <a:rPr lang="en-US" altLang="zh-CN" sz="1875" b="1" i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= merge(B1.truelist,B2.truelist );</a:t>
            </a:r>
          </a:p>
          <a:p>
            <a:pPr marL="257168" indent="-257168" algn="just" defTabSz="914378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1875" b="1" i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	</a:t>
            </a:r>
            <a:r>
              <a:rPr lang="en-US" altLang="zh-CN" sz="1875" b="1" i="1" kern="0" dirty="0" err="1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B.falselist</a:t>
            </a:r>
            <a:r>
              <a:rPr lang="en-US" altLang="zh-CN" sz="1875" b="1" i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= B2.falselist ;</a:t>
            </a:r>
          </a:p>
          <a:p>
            <a:pPr marL="257168" indent="-257168" algn="just" defTabSz="914378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5EAEFF"/>
              </a:buClr>
              <a:buSzPct val="60000"/>
              <a:defRPr/>
            </a:pPr>
            <a:r>
              <a:rPr lang="en-US" altLang="zh-CN" b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}</a:t>
            </a:r>
          </a:p>
          <a:p>
            <a:pPr marL="257168" indent="-257168" algn="just" defTabSz="914378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5EAEFF"/>
              </a:buClr>
              <a:buSzPct val="60000"/>
              <a:defRPr/>
            </a:pP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l-GR" altLang="zh-CN" b="1" i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ε</a:t>
            </a:r>
            <a:endParaRPr lang="el-GR" altLang="zh-CN" b="1" i="1" baseline="-30000" dirty="0">
              <a:solidFill>
                <a:prstClr val="black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257168" indent="-257168" algn="just" defTabSz="914378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b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{	</a:t>
            </a:r>
            <a:r>
              <a:rPr lang="en-US" altLang="zh-CN" b="1" i="1" kern="0" dirty="0" err="1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M.quad</a:t>
            </a:r>
            <a:r>
              <a:rPr lang="en-US" altLang="zh-CN" b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= </a:t>
            </a:r>
            <a:r>
              <a:rPr lang="en-US" altLang="zh-CN" b="1" i="1" kern="0" dirty="0" err="1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nextquad</a:t>
            </a:r>
            <a:r>
              <a:rPr lang="en-US" altLang="zh-CN" b="1" i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kern="0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; }</a:t>
            </a:r>
          </a:p>
          <a:p>
            <a:pPr marL="257168" indent="-257168" algn="just" defTabSz="914378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1875" b="1" kern="0" dirty="0">
              <a:solidFill>
                <a:srgbClr val="073E87">
                  <a:lumMod val="60000"/>
                  <a:lumOff val="40000"/>
                </a:srgbClr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257168" indent="-257168" algn="just" defTabSz="914378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5EAEFF"/>
              </a:buClr>
              <a:buSzPct val="60000"/>
              <a:defRPr/>
            </a:pPr>
            <a:endParaRPr lang="en-US" altLang="zh-CN" sz="1875" b="1" dirty="0">
              <a:solidFill>
                <a:prstClr val="blac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17DC2632-7C2D-44E3-BF22-78E2705E5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717" y="3136318"/>
            <a:ext cx="2106769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5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</a:rPr>
              <a:t>t</a:t>
            </a:r>
            <a:r>
              <a:rPr lang="en-US" altLang="zh-CN" sz="1650" b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</a:rPr>
              <a:t> = {100, 102,104}</a:t>
            </a:r>
          </a:p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5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</a:rPr>
              <a:t>f</a:t>
            </a:r>
            <a:r>
              <a:rPr lang="en-US" altLang="zh-CN" sz="1650" b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</a:rPr>
              <a:t> = {105}</a:t>
            </a:r>
          </a:p>
        </p:txBody>
      </p:sp>
      <p:sp>
        <p:nvSpPr>
          <p:cNvPr id="320518" name="Line 6">
            <a:extLst>
              <a:ext uri="{FF2B5EF4-FFF2-40B4-BE49-F238E27FC236}">
                <a16:creationId xmlns:a16="http://schemas.microsoft.com/office/drawing/2014/main" id="{13886C9D-44B7-4C70-877C-218D35009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2341" y="3221196"/>
            <a:ext cx="1580858" cy="189364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0519" name="Line 7">
            <a:extLst>
              <a:ext uri="{FF2B5EF4-FFF2-40B4-BE49-F238E27FC236}">
                <a16:creationId xmlns:a16="http://schemas.microsoft.com/office/drawing/2014/main" id="{F013EA52-1CFF-4304-92C9-310DEC42F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5349" y="3221196"/>
            <a:ext cx="1726988" cy="37479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0520" name="Line 8">
            <a:extLst>
              <a:ext uri="{FF2B5EF4-FFF2-40B4-BE49-F238E27FC236}">
                <a16:creationId xmlns:a16="http://schemas.microsoft.com/office/drawing/2014/main" id="{87F9EA9B-E957-4D16-B8BE-93F9E31CA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6720" y="3221195"/>
            <a:ext cx="86651" cy="241435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0533" name="Line 22">
            <a:extLst>
              <a:ext uri="{FF2B5EF4-FFF2-40B4-BE49-F238E27FC236}">
                <a16:creationId xmlns:a16="http://schemas.microsoft.com/office/drawing/2014/main" id="{DA76DB75-7BD2-4E6B-9904-91A33BE7A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6720" y="3221194"/>
            <a:ext cx="701295" cy="19154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0561" name="Rectangle 27">
            <a:extLst>
              <a:ext uri="{FF2B5EF4-FFF2-40B4-BE49-F238E27FC236}">
                <a16:creationId xmlns:a16="http://schemas.microsoft.com/office/drawing/2014/main" id="{909B25A6-E481-4C17-9395-78771D507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91" y="2903231"/>
            <a:ext cx="3778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20562" name="Rectangle 50">
            <a:extLst>
              <a:ext uri="{FF2B5EF4-FFF2-40B4-BE49-F238E27FC236}">
                <a16:creationId xmlns:a16="http://schemas.microsoft.com/office/drawing/2014/main" id="{B291D51F-C2D0-444A-91A7-F57535046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755" y="1352569"/>
            <a:ext cx="499176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102</a:t>
            </a:r>
            <a:endParaRPr lang="zh-CN" altLang="en-US" sz="1875" b="1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0564" name="Line 52">
            <a:extLst>
              <a:ext uri="{FF2B5EF4-FFF2-40B4-BE49-F238E27FC236}">
                <a16:creationId xmlns:a16="http://schemas.microsoft.com/office/drawing/2014/main" id="{50F8B1A6-D329-47F2-9082-7015D9B9F1E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60985" y="1281132"/>
            <a:ext cx="1008062" cy="555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0565" name="Line 53">
            <a:extLst>
              <a:ext uri="{FF2B5EF4-FFF2-40B4-BE49-F238E27FC236}">
                <a16:creationId xmlns:a16="http://schemas.microsoft.com/office/drawing/2014/main" id="{05C362B3-BAC5-4285-A49C-325BFCAA39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56210" y="1336694"/>
            <a:ext cx="1112837" cy="123031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0566" name="Rectangle 54">
            <a:extLst>
              <a:ext uri="{FF2B5EF4-FFF2-40B4-BE49-F238E27FC236}">
                <a16:creationId xmlns:a16="http://schemas.microsoft.com/office/drawing/2014/main" id="{EA4B419B-7E91-42DF-8DCB-2C30BA2E5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972" y="1117619"/>
            <a:ext cx="205826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endParaRPr lang="zh-CN" altLang="en-US" sz="1875" b="1" i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0567" name="Line 55">
            <a:extLst>
              <a:ext uri="{FF2B5EF4-FFF2-40B4-BE49-F238E27FC236}">
                <a16:creationId xmlns:a16="http://schemas.microsoft.com/office/drawing/2014/main" id="{EC1B8A1F-424E-4095-9D1C-A15EE1D63D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8218" y="1330348"/>
            <a:ext cx="840827" cy="50868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0568" name="Line 56">
            <a:extLst>
              <a:ext uri="{FF2B5EF4-FFF2-40B4-BE49-F238E27FC236}">
                <a16:creationId xmlns:a16="http://schemas.microsoft.com/office/drawing/2014/main" id="{59E10AFD-7700-4B43-950E-7BB8053238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7465" y="2855335"/>
            <a:ext cx="1406525" cy="142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0569" name="Rectangle 57">
            <a:extLst>
              <a:ext uri="{FF2B5EF4-FFF2-40B4-BE49-F238E27FC236}">
                <a16:creationId xmlns:a16="http://schemas.microsoft.com/office/drawing/2014/main" id="{A694E6B7-6F5A-4B0D-BB49-E84EC9074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775" y="2687745"/>
            <a:ext cx="218650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lang="zh-CN" altLang="en-US" sz="1875" b="1" i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6688" name="Rectangle 48">
            <a:extLst>
              <a:ext uri="{FF2B5EF4-FFF2-40B4-BE49-F238E27FC236}">
                <a16:creationId xmlns:a16="http://schemas.microsoft.com/office/drawing/2014/main" id="{7DEE4744-BCC7-44FF-AB13-641DE0E7A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469" y="2036632"/>
            <a:ext cx="499176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srgbClr val="008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</a:t>
            </a:r>
            <a:endParaRPr lang="zh-CN" altLang="en-US" sz="1875" b="1" dirty="0">
              <a:solidFill>
                <a:srgbClr val="008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6689" name="Rectangle 10">
            <a:extLst>
              <a:ext uri="{FF2B5EF4-FFF2-40B4-BE49-F238E27FC236}">
                <a16:creationId xmlns:a16="http://schemas.microsoft.com/office/drawing/2014/main" id="{1736B972-FA41-464D-B32B-FA3A0B4D2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824" y="5716509"/>
            <a:ext cx="42862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75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690" name="Line 26">
            <a:extLst>
              <a:ext uri="{FF2B5EF4-FFF2-40B4-BE49-F238E27FC236}">
                <a16:creationId xmlns:a16="http://schemas.microsoft.com/office/drawing/2014/main" id="{17B34F38-9E40-423F-8F05-31A8CDC1AF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7116" y="4588927"/>
            <a:ext cx="182991" cy="62976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691" name="Rectangle 11">
            <a:extLst>
              <a:ext uri="{FF2B5EF4-FFF2-40B4-BE49-F238E27FC236}">
                <a16:creationId xmlns:a16="http://schemas.microsoft.com/office/drawing/2014/main" id="{653D7870-ABD5-47D3-8514-1F7387771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932" y="3612585"/>
            <a:ext cx="19018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i="1" dirty="0">
                <a:solidFill>
                  <a:srgbClr val="0080FF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50" b="1" dirty="0">
                <a:solidFill>
                  <a:srgbClr val="0080FF"/>
                </a:solidFill>
                <a:latin typeface="Times New Roman" panose="02020603050405020304" pitchFamily="18" charset="0"/>
              </a:rPr>
              <a:t> = {100,102}</a:t>
            </a:r>
          </a:p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i="1" dirty="0">
                <a:solidFill>
                  <a:srgbClr val="008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50" b="1" dirty="0">
                <a:solidFill>
                  <a:srgbClr val="0080FF"/>
                </a:solidFill>
                <a:latin typeface="Times New Roman" panose="02020603050405020304" pitchFamily="18" charset="0"/>
              </a:rPr>
              <a:t> = {103}</a:t>
            </a:r>
          </a:p>
        </p:txBody>
      </p:sp>
      <p:sp>
        <p:nvSpPr>
          <p:cNvPr id="156692" name="Line 12">
            <a:extLst>
              <a:ext uri="{FF2B5EF4-FFF2-40B4-BE49-F238E27FC236}">
                <a16:creationId xmlns:a16="http://schemas.microsoft.com/office/drawing/2014/main" id="{E9E9623D-F6F3-490D-AE19-5E67BB4265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98267" y="4607362"/>
            <a:ext cx="1802066" cy="578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693" name="Line 13">
            <a:extLst>
              <a:ext uri="{FF2B5EF4-FFF2-40B4-BE49-F238E27FC236}">
                <a16:creationId xmlns:a16="http://schemas.microsoft.com/office/drawing/2014/main" id="{21F8E4E0-D663-45CC-8AF2-A87116F49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9203" y="4588928"/>
            <a:ext cx="576577" cy="47625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694" name="Rectangle 15">
            <a:extLst>
              <a:ext uri="{FF2B5EF4-FFF2-40B4-BE49-F238E27FC236}">
                <a16:creationId xmlns:a16="http://schemas.microsoft.com/office/drawing/2014/main" id="{FF2E06EA-B96D-4512-B174-D269E50A2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675" y="4829098"/>
            <a:ext cx="11763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i="1" dirty="0">
                <a:solidFill>
                  <a:srgbClr val="0080FF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1650" b="1" dirty="0">
                <a:solidFill>
                  <a:srgbClr val="0080FF"/>
                </a:solidFill>
                <a:latin typeface="Times New Roman" panose="02020603050405020304" pitchFamily="18" charset="0"/>
              </a:rPr>
              <a:t>= {104}</a:t>
            </a:r>
          </a:p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i="1" dirty="0">
                <a:solidFill>
                  <a:srgbClr val="008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50" b="1" dirty="0">
                <a:solidFill>
                  <a:srgbClr val="0080FF"/>
                </a:solidFill>
                <a:latin typeface="Times New Roman" panose="02020603050405020304" pitchFamily="18" charset="0"/>
              </a:rPr>
              <a:t> = {105}</a:t>
            </a:r>
          </a:p>
        </p:txBody>
      </p:sp>
      <p:sp>
        <p:nvSpPr>
          <p:cNvPr id="156695" name="Rectangle 25">
            <a:extLst>
              <a:ext uri="{FF2B5EF4-FFF2-40B4-BE49-F238E27FC236}">
                <a16:creationId xmlns:a16="http://schemas.microsoft.com/office/drawing/2014/main" id="{5192C9A9-72E9-4A7E-98AA-99F8157C3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014" y="5152948"/>
            <a:ext cx="917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i="1" dirty="0">
                <a:solidFill>
                  <a:srgbClr val="0080FF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50" b="1" dirty="0">
                <a:solidFill>
                  <a:srgbClr val="0080FF"/>
                </a:solidFill>
                <a:latin typeface="Times New Roman" panose="02020603050405020304" pitchFamily="18" charset="0"/>
              </a:rPr>
              <a:t>=104</a:t>
            </a:r>
          </a:p>
        </p:txBody>
      </p:sp>
      <p:sp>
        <p:nvSpPr>
          <p:cNvPr id="156696" name="Line 28">
            <a:extLst>
              <a:ext uri="{FF2B5EF4-FFF2-40B4-BE49-F238E27FC236}">
                <a16:creationId xmlns:a16="http://schemas.microsoft.com/office/drawing/2014/main" id="{0802BF6D-6220-46E2-B5ED-A43BEB1A42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57009" y="4588928"/>
            <a:ext cx="768735" cy="111964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697" name="Line 30">
            <a:extLst>
              <a:ext uri="{FF2B5EF4-FFF2-40B4-BE49-F238E27FC236}">
                <a16:creationId xmlns:a16="http://schemas.microsoft.com/office/drawing/2014/main" id="{2A33EEF1-AF5E-49B6-8E7A-AE8ABD769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788" y="5565698"/>
            <a:ext cx="0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698" name="Line 37">
            <a:extLst>
              <a:ext uri="{FF2B5EF4-FFF2-40B4-BE49-F238E27FC236}">
                <a16:creationId xmlns:a16="http://schemas.microsoft.com/office/drawing/2014/main" id="{EC8CD8EC-39F4-4D3C-AA52-72A3375CC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449" y="5537123"/>
            <a:ext cx="0" cy="188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699" name="Line 41">
            <a:extLst>
              <a:ext uri="{FF2B5EF4-FFF2-40B4-BE49-F238E27FC236}">
                <a16:creationId xmlns:a16="http://schemas.microsoft.com/office/drawing/2014/main" id="{C399F0EF-1539-4B01-8219-4E46776E05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18425" y="5540298"/>
            <a:ext cx="215900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700" name="Line 42">
            <a:extLst>
              <a:ext uri="{FF2B5EF4-FFF2-40B4-BE49-F238E27FC236}">
                <a16:creationId xmlns:a16="http://schemas.microsoft.com/office/drawing/2014/main" id="{C4FFD182-E8C2-4FFE-9D09-C768A7F56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4200" y="5540298"/>
            <a:ext cx="16192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701" name="Rectangle 27">
            <a:extLst>
              <a:ext uri="{FF2B5EF4-FFF2-40B4-BE49-F238E27FC236}">
                <a16:creationId xmlns:a16="http://schemas.microsoft.com/office/drawing/2014/main" id="{F83AB361-9F07-4C66-9CA1-E8F7AFE8A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864" y="5170411"/>
            <a:ext cx="3778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prstClr val="black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56702" name="Rectangle 27">
            <a:extLst>
              <a:ext uri="{FF2B5EF4-FFF2-40B4-BE49-F238E27FC236}">
                <a16:creationId xmlns:a16="http://schemas.microsoft.com/office/drawing/2014/main" id="{676B607C-9CAC-4005-A307-4EF069264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0038" y="5171998"/>
            <a:ext cx="37941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6703" name="Rectangle 27">
            <a:extLst>
              <a:ext uri="{FF2B5EF4-FFF2-40B4-BE49-F238E27FC236}">
                <a16:creationId xmlns:a16="http://schemas.microsoft.com/office/drawing/2014/main" id="{1212AEA0-C7E5-43D0-B682-3DDC4BFFF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45" y="4337487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72" name="Rectangle 4">
            <a:extLst>
              <a:ext uri="{FF2B5EF4-FFF2-40B4-BE49-F238E27FC236}">
                <a16:creationId xmlns:a16="http://schemas.microsoft.com/office/drawing/2014/main" id="{983CE575-60B3-4336-8165-7FC990316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86" y="5166425"/>
            <a:ext cx="919163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5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</a:rPr>
              <a:t>q</a:t>
            </a:r>
            <a:r>
              <a:rPr lang="en-US" altLang="zh-CN" sz="1650" b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</a:rPr>
              <a:t> =102</a:t>
            </a:r>
          </a:p>
        </p:txBody>
      </p:sp>
      <p:sp>
        <p:nvSpPr>
          <p:cNvPr id="156713" name="Rectangle 14">
            <a:extLst>
              <a:ext uri="{FF2B5EF4-FFF2-40B4-BE49-F238E27FC236}">
                <a16:creationId xmlns:a16="http://schemas.microsoft.com/office/drawing/2014/main" id="{0214D624-5C61-4405-B706-A7963C8D9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1575" y="5186597"/>
            <a:ext cx="1025464" cy="48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i="1" dirty="0">
                <a:solidFill>
                  <a:srgbClr val="0080FF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50" b="1" dirty="0">
                <a:solidFill>
                  <a:srgbClr val="0080FF"/>
                </a:solidFill>
                <a:latin typeface="Times New Roman" panose="02020603050405020304" pitchFamily="18" charset="0"/>
              </a:rPr>
              <a:t> = {102}</a:t>
            </a:r>
          </a:p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i="1" dirty="0">
                <a:solidFill>
                  <a:srgbClr val="008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50" b="1" dirty="0">
                <a:solidFill>
                  <a:srgbClr val="0080FF"/>
                </a:solidFill>
                <a:latin typeface="Times New Roman" panose="02020603050405020304" pitchFamily="18" charset="0"/>
              </a:rPr>
              <a:t> = {103}</a:t>
            </a:r>
          </a:p>
        </p:txBody>
      </p:sp>
      <p:sp>
        <p:nvSpPr>
          <p:cNvPr id="156714" name="Line 24">
            <a:extLst>
              <a:ext uri="{FF2B5EF4-FFF2-40B4-BE49-F238E27FC236}">
                <a16:creationId xmlns:a16="http://schemas.microsoft.com/office/drawing/2014/main" id="{56ACF1E2-AF76-4CFE-AFFE-CAA82DD24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2359" y="5483972"/>
            <a:ext cx="0" cy="1619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715" name="Line 31">
            <a:extLst>
              <a:ext uri="{FF2B5EF4-FFF2-40B4-BE49-F238E27FC236}">
                <a16:creationId xmlns:a16="http://schemas.microsoft.com/office/drawing/2014/main" id="{E60B5BB1-16D4-47BA-AA43-501D2CE6B5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3995" y="5537117"/>
            <a:ext cx="1588" cy="18891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716" name="Line 35">
            <a:extLst>
              <a:ext uri="{FF2B5EF4-FFF2-40B4-BE49-F238E27FC236}">
                <a16:creationId xmlns:a16="http://schemas.microsoft.com/office/drawing/2014/main" id="{282B10ED-691E-4749-BEFB-436B3246AB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5403" y="5540292"/>
            <a:ext cx="215888" cy="1619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717" name="Line 36">
            <a:extLst>
              <a:ext uri="{FF2B5EF4-FFF2-40B4-BE49-F238E27FC236}">
                <a16:creationId xmlns:a16="http://schemas.microsoft.com/office/drawing/2014/main" id="{A9715D2E-AA8F-439D-A97C-3FFDC6A8BC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1150" y="5540292"/>
            <a:ext cx="161915" cy="1619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718" name="Rectangle 27">
            <a:extLst>
              <a:ext uri="{FF2B5EF4-FFF2-40B4-BE49-F238E27FC236}">
                <a16:creationId xmlns:a16="http://schemas.microsoft.com/office/drawing/2014/main" id="{A955D145-EC71-4FF1-8F0C-B83260264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58" y="5177926"/>
            <a:ext cx="377803" cy="26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56719" name="Rectangle 27">
            <a:extLst>
              <a:ext uri="{FF2B5EF4-FFF2-40B4-BE49-F238E27FC236}">
                <a16:creationId xmlns:a16="http://schemas.microsoft.com/office/drawing/2014/main" id="{49862986-7E36-4579-A4F5-9D48C7469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2241" y="5170414"/>
            <a:ext cx="379390" cy="27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1FE1062C-B7D9-4E70-9CBA-8B88E9A6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397" y="5165642"/>
            <a:ext cx="11160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5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lang="en-US" altLang="zh-CN" sz="1650" b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= {100}</a:t>
            </a:r>
          </a:p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50" b="1" i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</a:t>
            </a:r>
            <a:r>
              <a:rPr lang="en-US" altLang="zh-CN" sz="1650" b="1" dirty="0">
                <a:solidFill>
                  <a:srgbClr val="073E87">
                    <a:lumMod val="60000"/>
                    <a:lumOff val="40000"/>
                  </a:srgbClr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= {101}</a:t>
            </a:r>
          </a:p>
        </p:txBody>
      </p:sp>
      <p:sp>
        <p:nvSpPr>
          <p:cNvPr id="156721" name="Line 9">
            <a:extLst>
              <a:ext uri="{FF2B5EF4-FFF2-40B4-BE49-F238E27FC236}">
                <a16:creationId xmlns:a16="http://schemas.microsoft.com/office/drawing/2014/main" id="{B634BCFC-4E00-4ABD-91A9-AE946F8B0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8191" y="5545054"/>
            <a:ext cx="0" cy="18891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722" name="Rectangle 10">
            <a:extLst>
              <a:ext uri="{FF2B5EF4-FFF2-40B4-BE49-F238E27FC236}">
                <a16:creationId xmlns:a16="http://schemas.microsoft.com/office/drawing/2014/main" id="{82D8BF62-8228-4DF9-BCF2-2C54ECEC8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799" y="5726031"/>
            <a:ext cx="428600" cy="21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56723" name="Rectangle 17">
            <a:extLst>
              <a:ext uri="{FF2B5EF4-FFF2-40B4-BE49-F238E27FC236}">
                <a16:creationId xmlns:a16="http://schemas.microsoft.com/office/drawing/2014/main" id="{760784F8-6A11-4C56-AF9D-14248368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99" y="5708568"/>
            <a:ext cx="427012" cy="21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6724" name="Rectangle 18">
            <a:extLst>
              <a:ext uri="{FF2B5EF4-FFF2-40B4-BE49-F238E27FC236}">
                <a16:creationId xmlns:a16="http://schemas.microsoft.com/office/drawing/2014/main" id="{4478AD24-97C4-4ED4-B32E-05AECAA56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021" y="5708568"/>
            <a:ext cx="428600" cy="21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56725" name="Line 19">
            <a:extLst>
              <a:ext uri="{FF2B5EF4-FFF2-40B4-BE49-F238E27FC236}">
                <a16:creationId xmlns:a16="http://schemas.microsoft.com/office/drawing/2014/main" id="{7057B67D-C751-47DF-868F-973571DBAF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1186" y="5546641"/>
            <a:ext cx="215888" cy="1619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726" name="Line 20">
            <a:extLst>
              <a:ext uri="{FF2B5EF4-FFF2-40B4-BE49-F238E27FC236}">
                <a16:creationId xmlns:a16="http://schemas.microsoft.com/office/drawing/2014/main" id="{73E0ADA8-F237-4E21-8AF4-72342965C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932" y="5546641"/>
            <a:ext cx="161915" cy="1619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75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6727" name="Rectangle 21">
            <a:extLst>
              <a:ext uri="{FF2B5EF4-FFF2-40B4-BE49-F238E27FC236}">
                <a16:creationId xmlns:a16="http://schemas.microsoft.com/office/drawing/2014/main" id="{B98F77EB-3C14-4482-849F-14EDF8C98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905" y="5708568"/>
            <a:ext cx="428600" cy="21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</a:p>
        </p:txBody>
      </p:sp>
      <p:sp>
        <p:nvSpPr>
          <p:cNvPr id="156728" name="Rectangle 32">
            <a:extLst>
              <a:ext uri="{FF2B5EF4-FFF2-40B4-BE49-F238E27FC236}">
                <a16:creationId xmlns:a16="http://schemas.microsoft.com/office/drawing/2014/main" id="{AB2A0FB8-2AB2-4170-BDAF-8D0D2F1F9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5349" y="5708568"/>
            <a:ext cx="481365" cy="27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56729" name="Rectangle 33">
            <a:extLst>
              <a:ext uri="{FF2B5EF4-FFF2-40B4-BE49-F238E27FC236}">
                <a16:creationId xmlns:a16="http://schemas.microsoft.com/office/drawing/2014/main" id="{0DBA522E-AA44-4568-A6A3-26AC21049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516" y="5702219"/>
            <a:ext cx="427012" cy="21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56730" name="Rectangle 34">
            <a:extLst>
              <a:ext uri="{FF2B5EF4-FFF2-40B4-BE49-F238E27FC236}">
                <a16:creationId xmlns:a16="http://schemas.microsoft.com/office/drawing/2014/main" id="{D3E52EEF-12FF-4D45-A8C3-D2ECD7266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826" y="5702219"/>
            <a:ext cx="427013" cy="21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56731" name="Rectangle 38">
            <a:extLst>
              <a:ext uri="{FF2B5EF4-FFF2-40B4-BE49-F238E27FC236}">
                <a16:creationId xmlns:a16="http://schemas.microsoft.com/office/drawing/2014/main" id="{6B761A9B-4000-48A4-9D3B-8298551E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199" y="5708568"/>
            <a:ext cx="505016" cy="27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56732" name="Rectangle 39">
            <a:extLst>
              <a:ext uri="{FF2B5EF4-FFF2-40B4-BE49-F238E27FC236}">
                <a16:creationId xmlns:a16="http://schemas.microsoft.com/office/drawing/2014/main" id="{EAC10EFF-06F6-4C34-967B-3DEAC6A6F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601" y="5702219"/>
            <a:ext cx="427013" cy="21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6733" name="Rectangle 40">
            <a:extLst>
              <a:ext uri="{FF2B5EF4-FFF2-40B4-BE49-F238E27FC236}">
                <a16:creationId xmlns:a16="http://schemas.microsoft.com/office/drawing/2014/main" id="{54BAB2FA-F337-4896-954E-3C32CD1A6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25" y="5702219"/>
            <a:ext cx="427013" cy="21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56734" name="Rectangle 27">
            <a:extLst>
              <a:ext uri="{FF2B5EF4-FFF2-40B4-BE49-F238E27FC236}">
                <a16:creationId xmlns:a16="http://schemas.microsoft.com/office/drawing/2014/main" id="{FA95BC06-B648-4A9E-AF57-EA6E87024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55" y="5687929"/>
            <a:ext cx="779300" cy="23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</a:p>
        </p:txBody>
      </p:sp>
      <p:sp>
        <p:nvSpPr>
          <p:cNvPr id="156735" name="Rectangle 27">
            <a:extLst>
              <a:ext uri="{FF2B5EF4-FFF2-40B4-BE49-F238E27FC236}">
                <a16:creationId xmlns:a16="http://schemas.microsoft.com/office/drawing/2014/main" id="{D538321B-2CC4-4359-8C93-694A565A8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622" y="5176743"/>
            <a:ext cx="379390" cy="26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75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6707" name="Rectangle 44">
            <a:extLst>
              <a:ext uri="{FF2B5EF4-FFF2-40B4-BE49-F238E27FC236}">
                <a16:creationId xmlns:a16="http://schemas.microsoft.com/office/drawing/2014/main" id="{E8FC284A-56CF-40CA-9D36-C774AF93C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994" y="1066819"/>
            <a:ext cx="2592387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100: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a==b </a:t>
            </a:r>
            <a:r>
              <a:rPr lang="en-US" altLang="zh-CN" sz="2000" b="1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_</a:t>
            </a:r>
          </a:p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101: </a:t>
            </a:r>
            <a:r>
              <a:rPr lang="en-US" altLang="zh-CN" sz="2000" b="1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156708" name="标题 1">
            <a:extLst>
              <a:ext uri="{FF2B5EF4-FFF2-40B4-BE49-F238E27FC236}">
                <a16:creationId xmlns:a16="http://schemas.microsoft.com/office/drawing/2014/main" id="{1D70D1EB-00E9-41FE-AE0F-8EA44616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70" y="1096474"/>
            <a:ext cx="7931150" cy="358775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</a:rPr>
              <a:t> ( a == b || c == d ) || e == f 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6709" name="组合 5">
            <a:extLst>
              <a:ext uri="{FF2B5EF4-FFF2-40B4-BE49-F238E27FC236}">
                <a16:creationId xmlns:a16="http://schemas.microsoft.com/office/drawing/2014/main" id="{208BA261-7DF2-4A95-824B-3A02F8263EAB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4"/>
            <a:ext cx="755650" cy="431800"/>
            <a:chOff x="-786" y="195486"/>
            <a:chExt cx="756363" cy="432048"/>
          </a:xfrm>
        </p:grpSpPr>
        <p:sp>
          <p:nvSpPr>
            <p:cNvPr id="102" name="五边形 101">
              <a:extLst>
                <a:ext uri="{FF2B5EF4-FFF2-40B4-BE49-F238E27FC236}">
                  <a16:creationId xmlns:a16="http://schemas.microsoft.com/office/drawing/2014/main" id="{E99FEE04-0180-4397-A69E-99A966E84541}"/>
                </a:ext>
              </a:extLst>
            </p:cNvPr>
            <p:cNvSpPr/>
            <p:nvPr/>
          </p:nvSpPr>
          <p:spPr>
            <a:xfrm>
              <a:off x="-786" y="195486"/>
              <a:ext cx="756363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itchFamily="34" charset="0"/>
                <a:ea typeface="楷体_GB2312"/>
                <a:cs typeface="楷体_GB2312"/>
              </a:endParaRPr>
            </a:p>
          </p:txBody>
        </p:sp>
        <p:sp>
          <p:nvSpPr>
            <p:cNvPr id="156711" name="五边形 8">
              <a:extLst>
                <a:ext uri="{FF2B5EF4-FFF2-40B4-BE49-F238E27FC236}">
                  <a16:creationId xmlns:a16="http://schemas.microsoft.com/office/drawing/2014/main" id="{1B689B86-26A5-4360-A9E4-F045271D9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chemeClr val="bg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5" name="Rectangle 17">
            <a:extLst>
              <a:ext uri="{FF2B5EF4-FFF2-40B4-BE49-F238E27FC236}">
                <a16:creationId xmlns:a16="http://schemas.microsoft.com/office/drawing/2014/main" id="{E44146FF-1ABB-418A-9B55-7E798D67B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9" y="5703042"/>
            <a:ext cx="427012" cy="21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17">
            <a:extLst>
              <a:ext uri="{FF2B5EF4-FFF2-40B4-BE49-F238E27FC236}">
                <a16:creationId xmlns:a16="http://schemas.microsoft.com/office/drawing/2014/main" id="{89797838-F07F-4429-BC1F-264F06218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8714" y="5704356"/>
            <a:ext cx="427012" cy="21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Line 26">
            <a:extLst>
              <a:ext uri="{FF2B5EF4-FFF2-40B4-BE49-F238E27FC236}">
                <a16:creationId xmlns:a16="http://schemas.microsoft.com/office/drawing/2014/main" id="{3C06E25C-E43E-48D6-9787-87947B1414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7137" y="3783917"/>
            <a:ext cx="245851" cy="58752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Rectangle 11">
            <a:extLst>
              <a:ext uri="{FF2B5EF4-FFF2-40B4-BE49-F238E27FC236}">
                <a16:creationId xmlns:a16="http://schemas.microsoft.com/office/drawing/2014/main" id="{4534C95C-BC7A-4EE4-9E7F-A391C2A6B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963" y="4377789"/>
            <a:ext cx="19018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i="1" dirty="0">
                <a:solidFill>
                  <a:srgbClr val="0080FF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50" b="1" dirty="0">
                <a:solidFill>
                  <a:srgbClr val="0080FF"/>
                </a:solidFill>
                <a:latin typeface="Times New Roman" panose="02020603050405020304" pitchFamily="18" charset="0"/>
              </a:rPr>
              <a:t> = {100,102}</a:t>
            </a:r>
          </a:p>
          <a:p>
            <a:pPr algn="just" defTabSz="91437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i="1" dirty="0">
                <a:solidFill>
                  <a:srgbClr val="008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650" b="1" dirty="0">
                <a:solidFill>
                  <a:srgbClr val="0080FF"/>
                </a:solidFill>
                <a:latin typeface="Times New Roman" panose="02020603050405020304" pitchFamily="18" charset="0"/>
              </a:rPr>
              <a:t> = {103}</a:t>
            </a:r>
          </a:p>
        </p:txBody>
      </p:sp>
      <p:sp>
        <p:nvSpPr>
          <p:cNvPr id="69" name="Line 12">
            <a:extLst>
              <a:ext uri="{FF2B5EF4-FFF2-40B4-BE49-F238E27FC236}">
                <a16:creationId xmlns:a16="http://schemas.microsoft.com/office/drawing/2014/main" id="{9E3DFC51-7E50-4D00-AF5F-B8E9554093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193" y="3763639"/>
            <a:ext cx="3092173" cy="187190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Line 13">
            <a:extLst>
              <a:ext uri="{FF2B5EF4-FFF2-40B4-BE49-F238E27FC236}">
                <a16:creationId xmlns:a16="http://schemas.microsoft.com/office/drawing/2014/main" id="{5B9EE1ED-E718-4CB2-BCA3-345F08175F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0680" y="3793490"/>
            <a:ext cx="1451671" cy="18458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BD755F5B-4575-4C55-8E8F-44F88CF1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990" y="3510234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6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56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56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56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56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56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56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56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156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320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3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320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32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500"/>
                                        <p:tgtEl>
                                          <p:spTgt spid="32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320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15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320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500"/>
                                        <p:tgtEl>
                                          <p:spTgt spid="320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500"/>
                                        <p:tgtEl>
                                          <p:spTgt spid="320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500"/>
                                        <p:tgtEl>
                                          <p:spTgt spid="320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500"/>
                                        <p:tgtEl>
                                          <p:spTgt spid="320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500"/>
                                        <p:tgtEl>
                                          <p:spTgt spid="320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05" grpId="0"/>
      <p:bldP spid="320515" grpId="0"/>
      <p:bldP spid="320518" grpId="0" animBg="1"/>
      <p:bldP spid="320519" grpId="0" animBg="1"/>
      <p:bldP spid="320520" grpId="0" animBg="1"/>
      <p:bldP spid="320533" grpId="0" animBg="1"/>
      <p:bldP spid="320561" grpId="0"/>
      <p:bldP spid="320564" grpId="0" animBg="1"/>
      <p:bldP spid="320565" grpId="0" animBg="1"/>
      <p:bldP spid="320566" grpId="0"/>
      <p:bldP spid="320567" grpId="0" animBg="1"/>
      <p:bldP spid="320568" grpId="0" animBg="1"/>
      <p:bldP spid="320569" grpId="0"/>
      <p:bldP spid="156688" grpId="0"/>
      <p:bldP spid="156694" grpId="0"/>
      <p:bldP spid="156695" grpId="0"/>
      <p:bldP spid="156697" grpId="0" animBg="1"/>
      <p:bldP spid="156698" grpId="0" animBg="1"/>
      <p:bldP spid="156699" grpId="0" animBg="1"/>
      <p:bldP spid="156700" grpId="0" animBg="1"/>
      <p:bldP spid="156701" grpId="0"/>
      <p:bldP spid="156702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4"/>
          <p:cNvSpPr>
            <a:spLocks noChangeArrowheads="1"/>
          </p:cNvSpPr>
          <p:nvPr/>
        </p:nvSpPr>
        <p:spPr bwMode="auto">
          <a:xfrm>
            <a:off x="5968016" y="1230126"/>
            <a:ext cx="259238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100: </a:t>
            </a:r>
            <a:r>
              <a:rPr lang="en-US" altLang="zh-CN" sz="20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a==b 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101: 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61" name="Line 26"/>
          <p:cNvSpPr>
            <a:spLocks noChangeShapeType="1"/>
          </p:cNvSpPr>
          <p:nvPr/>
        </p:nvSpPr>
        <p:spPr bwMode="auto">
          <a:xfrm>
            <a:off x="2746397" y="4451342"/>
            <a:ext cx="293667" cy="50086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3" name="Line 12"/>
          <p:cNvSpPr>
            <a:spLocks noChangeShapeType="1"/>
          </p:cNvSpPr>
          <p:nvPr/>
        </p:nvSpPr>
        <p:spPr bwMode="auto">
          <a:xfrm flipH="1">
            <a:off x="1592263" y="4456114"/>
            <a:ext cx="1136650" cy="473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4" name="Line 13"/>
          <p:cNvSpPr>
            <a:spLocks noChangeShapeType="1"/>
          </p:cNvSpPr>
          <p:nvPr/>
        </p:nvSpPr>
        <p:spPr bwMode="auto">
          <a:xfrm>
            <a:off x="2747569" y="4448169"/>
            <a:ext cx="1289760" cy="4902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5" name="Rectangle 15"/>
          <p:cNvSpPr>
            <a:spLocks noChangeArrowheads="1"/>
          </p:cNvSpPr>
          <p:nvPr/>
        </p:nvSpPr>
        <p:spPr bwMode="auto">
          <a:xfrm>
            <a:off x="7428110" y="4602163"/>
            <a:ext cx="11763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= {104}</a:t>
            </a:r>
          </a:p>
          <a:p>
            <a:pPr eaLnBrk="1" hangingPunct="1"/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{105}</a:t>
            </a:r>
          </a:p>
        </p:txBody>
      </p:sp>
      <p:sp>
        <p:nvSpPr>
          <p:cNvPr id="67" name="Line 28"/>
          <p:cNvSpPr>
            <a:spLocks noChangeShapeType="1"/>
          </p:cNvSpPr>
          <p:nvPr/>
        </p:nvSpPr>
        <p:spPr bwMode="auto">
          <a:xfrm flipH="1">
            <a:off x="2569441" y="4437855"/>
            <a:ext cx="162647" cy="10032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8" name="Line 30"/>
          <p:cNvSpPr>
            <a:spLocks noChangeShapeType="1"/>
          </p:cNvSpPr>
          <p:nvPr/>
        </p:nvSpPr>
        <p:spPr bwMode="auto">
          <a:xfrm>
            <a:off x="5913439" y="5214939"/>
            <a:ext cx="9524" cy="28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9" name="Line 37"/>
          <p:cNvSpPr>
            <a:spLocks noChangeShapeType="1"/>
          </p:cNvSpPr>
          <p:nvPr/>
        </p:nvSpPr>
        <p:spPr bwMode="auto">
          <a:xfrm>
            <a:off x="7278885" y="5310188"/>
            <a:ext cx="0" cy="188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0" name="Line 41"/>
          <p:cNvSpPr>
            <a:spLocks noChangeShapeType="1"/>
          </p:cNvSpPr>
          <p:nvPr/>
        </p:nvSpPr>
        <p:spPr bwMode="auto">
          <a:xfrm flipH="1">
            <a:off x="6951860" y="5313364"/>
            <a:ext cx="215900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1" name="Line 42"/>
          <p:cNvSpPr>
            <a:spLocks noChangeShapeType="1"/>
          </p:cNvSpPr>
          <p:nvPr/>
        </p:nvSpPr>
        <p:spPr bwMode="auto">
          <a:xfrm>
            <a:off x="7437636" y="5313364"/>
            <a:ext cx="161925" cy="161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2" name="Rectangle 27"/>
          <p:cNvSpPr>
            <a:spLocks noChangeArrowheads="1"/>
          </p:cNvSpPr>
          <p:nvPr/>
        </p:nvSpPr>
        <p:spPr bwMode="auto">
          <a:xfrm>
            <a:off x="5761039" y="4943476"/>
            <a:ext cx="3778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73" name="Rectangle 27"/>
          <p:cNvSpPr>
            <a:spLocks noChangeArrowheads="1"/>
          </p:cNvSpPr>
          <p:nvPr/>
        </p:nvSpPr>
        <p:spPr bwMode="auto">
          <a:xfrm>
            <a:off x="7153473" y="4945064"/>
            <a:ext cx="37941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74" name="Rectangle 27"/>
          <p:cNvSpPr>
            <a:spLocks noChangeArrowheads="1"/>
          </p:cNvSpPr>
          <p:nvPr/>
        </p:nvSpPr>
        <p:spPr bwMode="auto">
          <a:xfrm>
            <a:off x="2555777" y="4073528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75" name="组合 94"/>
          <p:cNvGrpSpPr>
            <a:grpSpLocks/>
          </p:cNvGrpSpPr>
          <p:nvPr/>
        </p:nvGrpSpPr>
        <p:grpSpPr bwMode="auto">
          <a:xfrm>
            <a:off x="1024630" y="4935267"/>
            <a:ext cx="3332866" cy="625670"/>
            <a:chOff x="1240524" y="4078028"/>
            <a:chExt cx="3333064" cy="625664"/>
          </a:xfrm>
        </p:grpSpPr>
        <p:sp>
          <p:nvSpPr>
            <p:cNvPr id="78" name="Line 24"/>
            <p:cNvSpPr>
              <a:spLocks noChangeShapeType="1"/>
            </p:cNvSpPr>
            <p:nvPr/>
          </p:nvSpPr>
          <p:spPr bwMode="auto">
            <a:xfrm>
              <a:off x="3321103" y="4408319"/>
              <a:ext cx="1" cy="2953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79" name="Line 31"/>
            <p:cNvSpPr>
              <a:spLocks noChangeShapeType="1"/>
            </p:cNvSpPr>
            <p:nvPr/>
          </p:nvSpPr>
          <p:spPr bwMode="auto">
            <a:xfrm>
              <a:off x="4254500" y="4452938"/>
              <a:ext cx="1588" cy="1889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80" name="Line 35"/>
            <p:cNvSpPr>
              <a:spLocks noChangeShapeType="1"/>
            </p:cNvSpPr>
            <p:nvPr/>
          </p:nvSpPr>
          <p:spPr bwMode="auto">
            <a:xfrm flipH="1">
              <a:off x="3925888" y="4456113"/>
              <a:ext cx="215900" cy="1619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81" name="Line 36"/>
            <p:cNvSpPr>
              <a:spLocks noChangeShapeType="1"/>
            </p:cNvSpPr>
            <p:nvPr/>
          </p:nvSpPr>
          <p:spPr bwMode="auto">
            <a:xfrm>
              <a:off x="4411663" y="4456113"/>
              <a:ext cx="161925" cy="1619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82" name="Rectangle 27"/>
            <p:cNvSpPr>
              <a:spLocks noChangeArrowheads="1"/>
            </p:cNvSpPr>
            <p:nvPr/>
          </p:nvSpPr>
          <p:spPr bwMode="auto">
            <a:xfrm>
              <a:off x="3136474" y="4078028"/>
              <a:ext cx="377825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b="1" i="1" dirty="0"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83" name="Rectangle 27"/>
            <p:cNvSpPr>
              <a:spLocks noChangeArrowheads="1"/>
            </p:cNvSpPr>
            <p:nvPr/>
          </p:nvSpPr>
          <p:spPr bwMode="auto">
            <a:xfrm>
              <a:off x="4122738" y="4086238"/>
              <a:ext cx="379412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b="1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5" name="Line 9"/>
            <p:cNvSpPr>
              <a:spLocks noChangeShapeType="1"/>
            </p:cNvSpPr>
            <p:nvPr/>
          </p:nvSpPr>
          <p:spPr bwMode="auto">
            <a:xfrm flipH="1">
              <a:off x="1642484" y="4460876"/>
              <a:ext cx="16057" cy="157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86" name="Line 19"/>
            <p:cNvSpPr>
              <a:spLocks noChangeShapeType="1"/>
            </p:cNvSpPr>
            <p:nvPr/>
          </p:nvSpPr>
          <p:spPr bwMode="auto">
            <a:xfrm flipH="1">
              <a:off x="1240524" y="4462463"/>
              <a:ext cx="306892" cy="1619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87" name="Line 20"/>
            <p:cNvSpPr>
              <a:spLocks noChangeShapeType="1"/>
            </p:cNvSpPr>
            <p:nvPr/>
          </p:nvSpPr>
          <p:spPr bwMode="auto">
            <a:xfrm>
              <a:off x="1753794" y="4472082"/>
              <a:ext cx="211440" cy="1459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88" name="Rectangle 27"/>
            <p:cNvSpPr>
              <a:spLocks noChangeArrowheads="1"/>
            </p:cNvSpPr>
            <p:nvPr/>
          </p:nvSpPr>
          <p:spPr bwMode="auto">
            <a:xfrm>
              <a:off x="1528202" y="4083924"/>
              <a:ext cx="379412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8100" rIns="68580" bIns="8100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b="1" i="1" dirty="0">
                  <a:latin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89" name="Rectangle 10"/>
          <p:cNvSpPr>
            <a:spLocks noChangeArrowheads="1"/>
          </p:cNvSpPr>
          <p:nvPr/>
        </p:nvSpPr>
        <p:spPr bwMode="auto">
          <a:xfrm>
            <a:off x="1181416" y="5500686"/>
            <a:ext cx="42862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90" name="Rectangle 17"/>
          <p:cNvSpPr>
            <a:spLocks noChangeArrowheads="1"/>
          </p:cNvSpPr>
          <p:nvPr/>
        </p:nvSpPr>
        <p:spPr bwMode="auto">
          <a:xfrm>
            <a:off x="683569" y="5515770"/>
            <a:ext cx="427037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91" name="Rectangle 18"/>
          <p:cNvSpPr>
            <a:spLocks noChangeArrowheads="1"/>
          </p:cNvSpPr>
          <p:nvPr/>
        </p:nvSpPr>
        <p:spPr bwMode="auto">
          <a:xfrm>
            <a:off x="1719556" y="5495272"/>
            <a:ext cx="428625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92" name="Rectangle 21"/>
          <p:cNvSpPr>
            <a:spLocks noChangeArrowheads="1"/>
          </p:cNvSpPr>
          <p:nvPr/>
        </p:nvSpPr>
        <p:spPr bwMode="auto">
          <a:xfrm>
            <a:off x="2261064" y="5472113"/>
            <a:ext cx="59213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</p:txBody>
      </p:sp>
      <p:sp>
        <p:nvSpPr>
          <p:cNvPr id="93" name="Rectangle 32"/>
          <p:cNvSpPr>
            <a:spLocks noChangeArrowheads="1"/>
          </p:cNvSpPr>
          <p:nvPr/>
        </p:nvSpPr>
        <p:spPr bwMode="auto">
          <a:xfrm>
            <a:off x="3856930" y="5515770"/>
            <a:ext cx="427038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94" name="Rectangle 33"/>
          <p:cNvSpPr>
            <a:spLocks noChangeArrowheads="1"/>
          </p:cNvSpPr>
          <p:nvPr/>
        </p:nvSpPr>
        <p:spPr bwMode="auto">
          <a:xfrm>
            <a:off x="3455023" y="5459701"/>
            <a:ext cx="427037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5" name="Rectangle 34"/>
          <p:cNvSpPr>
            <a:spLocks noChangeArrowheads="1"/>
          </p:cNvSpPr>
          <p:nvPr/>
        </p:nvSpPr>
        <p:spPr bwMode="auto">
          <a:xfrm>
            <a:off x="4328817" y="5447800"/>
            <a:ext cx="427038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96" name="Rectangle 39"/>
          <p:cNvSpPr>
            <a:spLocks noChangeArrowheads="1"/>
          </p:cNvSpPr>
          <p:nvPr/>
        </p:nvSpPr>
        <p:spPr bwMode="auto">
          <a:xfrm>
            <a:off x="6735960" y="5475289"/>
            <a:ext cx="427038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97" name="Rectangle 40"/>
          <p:cNvSpPr>
            <a:spLocks noChangeArrowheads="1"/>
          </p:cNvSpPr>
          <p:nvPr/>
        </p:nvSpPr>
        <p:spPr bwMode="auto">
          <a:xfrm>
            <a:off x="7602735" y="5475289"/>
            <a:ext cx="427038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98" name="Rectangle 27"/>
          <p:cNvSpPr>
            <a:spLocks noChangeArrowheads="1"/>
          </p:cNvSpPr>
          <p:nvPr/>
        </p:nvSpPr>
        <p:spPr bwMode="auto">
          <a:xfrm>
            <a:off x="5156177" y="5489069"/>
            <a:ext cx="8096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</p:txBody>
      </p:sp>
      <p:sp>
        <p:nvSpPr>
          <p:cNvPr id="99" name="Rectangle 10"/>
          <p:cNvSpPr>
            <a:spLocks noChangeArrowheads="1"/>
          </p:cNvSpPr>
          <p:nvPr/>
        </p:nvSpPr>
        <p:spPr bwMode="auto">
          <a:xfrm>
            <a:off x="7050509" y="5501274"/>
            <a:ext cx="42862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</p:txBody>
      </p:sp>
      <p:sp>
        <p:nvSpPr>
          <p:cNvPr id="100" name="Rectangle 17"/>
          <p:cNvSpPr>
            <a:spLocks noChangeArrowheads="1"/>
          </p:cNvSpPr>
          <p:nvPr/>
        </p:nvSpPr>
        <p:spPr bwMode="auto">
          <a:xfrm>
            <a:off x="251521" y="5475289"/>
            <a:ext cx="427037" cy="18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</p:txBody>
      </p:sp>
      <p:sp>
        <p:nvSpPr>
          <p:cNvPr id="101" name="Rectangle 17"/>
          <p:cNvSpPr>
            <a:spLocks noChangeArrowheads="1"/>
          </p:cNvSpPr>
          <p:nvPr/>
        </p:nvSpPr>
        <p:spPr bwMode="auto">
          <a:xfrm>
            <a:off x="4788025" y="5445225"/>
            <a:ext cx="427037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2" name="Line 24"/>
          <p:cNvSpPr>
            <a:spLocks noChangeShapeType="1"/>
          </p:cNvSpPr>
          <p:nvPr/>
        </p:nvSpPr>
        <p:spPr bwMode="auto">
          <a:xfrm flipH="1">
            <a:off x="441248" y="3645025"/>
            <a:ext cx="2268898" cy="179612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03" name="Line 24"/>
          <p:cNvSpPr>
            <a:spLocks noChangeShapeType="1"/>
          </p:cNvSpPr>
          <p:nvPr/>
        </p:nvSpPr>
        <p:spPr bwMode="auto">
          <a:xfrm>
            <a:off x="2746396" y="3717033"/>
            <a:ext cx="0" cy="35649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04" name="Line 24"/>
          <p:cNvSpPr>
            <a:spLocks noChangeShapeType="1"/>
          </p:cNvSpPr>
          <p:nvPr/>
        </p:nvSpPr>
        <p:spPr bwMode="auto">
          <a:xfrm>
            <a:off x="2818347" y="3645024"/>
            <a:ext cx="1986484" cy="16843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05" name="Rectangle 27"/>
          <p:cNvSpPr>
            <a:spLocks noChangeArrowheads="1"/>
          </p:cNvSpPr>
          <p:nvPr/>
        </p:nvSpPr>
        <p:spPr bwMode="auto">
          <a:xfrm>
            <a:off x="2596356" y="3282947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08" name="Line 24"/>
          <p:cNvSpPr>
            <a:spLocks noChangeShapeType="1"/>
          </p:cNvSpPr>
          <p:nvPr/>
        </p:nvSpPr>
        <p:spPr bwMode="auto">
          <a:xfrm flipH="1">
            <a:off x="2790385" y="2307018"/>
            <a:ext cx="1072891" cy="105849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09" name="Line 24"/>
          <p:cNvSpPr>
            <a:spLocks noChangeShapeType="1"/>
          </p:cNvSpPr>
          <p:nvPr/>
        </p:nvSpPr>
        <p:spPr bwMode="auto">
          <a:xfrm>
            <a:off x="3886497" y="2307018"/>
            <a:ext cx="1540634" cy="315268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0" name="Line 24"/>
          <p:cNvSpPr>
            <a:spLocks noChangeShapeType="1"/>
          </p:cNvSpPr>
          <p:nvPr/>
        </p:nvSpPr>
        <p:spPr bwMode="auto">
          <a:xfrm>
            <a:off x="3941401" y="2307019"/>
            <a:ext cx="1925950" cy="25808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1" name="Line 24"/>
          <p:cNvSpPr>
            <a:spLocks noChangeShapeType="1"/>
          </p:cNvSpPr>
          <p:nvPr/>
        </p:nvSpPr>
        <p:spPr bwMode="auto">
          <a:xfrm>
            <a:off x="3989953" y="2291431"/>
            <a:ext cx="3199836" cy="269189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2" name="Rectangle 27"/>
          <p:cNvSpPr>
            <a:spLocks noChangeArrowheads="1"/>
          </p:cNvSpPr>
          <p:nvPr/>
        </p:nvSpPr>
        <p:spPr bwMode="auto">
          <a:xfrm>
            <a:off x="3775966" y="1963739"/>
            <a:ext cx="3794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14" name="Rectangle 5"/>
          <p:cNvSpPr>
            <a:spLocks noChangeArrowheads="1"/>
          </p:cNvSpPr>
          <p:nvPr/>
        </p:nvSpPr>
        <p:spPr bwMode="auto">
          <a:xfrm>
            <a:off x="1587064" y="4777976"/>
            <a:ext cx="2003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>
              <a:lnSpc>
                <a:spcPct val="80000"/>
              </a:lnSpc>
              <a:defRPr/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= {100}</a:t>
            </a:r>
          </a:p>
          <a:p>
            <a:pPr algn="just">
              <a:lnSpc>
                <a:spcPct val="80000"/>
              </a:lnSpc>
              <a:defRPr/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 = {101}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2990063" y="4666702"/>
            <a:ext cx="919163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8100" rIns="68580" bIns="8100"/>
          <a:lstStyle/>
          <a:p>
            <a:pPr algn="just">
              <a:defRPr/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 =102</a:t>
            </a:r>
          </a:p>
        </p:txBody>
      </p:sp>
      <p:sp>
        <p:nvSpPr>
          <p:cNvPr id="55" name="Rectangle 44"/>
          <p:cNvSpPr>
            <a:spLocks noChangeArrowheads="1"/>
          </p:cNvSpPr>
          <p:nvPr/>
        </p:nvSpPr>
        <p:spPr bwMode="auto">
          <a:xfrm>
            <a:off x="5965257" y="1832868"/>
            <a:ext cx="25923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102: </a:t>
            </a:r>
            <a:r>
              <a:rPr lang="en-US" altLang="zh-CN" sz="20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c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==</a:t>
            </a:r>
            <a:r>
              <a:rPr lang="en-US" altLang="zh-CN" sz="20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103: 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57" name="Rectangle 14"/>
          <p:cNvSpPr>
            <a:spLocks noChangeArrowheads="1"/>
          </p:cNvSpPr>
          <p:nvPr/>
        </p:nvSpPr>
        <p:spPr bwMode="auto">
          <a:xfrm>
            <a:off x="4210239" y="4602163"/>
            <a:ext cx="1025464" cy="48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{102}</a:t>
            </a:r>
          </a:p>
          <a:p>
            <a:pPr eaLnBrk="1" hangingPunct="1"/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{103}</a:t>
            </a:r>
          </a:p>
        </p:txBody>
      </p:sp>
      <p:sp>
        <p:nvSpPr>
          <p:cNvPr id="58" name="Rectangle 44"/>
          <p:cNvSpPr>
            <a:spLocks noChangeArrowheads="1"/>
          </p:cNvSpPr>
          <p:nvPr/>
        </p:nvSpPr>
        <p:spPr bwMode="auto">
          <a:xfrm>
            <a:off x="5965257" y="2456756"/>
            <a:ext cx="259238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104: </a:t>
            </a:r>
            <a:r>
              <a:rPr lang="en-US" altLang="zh-CN" sz="20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==</a:t>
            </a:r>
            <a:r>
              <a:rPr lang="en-US" altLang="zh-CN" sz="20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105: 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_</a:t>
            </a:r>
          </a:p>
        </p:txBody>
      </p:sp>
      <p:sp>
        <p:nvSpPr>
          <p:cNvPr id="60" name="Rectangle 11"/>
          <p:cNvSpPr>
            <a:spLocks noChangeArrowheads="1"/>
          </p:cNvSpPr>
          <p:nvPr/>
        </p:nvSpPr>
        <p:spPr bwMode="auto">
          <a:xfrm>
            <a:off x="2871825" y="3910014"/>
            <a:ext cx="19018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{102}</a:t>
            </a:r>
          </a:p>
          <a:p>
            <a:pPr algn="just">
              <a:lnSpc>
                <a:spcPct val="80000"/>
              </a:lnSpc>
            </a:pPr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{101,103}</a:t>
            </a:r>
          </a:p>
        </p:txBody>
      </p:sp>
      <p:sp>
        <p:nvSpPr>
          <p:cNvPr id="62" name="Rectangle 48"/>
          <p:cNvSpPr>
            <a:spLocks noChangeArrowheads="1"/>
          </p:cNvSpPr>
          <p:nvPr/>
        </p:nvSpPr>
        <p:spPr bwMode="auto">
          <a:xfrm>
            <a:off x="7804374" y="1192781"/>
            <a:ext cx="523220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102</a:t>
            </a:r>
            <a:endParaRPr lang="zh-CN" altLang="en-US" sz="20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Rectangle 11"/>
          <p:cNvSpPr>
            <a:spLocks noChangeArrowheads="1"/>
          </p:cNvSpPr>
          <p:nvPr/>
        </p:nvSpPr>
        <p:spPr bwMode="auto">
          <a:xfrm>
            <a:off x="2831735" y="3147394"/>
            <a:ext cx="19018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{102}</a:t>
            </a:r>
          </a:p>
          <a:p>
            <a:pPr algn="just">
              <a:lnSpc>
                <a:spcPct val="80000"/>
              </a:lnSpc>
            </a:pPr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{101,103}</a:t>
            </a:r>
          </a:p>
        </p:txBody>
      </p:sp>
      <p:sp>
        <p:nvSpPr>
          <p:cNvPr id="84" name="Rectangle 3"/>
          <p:cNvSpPr>
            <a:spLocks noChangeArrowheads="1"/>
          </p:cNvSpPr>
          <p:nvPr/>
        </p:nvSpPr>
        <p:spPr bwMode="auto">
          <a:xfrm>
            <a:off x="30112" y="831926"/>
            <a:ext cx="5838033" cy="1732978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0" rIns="68580" bIns="34290"/>
          <a:lstStyle/>
          <a:p>
            <a:pPr marL="257175" indent="-257175" algn="just">
              <a:lnSpc>
                <a:spcPts val="24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0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20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baseline="-300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0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and</a:t>
            </a: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sz="2000" b="1" i="1" kern="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 </a:t>
            </a:r>
            <a:r>
              <a:rPr lang="en-US" altLang="zh-CN" sz="2000" b="1" i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lang="en-US" altLang="zh-CN" sz="2000" b="1" kern="0" baseline="-300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000" b="1" dirty="0" err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B.truelist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B2.truelist;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b="1" dirty="0" err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B.falselist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merge( B1.falselist, B2.falselist );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000" b="1" dirty="0" err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backpatch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B1.truelist, </a:t>
            </a:r>
            <a:r>
              <a:rPr lang="en-US" altLang="zh-CN" sz="2000" b="1" dirty="0" err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M.quad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);</a:t>
            </a:r>
          </a:p>
          <a:p>
            <a:pPr marL="257175" indent="-257175" algn="just">
              <a:lnSpc>
                <a:spcPts val="24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 marL="257175" indent="-257175" algn="just">
              <a:buClr>
                <a:schemeClr val="folHlink"/>
              </a:buClr>
              <a:buSzPct val="60000"/>
              <a:defRPr/>
            </a:pPr>
            <a:endParaRPr lang="en-US" altLang="zh-CN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6" name="Rectangle 11"/>
          <p:cNvSpPr>
            <a:spLocks noChangeArrowheads="1"/>
          </p:cNvSpPr>
          <p:nvPr/>
        </p:nvSpPr>
        <p:spPr bwMode="auto">
          <a:xfrm>
            <a:off x="4033458" y="2188935"/>
            <a:ext cx="2294839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{104}</a:t>
            </a:r>
          </a:p>
          <a:p>
            <a:pPr algn="just">
              <a:lnSpc>
                <a:spcPct val="80000"/>
              </a:lnSpc>
            </a:pPr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{101,103,105}</a:t>
            </a:r>
          </a:p>
        </p:txBody>
      </p:sp>
      <p:sp>
        <p:nvSpPr>
          <p:cNvPr id="107" name="Rectangle 48"/>
          <p:cNvSpPr>
            <a:spLocks noChangeArrowheads="1"/>
          </p:cNvSpPr>
          <p:nvPr/>
        </p:nvSpPr>
        <p:spPr bwMode="auto">
          <a:xfrm>
            <a:off x="7644832" y="1824930"/>
            <a:ext cx="52387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104</a:t>
            </a:r>
            <a:endParaRPr lang="zh-CN" altLang="en-US" sz="20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3" name="Line 52"/>
          <p:cNvSpPr>
            <a:spLocks noChangeShapeType="1"/>
          </p:cNvSpPr>
          <p:nvPr/>
        </p:nvSpPr>
        <p:spPr bwMode="auto">
          <a:xfrm flipH="1">
            <a:off x="7343206" y="1440755"/>
            <a:ext cx="1541462" cy="33968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5" name="Line 53"/>
          <p:cNvSpPr>
            <a:spLocks noChangeShapeType="1"/>
          </p:cNvSpPr>
          <p:nvPr/>
        </p:nvSpPr>
        <p:spPr bwMode="auto">
          <a:xfrm flipH="1">
            <a:off x="7473408" y="1440756"/>
            <a:ext cx="1411260" cy="9572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6" name="Rectangle 54"/>
          <p:cNvSpPr>
            <a:spLocks noChangeArrowheads="1"/>
          </p:cNvSpPr>
          <p:nvPr/>
        </p:nvSpPr>
        <p:spPr bwMode="auto">
          <a:xfrm>
            <a:off x="8858475" y="2518669"/>
            <a:ext cx="2095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endParaRPr lang="zh-CN" altLang="en-US" sz="2000" b="1" i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7" name="Line 55"/>
          <p:cNvSpPr>
            <a:spLocks noChangeShapeType="1"/>
          </p:cNvSpPr>
          <p:nvPr/>
        </p:nvSpPr>
        <p:spPr bwMode="auto">
          <a:xfrm flipH="1" flipV="1">
            <a:off x="7804373" y="2723498"/>
            <a:ext cx="870744" cy="5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8" name="Line 56"/>
          <p:cNvSpPr>
            <a:spLocks noChangeShapeType="1"/>
          </p:cNvSpPr>
          <p:nvPr/>
        </p:nvSpPr>
        <p:spPr bwMode="auto">
          <a:xfrm flipH="1">
            <a:off x="7293991" y="1440755"/>
            <a:ext cx="1590676" cy="15875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9" name="Rectangle 57"/>
          <p:cNvSpPr>
            <a:spLocks noChangeArrowheads="1"/>
          </p:cNvSpPr>
          <p:nvPr/>
        </p:nvSpPr>
        <p:spPr bwMode="auto">
          <a:xfrm>
            <a:off x="8884668" y="1224256"/>
            <a:ext cx="223837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0" name="Rectangle 25"/>
          <p:cNvSpPr>
            <a:spLocks noChangeArrowheads="1"/>
          </p:cNvSpPr>
          <p:nvPr/>
        </p:nvSpPr>
        <p:spPr bwMode="auto">
          <a:xfrm>
            <a:off x="6013983" y="4912227"/>
            <a:ext cx="917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8100" rIns="68580" bIns="81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=104</a:t>
            </a:r>
          </a:p>
        </p:txBody>
      </p:sp>
    </p:spTree>
    <p:extLst>
      <p:ext uri="{BB962C8B-B14F-4D97-AF65-F5344CB8AC3E}">
        <p14:creationId xmlns:p14="http://schemas.microsoft.com/office/powerpoint/2010/main" val="4016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06" grpId="0"/>
      <p:bldP spid="107" grpId="0"/>
      <p:bldP spid="113" grpId="0" animBg="1"/>
      <p:bldP spid="115" grpId="0" animBg="1"/>
      <p:bldP spid="116" grpId="0"/>
      <p:bldP spid="117" grpId="0" animBg="1"/>
      <p:bldP spid="118" grpId="0" animBg="1"/>
      <p:bldP spid="119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下图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中给出了一个程序的摘要。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概述了使用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SPOC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讲义</a:t>
            </a:r>
            <a:r>
              <a:rPr lang="en-US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6.4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节（回填）中的回填翻译方案生成的三地址代码的结构。这里，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GB" altLang="zh-CN" sz="2400" kern="1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~i</a:t>
            </a:r>
            <a:r>
              <a:rPr lang="en-GB" altLang="zh-CN" sz="2400" kern="1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是每个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code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区域的第一条被生成的指令的标号。请给出最终回填到下列列表中的标号（即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GB" altLang="zh-CN" sz="2400" kern="1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~i</a:t>
            </a:r>
            <a:r>
              <a:rPr lang="en-GB" altLang="zh-CN" sz="2400" kern="1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中的某个标号）。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(1) E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3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.falselist</a:t>
            </a:r>
            <a:endParaRPr lang="en-US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(2) S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.nextlist</a:t>
            </a:r>
            <a:endParaRPr lang="en-US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(3) E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4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.falselist</a:t>
            </a:r>
            <a:endParaRPr lang="en-US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(4) S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1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.nextlist</a:t>
            </a:r>
            <a:endParaRPr lang="en-US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(5) E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.truelist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744" y="3126400"/>
            <a:ext cx="5384631" cy="34842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3330744" y="3126400"/>
            <a:ext cx="5384631" cy="34842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16234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AD2394-1BD0-9842-95BD-9F0EF680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6" y="13771"/>
            <a:ext cx="9144000" cy="6830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745489-7499-3945-9AB3-C84064D23756}"/>
              </a:ext>
            </a:extLst>
          </p:cNvPr>
          <p:cNvSpPr txBox="1"/>
          <p:nvPr/>
        </p:nvSpPr>
        <p:spPr>
          <a:xfrm>
            <a:off x="293328" y="4967514"/>
            <a:ext cx="31336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(1) E</a:t>
            </a:r>
            <a:r>
              <a:rPr lang="en-GB" altLang="zh-CN" sz="1600" kern="100" baseline="-250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3</a:t>
            </a: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.falselist</a:t>
            </a:r>
            <a:r>
              <a:rPr lang="zh-CN" altLang="en-US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  ：</a:t>
            </a:r>
            <a:r>
              <a:rPr lang="en-US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i1</a:t>
            </a:r>
            <a:endParaRPr lang="en-US" altLang="zh-CN" sz="1600" kern="100" dirty="0">
              <a:solidFill>
                <a:srgbClr val="FFC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(2) S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.nextlist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(3)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4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.falselist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(4) S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1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.nextlist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(5)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.truelist</a:t>
            </a:r>
          </a:p>
          <a:p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073965-66DB-764C-A160-888A25C0F84F}"/>
              </a:ext>
            </a:extLst>
          </p:cNvPr>
          <p:cNvSpPr txBox="1"/>
          <p:nvPr/>
        </p:nvSpPr>
        <p:spPr>
          <a:xfrm>
            <a:off x="210299" y="148975"/>
            <a:ext cx="56254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E3.falselist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跳转到最外层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循环的第一条指令所以用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的第一条指令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回填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E3.falselist</a:t>
            </a:r>
          </a:p>
          <a:p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2212868-95C4-EE41-8725-84CDC12DDC00}"/>
              </a:ext>
            </a:extLst>
          </p:cNvPr>
          <p:cNvSpPr/>
          <p:nvPr/>
        </p:nvSpPr>
        <p:spPr>
          <a:xfrm>
            <a:off x="8229600" y="565079"/>
            <a:ext cx="482885" cy="380143"/>
          </a:xfrm>
          <a:prstGeom prst="ellipse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674C37-FC8E-1D43-8F92-0DF69DA13995}"/>
              </a:ext>
            </a:extLst>
          </p:cNvPr>
          <p:cNvSpPr/>
          <p:nvPr/>
        </p:nvSpPr>
        <p:spPr>
          <a:xfrm>
            <a:off x="8229599" y="3047144"/>
            <a:ext cx="482885" cy="380143"/>
          </a:xfrm>
          <a:prstGeom prst="ellipse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74F1BA3-2283-0E4B-9A5C-0993876F816E}"/>
              </a:ext>
            </a:extLst>
          </p:cNvPr>
          <p:cNvSpPr/>
          <p:nvPr/>
        </p:nvSpPr>
        <p:spPr>
          <a:xfrm>
            <a:off x="5001801" y="2398159"/>
            <a:ext cx="482885" cy="380143"/>
          </a:xfrm>
          <a:prstGeom prst="ellipse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1988238-0C84-B24F-8764-6CBD737B758B}"/>
              </a:ext>
            </a:extLst>
          </p:cNvPr>
          <p:cNvSpPr/>
          <p:nvPr/>
        </p:nvSpPr>
        <p:spPr>
          <a:xfrm>
            <a:off x="4856250" y="4920542"/>
            <a:ext cx="482885" cy="380143"/>
          </a:xfrm>
          <a:prstGeom prst="ellipse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D9A58FB-7F57-A148-A214-847A5B0F2476}"/>
              </a:ext>
            </a:extLst>
          </p:cNvPr>
          <p:cNvSpPr/>
          <p:nvPr/>
        </p:nvSpPr>
        <p:spPr>
          <a:xfrm>
            <a:off x="1094196" y="3326336"/>
            <a:ext cx="482885" cy="380143"/>
          </a:xfrm>
          <a:prstGeom prst="ellipse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8BBE3CD-6FF9-494A-BF03-DD5D2399A4C7}"/>
              </a:ext>
            </a:extLst>
          </p:cNvPr>
          <p:cNvSpPr/>
          <p:nvPr/>
        </p:nvSpPr>
        <p:spPr>
          <a:xfrm>
            <a:off x="1078783" y="1708352"/>
            <a:ext cx="482885" cy="380143"/>
          </a:xfrm>
          <a:prstGeom prst="ellipse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DF9E995-8A71-7944-A9BA-898EB615F2AF}"/>
              </a:ext>
            </a:extLst>
          </p:cNvPr>
          <p:cNvCxnSpPr>
            <a:cxnSpLocks/>
            <a:stCxn id="14" idx="5"/>
            <a:endCxn id="16" idx="7"/>
          </p:cNvCxnSpPr>
          <p:nvPr/>
        </p:nvCxnSpPr>
        <p:spPr>
          <a:xfrm flipH="1">
            <a:off x="8641767" y="889551"/>
            <a:ext cx="1" cy="22132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F9F50D2-9A99-2347-A031-2B244A477ACF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5484686" y="2588231"/>
            <a:ext cx="2744914" cy="6489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119D7EC-F5BE-9741-92D8-185E4EE8908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097693" y="2738645"/>
            <a:ext cx="0" cy="21818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3D107A7-8134-BE41-B981-E8387222E655}"/>
              </a:ext>
            </a:extLst>
          </p:cNvPr>
          <p:cNvCxnSpPr>
            <a:cxnSpLocks/>
            <a:endCxn id="19" idx="6"/>
          </p:cNvCxnSpPr>
          <p:nvPr/>
        </p:nvCxnSpPr>
        <p:spPr>
          <a:xfrm flipH="1" flipV="1">
            <a:off x="1577081" y="3516408"/>
            <a:ext cx="3279170" cy="15927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53844EF-9321-C240-9CA8-523B542958D0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H="1" flipV="1">
            <a:off x="1320226" y="2088495"/>
            <a:ext cx="15413" cy="123784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1158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AD2394-1BD0-9842-95BD-9F0EF680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42"/>
            <a:ext cx="9144000" cy="6830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745489-7499-3945-9AB3-C84064D23756}"/>
              </a:ext>
            </a:extLst>
          </p:cNvPr>
          <p:cNvSpPr txBox="1"/>
          <p:nvPr/>
        </p:nvSpPr>
        <p:spPr>
          <a:xfrm>
            <a:off x="293328" y="4967514"/>
            <a:ext cx="31336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(1)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3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.falselist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i1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(2) S</a:t>
            </a:r>
            <a:r>
              <a:rPr lang="en-GB" altLang="zh-CN" sz="1600" kern="100" baseline="-250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.nextlist</a:t>
            </a:r>
            <a:r>
              <a:rPr lang="zh-CN" altLang="en-US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i7</a:t>
            </a:r>
            <a:endParaRPr lang="en-US" altLang="zh-CN" sz="1600" kern="100" dirty="0">
              <a:solidFill>
                <a:srgbClr val="FFC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(3)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4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.falselist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(4) S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1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.nextlist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(5)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.truelist</a:t>
            </a:r>
          </a:p>
          <a:p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073965-66DB-764C-A160-888A25C0F84F}"/>
              </a:ext>
            </a:extLst>
          </p:cNvPr>
          <p:cNvSpPr txBox="1"/>
          <p:nvPr/>
        </p:nvSpPr>
        <p:spPr>
          <a:xfrm>
            <a:off x="210300" y="148975"/>
            <a:ext cx="54815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S2.nextlist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跳转到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S3.code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的第一条指令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所以用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S3.code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的第一条指令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回填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S2.nextlist</a:t>
            </a:r>
          </a:p>
          <a:p>
            <a:endParaRPr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119D7EC-F5BE-9741-92D8-185E4EE89080}"/>
              </a:ext>
            </a:extLst>
          </p:cNvPr>
          <p:cNvCxnSpPr>
            <a:cxnSpLocks/>
          </p:cNvCxnSpPr>
          <p:nvPr/>
        </p:nvCxnSpPr>
        <p:spPr>
          <a:xfrm flipH="1">
            <a:off x="6128610" y="5221585"/>
            <a:ext cx="415065" cy="3286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8E29927A-BC52-A04D-9E85-0D5AB4055082}"/>
              </a:ext>
            </a:extLst>
          </p:cNvPr>
          <p:cNvCxnSpPr>
            <a:cxnSpLocks/>
          </p:cNvCxnSpPr>
          <p:nvPr/>
        </p:nvCxnSpPr>
        <p:spPr>
          <a:xfrm>
            <a:off x="6136160" y="5770711"/>
            <a:ext cx="186059" cy="973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57DDBD9B-79AE-284E-AB76-EE69FFC1EC79}"/>
              </a:ext>
            </a:extLst>
          </p:cNvPr>
          <p:cNvCxnSpPr>
            <a:cxnSpLocks/>
          </p:cNvCxnSpPr>
          <p:nvPr/>
        </p:nvCxnSpPr>
        <p:spPr>
          <a:xfrm>
            <a:off x="6373158" y="5201867"/>
            <a:ext cx="361229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C3358EB-4E22-BC4F-A840-5D8BF02258C0}"/>
              </a:ext>
            </a:extLst>
          </p:cNvPr>
          <p:cNvCxnSpPr>
            <a:cxnSpLocks/>
          </p:cNvCxnSpPr>
          <p:nvPr/>
        </p:nvCxnSpPr>
        <p:spPr>
          <a:xfrm>
            <a:off x="6322219" y="5868087"/>
            <a:ext cx="361229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629D9A3C-F47D-8845-AF60-052B7DCC4EBC}"/>
              </a:ext>
            </a:extLst>
          </p:cNvPr>
          <p:cNvCxnSpPr>
            <a:cxnSpLocks/>
          </p:cNvCxnSpPr>
          <p:nvPr/>
        </p:nvCxnSpPr>
        <p:spPr>
          <a:xfrm>
            <a:off x="5960990" y="5756442"/>
            <a:ext cx="361229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62300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AD2394-1BD0-9842-95BD-9F0EF680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1"/>
            <a:ext cx="9144000" cy="6830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745489-7499-3945-9AB3-C84064D23756}"/>
              </a:ext>
            </a:extLst>
          </p:cNvPr>
          <p:cNvSpPr txBox="1"/>
          <p:nvPr/>
        </p:nvSpPr>
        <p:spPr>
          <a:xfrm>
            <a:off x="293328" y="4967514"/>
            <a:ext cx="31336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(1)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3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.falselist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i1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(2) S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.nextlist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i7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(3) E</a:t>
            </a:r>
            <a:r>
              <a:rPr lang="en-GB" altLang="zh-CN" sz="1600" kern="100" baseline="-250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4</a:t>
            </a: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.falselist</a:t>
            </a:r>
            <a:r>
              <a:rPr lang="zh-CN" altLang="en-US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i7</a:t>
            </a:r>
            <a:endParaRPr lang="en-US" altLang="zh-CN" sz="1600" kern="100" dirty="0">
              <a:solidFill>
                <a:srgbClr val="FFC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(4) S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1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.nextlist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(5)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.truelist</a:t>
            </a:r>
          </a:p>
          <a:p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073965-66DB-764C-A160-888A25C0F84F}"/>
              </a:ext>
            </a:extLst>
          </p:cNvPr>
          <p:cNvSpPr txBox="1"/>
          <p:nvPr/>
        </p:nvSpPr>
        <p:spPr>
          <a:xfrm>
            <a:off x="210300" y="148975"/>
            <a:ext cx="54815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E4.falselist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跳转到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S3.code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的第一条指令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所以用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S3.code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的第一条指令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回填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E4.falselist</a:t>
            </a:r>
          </a:p>
          <a:p>
            <a:endParaRPr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119D7EC-F5BE-9741-92D8-185E4EE89080}"/>
              </a:ext>
            </a:extLst>
          </p:cNvPr>
          <p:cNvCxnSpPr>
            <a:cxnSpLocks/>
          </p:cNvCxnSpPr>
          <p:nvPr/>
        </p:nvCxnSpPr>
        <p:spPr>
          <a:xfrm flipH="1">
            <a:off x="6651406" y="4053297"/>
            <a:ext cx="1535870" cy="16319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5336654-61BB-2E40-916C-5A10E740445C}"/>
              </a:ext>
            </a:extLst>
          </p:cNvPr>
          <p:cNvCxnSpPr>
            <a:cxnSpLocks/>
          </p:cNvCxnSpPr>
          <p:nvPr/>
        </p:nvCxnSpPr>
        <p:spPr>
          <a:xfrm>
            <a:off x="6239238" y="5701416"/>
            <a:ext cx="76721" cy="17081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DD8C910-285B-0C48-AC76-C57421967752}"/>
              </a:ext>
            </a:extLst>
          </p:cNvPr>
          <p:cNvCxnSpPr/>
          <p:nvPr/>
        </p:nvCxnSpPr>
        <p:spPr>
          <a:xfrm>
            <a:off x="5964820" y="5701416"/>
            <a:ext cx="838986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02B67AE-E28E-1A49-B60E-6CA5DB5D539F}"/>
              </a:ext>
            </a:extLst>
          </p:cNvPr>
          <p:cNvCxnSpPr>
            <a:cxnSpLocks/>
          </p:cNvCxnSpPr>
          <p:nvPr/>
        </p:nvCxnSpPr>
        <p:spPr>
          <a:xfrm>
            <a:off x="6315959" y="5872230"/>
            <a:ext cx="335447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3B4E118-59C8-2142-A703-B9F791B7CFF7}"/>
              </a:ext>
            </a:extLst>
          </p:cNvPr>
          <p:cNvCxnSpPr>
            <a:cxnSpLocks/>
          </p:cNvCxnSpPr>
          <p:nvPr/>
        </p:nvCxnSpPr>
        <p:spPr>
          <a:xfrm>
            <a:off x="8003550" y="4053297"/>
            <a:ext cx="367452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1245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AD2394-1BD0-9842-95BD-9F0EF680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6" y="13771"/>
            <a:ext cx="9144000" cy="6830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745489-7499-3945-9AB3-C84064D23756}"/>
              </a:ext>
            </a:extLst>
          </p:cNvPr>
          <p:cNvSpPr txBox="1"/>
          <p:nvPr/>
        </p:nvSpPr>
        <p:spPr>
          <a:xfrm>
            <a:off x="293328" y="4967514"/>
            <a:ext cx="31336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(1)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3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.falselist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i1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(2) S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.nextlist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i7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(3)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4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.falselist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i7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(4) S</a:t>
            </a:r>
            <a:r>
              <a:rPr lang="en-GB" altLang="zh-CN" sz="1600" kern="100" baseline="-250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1</a:t>
            </a: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.nextlist</a:t>
            </a:r>
            <a:r>
              <a:rPr lang="zh-CN" altLang="en-US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i3</a:t>
            </a:r>
            <a:endParaRPr lang="en-US" altLang="zh-CN" sz="1600" kern="100" dirty="0">
              <a:solidFill>
                <a:srgbClr val="FFC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(5)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.truelist</a:t>
            </a:r>
          </a:p>
          <a:p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073965-66DB-764C-A160-888A25C0F84F}"/>
              </a:ext>
            </a:extLst>
          </p:cNvPr>
          <p:cNvSpPr txBox="1"/>
          <p:nvPr/>
        </p:nvSpPr>
        <p:spPr>
          <a:xfrm>
            <a:off x="210300" y="148975"/>
            <a:ext cx="5481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S1.nextlist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跳转到内层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循环的第一条指令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所以用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E3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的第一条指令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回填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S1.nextlist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119D7EC-F5BE-9741-92D8-185E4EE89080}"/>
              </a:ext>
            </a:extLst>
          </p:cNvPr>
          <p:cNvCxnSpPr>
            <a:cxnSpLocks/>
          </p:cNvCxnSpPr>
          <p:nvPr/>
        </p:nvCxnSpPr>
        <p:spPr>
          <a:xfrm flipV="1">
            <a:off x="6861033" y="526560"/>
            <a:ext cx="0" cy="16054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A70D2FE9-A8A2-764E-828E-EFD2BE373BD6}"/>
              </a:ext>
            </a:extLst>
          </p:cNvPr>
          <p:cNvCxnSpPr>
            <a:cxnSpLocks/>
          </p:cNvCxnSpPr>
          <p:nvPr/>
        </p:nvCxnSpPr>
        <p:spPr>
          <a:xfrm>
            <a:off x="6817151" y="502918"/>
            <a:ext cx="361229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9592DAE-5508-AC49-B616-6DBBC2E6B263}"/>
              </a:ext>
            </a:extLst>
          </p:cNvPr>
          <p:cNvCxnSpPr>
            <a:cxnSpLocks/>
          </p:cNvCxnSpPr>
          <p:nvPr/>
        </p:nvCxnSpPr>
        <p:spPr>
          <a:xfrm>
            <a:off x="6817151" y="2131964"/>
            <a:ext cx="361229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2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FB420-1553-4E6C-887F-CEABC1500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71092E-FA84-4CB7-98B6-58E74A6F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800352"/>
            <a:ext cx="3184443" cy="2266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243739-1208-47E0-8077-054D5C0B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92" y="1018260"/>
            <a:ext cx="3184443" cy="1550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DEBA38-42B5-4C86-BCD1-F6D1AC8B5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35" y="982990"/>
            <a:ext cx="3189682" cy="15505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3551BF-158A-49B5-9395-6B8B90759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85" y="3066614"/>
            <a:ext cx="4634859" cy="32122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EC0D67-C51F-49A2-92CC-90789F5B8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730" y="3817648"/>
            <a:ext cx="4421270" cy="24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4655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AD2394-1BD0-9842-95BD-9F0EF680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6" y="13771"/>
            <a:ext cx="9144000" cy="6830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745489-7499-3945-9AB3-C84064D23756}"/>
              </a:ext>
            </a:extLst>
          </p:cNvPr>
          <p:cNvSpPr txBox="1"/>
          <p:nvPr/>
        </p:nvSpPr>
        <p:spPr>
          <a:xfrm>
            <a:off x="293328" y="4967514"/>
            <a:ext cx="31336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(1)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3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.falselist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i1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(2) S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.nextlist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i7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(3) E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4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.falselist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i7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(4) S</a:t>
            </a:r>
            <a:r>
              <a:rPr lang="en-GB" altLang="zh-CN" sz="1600" kern="100" baseline="-25000" dirty="0">
                <a:ea typeface="楷体_GB2312"/>
                <a:cs typeface="Times New Roman" panose="02020603050405020304" pitchFamily="18" charset="0"/>
              </a:rPr>
              <a:t>1</a:t>
            </a:r>
            <a:r>
              <a:rPr lang="en-GB" altLang="zh-CN" sz="1600" kern="100" dirty="0">
                <a:ea typeface="楷体_GB2312"/>
                <a:cs typeface="Times New Roman" panose="02020603050405020304" pitchFamily="18" charset="0"/>
              </a:rPr>
              <a:t>.nextlist</a:t>
            </a:r>
            <a:r>
              <a:rPr lang="zh-CN" altLang="en-US" sz="1600" kern="100" dirty="0"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ea typeface="楷体_GB2312"/>
                <a:cs typeface="Times New Roman" panose="02020603050405020304" pitchFamily="18" charset="0"/>
              </a:rPr>
              <a:t>i3</a:t>
            </a:r>
            <a:endParaRPr lang="en-US" altLang="zh-CN" sz="16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(5) E</a:t>
            </a:r>
            <a:r>
              <a:rPr lang="en-GB" altLang="zh-CN" sz="1600" kern="100" baseline="-250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.truelist</a:t>
            </a:r>
            <a:r>
              <a:rPr lang="zh-CN" altLang="en-US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 ：</a:t>
            </a:r>
            <a:r>
              <a:rPr lang="en-US" altLang="zh-CN" sz="1600" kern="100" dirty="0">
                <a:solidFill>
                  <a:srgbClr val="FFC000"/>
                </a:solidFill>
                <a:ea typeface="楷体_GB2312"/>
                <a:cs typeface="Times New Roman" panose="02020603050405020304" pitchFamily="18" charset="0"/>
              </a:rPr>
              <a:t>i3</a:t>
            </a:r>
            <a:endParaRPr lang="en-GB" altLang="zh-CN" sz="1600" kern="100" dirty="0">
              <a:solidFill>
                <a:srgbClr val="FFC000"/>
              </a:solidFill>
              <a:ea typeface="楷体_GB2312"/>
              <a:cs typeface="Times New Roman" panose="02020603050405020304" pitchFamily="18" charset="0"/>
            </a:endParaRPr>
          </a:p>
          <a:p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073965-66DB-764C-A160-888A25C0F84F}"/>
              </a:ext>
            </a:extLst>
          </p:cNvPr>
          <p:cNvSpPr txBox="1"/>
          <p:nvPr/>
        </p:nvSpPr>
        <p:spPr>
          <a:xfrm>
            <a:off x="210300" y="148975"/>
            <a:ext cx="5481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E2.truelist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跳转到内层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循环的第一条指令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所以用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E3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的第一条指令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回填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E2.truelist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119D7EC-F5BE-9741-92D8-185E4EE89080}"/>
              </a:ext>
            </a:extLst>
          </p:cNvPr>
          <p:cNvCxnSpPr>
            <a:cxnSpLocks/>
          </p:cNvCxnSpPr>
          <p:nvPr/>
        </p:nvCxnSpPr>
        <p:spPr>
          <a:xfrm>
            <a:off x="3454093" y="1860788"/>
            <a:ext cx="0" cy="73466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4D34E75-8FDA-5741-8EE4-FC6857CD17B9}"/>
              </a:ext>
            </a:extLst>
          </p:cNvPr>
          <p:cNvCxnSpPr>
            <a:cxnSpLocks/>
          </p:cNvCxnSpPr>
          <p:nvPr/>
        </p:nvCxnSpPr>
        <p:spPr>
          <a:xfrm>
            <a:off x="3383376" y="1860788"/>
            <a:ext cx="361229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54186C23-65CB-294B-B04E-915ED25E2B68}"/>
              </a:ext>
            </a:extLst>
          </p:cNvPr>
          <p:cNvCxnSpPr>
            <a:cxnSpLocks/>
          </p:cNvCxnSpPr>
          <p:nvPr/>
        </p:nvCxnSpPr>
        <p:spPr>
          <a:xfrm>
            <a:off x="3383376" y="2595449"/>
            <a:ext cx="361229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9423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081" y="804438"/>
            <a:ext cx="8473893" cy="4885257"/>
          </a:xfrm>
        </p:spPr>
        <p:txBody>
          <a:bodyPr/>
          <a:lstStyle/>
          <a:p>
            <a:pPr marL="273050" lvl="0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SPOC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讲义</a:t>
            </a:r>
            <a:r>
              <a:rPr lang="en-US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6.4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节（回填）中的翻译方案对下图进行翻译时，我们为每条语句创建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S.nextlist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列表。一开始是赋值语句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，然后逐步处理越来越大的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语句、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if-else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语句、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语句和语句块。在下图中有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个这种类型的结构语句：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endParaRPr lang="en-GB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while ( E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 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)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if ( E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4 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)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：包含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的语句块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：语句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if ( E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 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)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else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：整个程序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对于这些结构语句，我们可以通过一个规则用其他的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列表以及程序中的表达式的列表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1800" kern="100" baseline="-250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.truelist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1800" kern="100" baseline="-250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.falselist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构造出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。给出计算下列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nextlist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列表的规则：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(1)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en-US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(2)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en-US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(3)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en-US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(4)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en-US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(5)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zh-CN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58" y="1798820"/>
            <a:ext cx="4107657" cy="25483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3783259" y="1857268"/>
            <a:ext cx="4251470" cy="24898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0675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5" y="977645"/>
            <a:ext cx="8116391" cy="482935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723" y="1460659"/>
            <a:ext cx="3697605" cy="1221105"/>
          </a:xfrm>
        </p:spPr>
        <p:txBody>
          <a:bodyPr/>
          <a:lstStyle/>
          <a:p>
            <a:pPr marL="0" indent="0" eaLnBrk="1" hangingPunct="1">
              <a:lnSpc>
                <a:spcPts val="1650"/>
              </a:lnSpc>
              <a:buClrTx/>
              <a:buSzPct val="100000"/>
              <a:buNone/>
              <a:defRPr/>
            </a:pP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4</a:t>
            </a: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→ while E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do 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1</a:t>
            </a: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                                              </a:t>
            </a:r>
            <a:endParaRPr lang="en-US" altLang="zh-CN" sz="135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1650"/>
              </a:lnSpc>
              <a:buClrTx/>
              <a:buSzPct val="100000"/>
              <a:buNone/>
              <a:defRPr/>
            </a:pP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5</a:t>
            </a: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→ if E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4</a:t>
            </a: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then 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</a:t>
            </a:r>
            <a:endParaRPr lang="en-US" altLang="zh-CN" sz="135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1650"/>
              </a:lnSpc>
              <a:buClrTx/>
              <a:buSzPct val="100000"/>
              <a:buNone/>
              <a:defRPr/>
            </a:pP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6</a:t>
            </a: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→ 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5</a:t>
            </a:r>
            <a:r>
              <a:rPr lang="en-US" altLang="zh-CN" sz="1350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 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3</a:t>
            </a:r>
            <a:endParaRPr lang="en-US" altLang="zh-CN" sz="135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1650"/>
              </a:lnSpc>
              <a:buClrTx/>
              <a:buSzPct val="100000"/>
              <a:buNone/>
              <a:defRPr/>
            </a:pP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7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→ if E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2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then  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4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 else  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6</a:t>
            </a:r>
            <a:endParaRPr lang="en-US" altLang="zh-CN" sz="135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1650"/>
              </a:lnSpc>
              <a:buClrTx/>
              <a:buSzPct val="100000"/>
              <a:buNone/>
              <a:defRPr/>
            </a:pP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8 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→ while  E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1 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do  S</a:t>
            </a:r>
            <a:r>
              <a:rPr lang="en-US" altLang="zh-CN" sz="1350" kern="1200" baseline="-250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7</a:t>
            </a:r>
            <a:endParaRPr lang="en-US" altLang="zh-CN" sz="135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1650"/>
              </a:lnSpc>
              <a:buClrTx/>
              <a:buSzPct val="100000"/>
              <a:buNone/>
              <a:defRPr/>
            </a:pPr>
            <a:endParaRPr lang="en-US" altLang="zh-CN" sz="135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01565" y="2874169"/>
            <a:ext cx="3298984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7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if E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then 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</a:t>
            </a:r>
            <a:r>
              <a:rPr lang="en-US" altLang="zh-CN" sz="1350" b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else 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</a:t>
            </a:r>
            <a:r>
              <a:rPr lang="en-US" altLang="zh-CN" sz="1350" b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6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{</a:t>
            </a: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backpatch(E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.truelist, M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.quad);</a:t>
            </a: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backpatch(E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.falselist, M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.quad);</a:t>
            </a: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S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7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.nextlist = merge( merge(S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.nextlist          </a:t>
            </a:r>
            <a:r>
              <a:rPr lang="zh-CN" altLang="en-US" sz="1350" b="1" dirty="0">
                <a:solidFill>
                  <a:srgbClr val="FFC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（</a:t>
            </a:r>
            <a:r>
              <a:rPr lang="en-US" altLang="zh-CN" sz="1350" b="1" dirty="0">
                <a:solidFill>
                  <a:srgbClr val="FFC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</a:t>
            </a:r>
            <a:r>
              <a:rPr lang="en-US" altLang="zh-CN" sz="1350" b="1" baseline="-25000" dirty="0">
                <a:solidFill>
                  <a:srgbClr val="FFC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b="1" dirty="0">
                <a:solidFill>
                  <a:srgbClr val="FFC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.falselist）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N.nextlist, S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6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.nextlist</a:t>
            </a:r>
            <a:r>
              <a:rPr lang="en-US" altLang="zh-CN" sz="1350" b="1" dirty="0">
                <a:solidFill>
                  <a:srgbClr val="FFC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（</a:t>
            </a:r>
            <a:r>
              <a:rPr lang="en-US" altLang="zh-CN" sz="1350" b="1" dirty="0">
                <a:solidFill>
                  <a:srgbClr val="FFC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b="1" baseline="-25000" dirty="0">
                <a:solidFill>
                  <a:srgbClr val="FFC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b="1" dirty="0">
                <a:solidFill>
                  <a:srgbClr val="FFC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.nextlist）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); 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}</a:t>
            </a: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N → ε{ </a:t>
            </a: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N.nextlist = makelist(nextquad); </a:t>
            </a: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gen(‘goto _’); }</a:t>
            </a:r>
          </a:p>
          <a:p>
            <a:pPr algn="l">
              <a:buClrTx/>
              <a:buSzTx/>
              <a:buNone/>
            </a:pP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S8 </a:t>
            </a:r>
            <a:r>
              <a:rPr lang="en-US" altLang="zh-CN" sz="135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while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M</a:t>
            </a:r>
            <a:r>
              <a:rPr lang="en-US" altLang="zh-CN" sz="1350" b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E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do 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</a:t>
            </a:r>
            <a:r>
              <a:rPr lang="en-US" altLang="zh-CN" sz="1350" b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7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{</a:t>
            </a: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backpatch( 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7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.nextlist, M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.quad );</a:t>
            </a: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backpatch( E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.truelist, M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.quad );</a:t>
            </a: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S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8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.nextlist = E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.falselist;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gen(‘goto’ M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.quad);}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7723" y="2874169"/>
            <a:ext cx="3741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4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while 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M</a:t>
            </a:r>
            <a:r>
              <a:rPr lang="en-US" altLang="zh-CN" sz="1350" b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E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do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M</a:t>
            </a:r>
            <a:r>
              <a:rPr lang="en-US" altLang="zh-CN" sz="1350" b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2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1 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{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      backpatch( 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.nextlist, M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.quad );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      backpatch( E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.truelist, M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2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.quad );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      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4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.nextlist = E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.falselist;</a:t>
            </a:r>
            <a:endParaRPr lang="en-US" altLang="zh-CN" sz="1350" b="1" dirty="0">
              <a:solidFill>
                <a:srgbClr val="00B05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      gen(‘goto’ M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1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.quad);}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S5 → if E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4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then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M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{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      backpatch(E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4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.truelist, M.quad);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    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S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5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.nextlist=merge(E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4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.falselist, S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.nextlist);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S6  → 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5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1350" b="1" dirty="0">
                <a:solidFill>
                  <a:srgbClr val="00B0F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M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{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      backpatch( S</a:t>
            </a:r>
            <a:r>
              <a:rPr lang="en-US" altLang="zh-CN" sz="135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5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.nextlist, M.quad );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      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6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.nextlist = S</a:t>
            </a:r>
            <a:r>
              <a:rPr lang="en-US" altLang="zh-CN" sz="135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3</a:t>
            </a:r>
            <a:r>
              <a:rPr lang="en-US" altLang="zh-CN" sz="1350" b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.nextlist ;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SPOC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讲义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6.4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节（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回填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）所示的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中添加处理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如下</a:t>
            </a:r>
            <a:r>
              <a:rPr lang="en-GB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循环语句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的翻译方案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00050" lvl="1" indent="0" algn="ctr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;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B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)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zh-CN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067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1AA629-BFC3-47E7-91C0-FCDA438D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546"/>
            <a:ext cx="9144000" cy="53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49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设有形如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call(E) 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,P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,P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的过程调用语句，其中，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为算术表达式，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个不带参数的过程的名字。该调用语句执行的流程为：首先计算表达式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的值，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E=0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时调用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E&gt;0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时调用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E&lt;0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时调用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。该语句执行时，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中有且仅有一个被调用。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）试给出该调用语句的三地址码。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）给出该调用语句适于自底向上分析的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</a:p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088724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BB310A-D319-45D2-9F65-178267D21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06" y="1530880"/>
            <a:ext cx="2996029" cy="4114800"/>
          </a:xfrm>
        </p:spPr>
      </p:pic>
    </p:spTree>
    <p:extLst>
      <p:ext uri="{BB962C8B-B14F-4D97-AF65-F5344CB8AC3E}">
        <p14:creationId xmlns:p14="http://schemas.microsoft.com/office/powerpoint/2010/main" val="200104326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0AB7F6-E6CB-447A-8E73-87087FFE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658"/>
            <a:ext cx="9144000" cy="53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53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给定如下文法：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S → ( L ) | a </a:t>
            </a: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L → L , S | S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）试设计一个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SDD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，输出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所生成的串中的配对括号的个数。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）试设计一个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，输出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所生成的串中每个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的嵌套深度。例如，串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(a,(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a,a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))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的输出结果是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。</a:t>
            </a:r>
            <a:endParaRPr lang="zh-CN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660161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1995" y="1524476"/>
            <a:ext cx="2610803" cy="870585"/>
          </a:xfrm>
        </p:spPr>
        <p:txBody>
          <a:bodyPr/>
          <a:lstStyle/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zh-CN" altLang="zh-CN" sz="1800" b="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举例：句子是</a:t>
            </a:r>
            <a:r>
              <a:rPr lang="en-US" altLang="zh-CN" sz="1800" b="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(a, (a, a) )</a:t>
            </a:r>
          </a:p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r>
              <a:rPr lang="zh-CN" altLang="en-US" sz="1800" b="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输出结果为</a:t>
            </a:r>
            <a:r>
              <a:rPr lang="en-US" altLang="zh-CN" sz="1800" b="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99598" y="1524476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/>
              <a:t>注释分析树：</a:t>
            </a:r>
          </a:p>
        </p:txBody>
      </p:sp>
      <p:sp>
        <p:nvSpPr>
          <p:cNvPr id="57363" name="Rectangle 6"/>
          <p:cNvSpPr/>
          <p:nvPr/>
        </p:nvSpPr>
        <p:spPr>
          <a:xfrm>
            <a:off x="5078017" y="3959348"/>
            <a:ext cx="810815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500" i="1" dirty="0">
                <a:latin typeface="Times New Roman" panose="02020603050405020304" pitchFamily="18" charset="0"/>
                <a:ea typeface="楷体_GB2312" pitchFamily="49" charset="-122"/>
              </a:rPr>
              <a:t>.num</a:t>
            </a:r>
            <a:r>
              <a:rPr lang="en-US" altLang="zh-CN" sz="1500" dirty="0">
                <a:latin typeface="Times New Roman" panose="02020603050405020304" pitchFamily="18" charset="0"/>
                <a:sym typeface="Symbol" panose="05050102010706020507" pitchFamily="18" charset="2"/>
              </a:rPr>
              <a:t>=0</a:t>
            </a:r>
            <a:endParaRPr lang="en-US" altLang="zh-CN" sz="1500" dirty="0">
              <a:latin typeface="Times New Roman" panose="02020603050405020304" pitchFamily="18" charset="0"/>
            </a:endParaRPr>
          </a:p>
        </p:txBody>
      </p:sp>
      <p:sp>
        <p:nvSpPr>
          <p:cNvPr id="57372" name="Line 15"/>
          <p:cNvSpPr/>
          <p:nvPr/>
        </p:nvSpPr>
        <p:spPr>
          <a:xfrm flipV="1">
            <a:off x="5490210" y="3745468"/>
            <a:ext cx="0" cy="2143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57373" name="Text Box 17"/>
          <p:cNvSpPr txBox="1"/>
          <p:nvPr/>
        </p:nvSpPr>
        <p:spPr>
          <a:xfrm>
            <a:off x="5827871" y="2750820"/>
            <a:ext cx="878205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50625" tIns="26325" rIns="50625" bIns="26325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500" dirty="0">
                <a:latin typeface="Times New Roman" panose="02020603050405020304" pitchFamily="18" charset="0"/>
              </a:rPr>
              <a:t>L.num=1</a:t>
            </a:r>
          </a:p>
        </p:txBody>
      </p:sp>
      <p:sp>
        <p:nvSpPr>
          <p:cNvPr id="57377" name="Rectangle 21"/>
          <p:cNvSpPr/>
          <p:nvPr/>
        </p:nvSpPr>
        <p:spPr>
          <a:xfrm>
            <a:off x="6666072" y="2717288"/>
            <a:ext cx="703660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7379" name="Rectangle 23"/>
          <p:cNvSpPr/>
          <p:nvPr/>
        </p:nvSpPr>
        <p:spPr>
          <a:xfrm>
            <a:off x="5828347" y="2190913"/>
            <a:ext cx="1004888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500" i="1" dirty="0">
                <a:latin typeface="Times New Roman" panose="02020603050405020304" pitchFamily="18" charset="0"/>
                <a:ea typeface="楷体_GB2312" pitchFamily="49" charset="-122"/>
              </a:rPr>
              <a:t>.num</a:t>
            </a:r>
            <a:r>
              <a:rPr lang="en-US" altLang="zh-CN" sz="1500" dirty="0">
                <a:latin typeface="Times New Roman" panose="02020603050405020304" pitchFamily="18" charset="0"/>
                <a:sym typeface="Symbol" panose="05050102010706020507" pitchFamily="18" charset="2"/>
              </a:rPr>
              <a:t>=2</a:t>
            </a:r>
            <a:endParaRPr lang="en-US" altLang="zh-CN" sz="1500" dirty="0">
              <a:latin typeface="Times New Roman" panose="02020603050405020304" pitchFamily="18" charset="0"/>
            </a:endParaRPr>
          </a:p>
        </p:txBody>
      </p:sp>
      <p:sp>
        <p:nvSpPr>
          <p:cNvPr id="57380" name="Line 24"/>
          <p:cNvSpPr/>
          <p:nvPr/>
        </p:nvSpPr>
        <p:spPr>
          <a:xfrm flipH="1">
            <a:off x="5571173" y="2513886"/>
            <a:ext cx="647700" cy="2476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57381" name="Line 25"/>
          <p:cNvSpPr/>
          <p:nvPr/>
        </p:nvSpPr>
        <p:spPr>
          <a:xfrm>
            <a:off x="6259354" y="2513886"/>
            <a:ext cx="0" cy="257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57382" name="Line 26"/>
          <p:cNvSpPr/>
          <p:nvPr/>
        </p:nvSpPr>
        <p:spPr>
          <a:xfrm>
            <a:off x="6259354" y="2513886"/>
            <a:ext cx="740569" cy="21312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57386" name="Line 30"/>
          <p:cNvSpPr/>
          <p:nvPr/>
        </p:nvSpPr>
        <p:spPr>
          <a:xfrm flipH="1">
            <a:off x="6462951" y="2028111"/>
            <a:ext cx="242888" cy="121444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405540" name="Line 36"/>
          <p:cNvSpPr>
            <a:spLocks noChangeShapeType="1"/>
          </p:cNvSpPr>
          <p:nvPr/>
        </p:nvSpPr>
        <p:spPr bwMode="auto">
          <a:xfrm flipV="1">
            <a:off x="5574745" y="3745468"/>
            <a:ext cx="0" cy="21431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wrap="none"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5543" name="Line 39"/>
          <p:cNvSpPr>
            <a:spLocks noChangeShapeType="1"/>
          </p:cNvSpPr>
          <p:nvPr/>
        </p:nvSpPr>
        <p:spPr bwMode="auto">
          <a:xfrm flipV="1">
            <a:off x="5490211" y="2513886"/>
            <a:ext cx="526256" cy="21431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5544" name="Line 40"/>
          <p:cNvSpPr>
            <a:spLocks noChangeShapeType="1"/>
          </p:cNvSpPr>
          <p:nvPr/>
        </p:nvSpPr>
        <p:spPr bwMode="auto">
          <a:xfrm flipH="1" flipV="1">
            <a:off x="6462951" y="2474595"/>
            <a:ext cx="648891" cy="205979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5545" name="Line 41"/>
          <p:cNvSpPr>
            <a:spLocks noChangeShapeType="1"/>
          </p:cNvSpPr>
          <p:nvPr/>
        </p:nvSpPr>
        <p:spPr bwMode="auto">
          <a:xfrm flipV="1">
            <a:off x="6218873" y="1987630"/>
            <a:ext cx="325041" cy="133350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398" name="Rectangle 16"/>
          <p:cNvSpPr/>
          <p:nvPr/>
        </p:nvSpPr>
        <p:spPr>
          <a:xfrm>
            <a:off x="6218872" y="3979708"/>
            <a:ext cx="677228" cy="283997"/>
          </a:xfrm>
          <a:prstGeom prst="rect">
            <a:avLst/>
          </a:prstGeom>
          <a:noFill/>
          <a:ln w="9525">
            <a:noFill/>
          </a:ln>
        </p:spPr>
        <p:txBody>
          <a:bodyPr wrap="square"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latin typeface="Times New Roman" panose="02020603050405020304" pitchFamily="18" charset="0"/>
              </a:rPr>
              <a:t>(</a:t>
            </a:r>
          </a:p>
        </p:txBody>
      </p:sp>
      <p:sp>
        <p:nvSpPr>
          <p:cNvPr id="57383" name="Rectangle 27"/>
          <p:cNvSpPr/>
          <p:nvPr/>
        </p:nvSpPr>
        <p:spPr>
          <a:xfrm>
            <a:off x="6218873" y="1704542"/>
            <a:ext cx="942975" cy="283997"/>
          </a:xfrm>
          <a:prstGeom prst="rect">
            <a:avLst/>
          </a:prstGeom>
          <a:noFill/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solidFill>
                  <a:srgbClr val="FF0000"/>
                </a:solidFill>
                <a:latin typeface="Times New Roman" panose="02020603050405020304" pitchFamily="18" charset="0"/>
              </a:rPr>
              <a:t>S'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731988" y="2817861"/>
          <a:ext cx="3749041" cy="2847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534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产生式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语义规则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11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(1)S → S'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print(S.num)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911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(2)S → ( L )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S.num=L.num+1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911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(3)S → a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S.num=0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60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(4)L → L1 , S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L.num=L1.num+S.num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911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(5)L → S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L.num=S.num</a:t>
                      </a:r>
                    </a:p>
                  </a:txBody>
                  <a:tcPr marL="161925" marR="161925" marT="100013" marB="100013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 Box 17"/>
          <p:cNvSpPr txBox="1"/>
          <p:nvPr/>
        </p:nvSpPr>
        <p:spPr>
          <a:xfrm>
            <a:off x="5891689" y="3358039"/>
            <a:ext cx="878205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50625" tIns="26325" rIns="50625" bIns="2632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500" dirty="0">
                <a:latin typeface="Times New Roman" panose="02020603050405020304" pitchFamily="18" charset="0"/>
              </a:rPr>
              <a:t>,</a:t>
            </a:r>
          </a:p>
        </p:txBody>
      </p:sp>
      <p:sp>
        <p:nvSpPr>
          <p:cNvPr id="8" name="Line 24"/>
          <p:cNvSpPr/>
          <p:nvPr/>
        </p:nvSpPr>
        <p:spPr>
          <a:xfrm flipH="1">
            <a:off x="5634990" y="3121105"/>
            <a:ext cx="647700" cy="2476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9" name="Line 25"/>
          <p:cNvSpPr/>
          <p:nvPr/>
        </p:nvSpPr>
        <p:spPr>
          <a:xfrm>
            <a:off x="6323171" y="3121105"/>
            <a:ext cx="0" cy="257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10" name="Line 26"/>
          <p:cNvSpPr/>
          <p:nvPr/>
        </p:nvSpPr>
        <p:spPr>
          <a:xfrm>
            <a:off x="6323172" y="3121105"/>
            <a:ext cx="740569" cy="21312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11" name="Line 39"/>
          <p:cNvSpPr>
            <a:spLocks noChangeShapeType="1"/>
          </p:cNvSpPr>
          <p:nvPr/>
        </p:nvSpPr>
        <p:spPr bwMode="auto">
          <a:xfrm flipV="1">
            <a:off x="5554028" y="3121105"/>
            <a:ext cx="526256" cy="21431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Line 40"/>
          <p:cNvSpPr>
            <a:spLocks noChangeShapeType="1"/>
          </p:cNvSpPr>
          <p:nvPr/>
        </p:nvSpPr>
        <p:spPr bwMode="auto">
          <a:xfrm flipH="1" flipV="1">
            <a:off x="6526769" y="3081814"/>
            <a:ext cx="648891" cy="205979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5096828" y="3368322"/>
            <a:ext cx="983456" cy="283997"/>
          </a:xfrm>
          <a:prstGeom prst="rect">
            <a:avLst/>
          </a:prstGeom>
          <a:noFill/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latin typeface="Times New Roman" panose="02020603050405020304" pitchFamily="18" charset="0"/>
              </a:rPr>
              <a:t>L</a:t>
            </a:r>
            <a:r>
              <a:rPr lang="en-US" altLang="zh-CN" sz="1050" dirty="0">
                <a:latin typeface="Times New Roman" panose="02020603050405020304" pitchFamily="18" charset="0"/>
              </a:rPr>
              <a:t>1</a:t>
            </a:r>
            <a:r>
              <a:rPr lang="en-US" altLang="zh-CN" sz="1500" dirty="0">
                <a:latin typeface="Times New Roman" panose="02020603050405020304" pitchFamily="18" charset="0"/>
              </a:rPr>
              <a:t>.num=0</a:t>
            </a:r>
          </a:p>
        </p:txBody>
      </p:sp>
      <p:sp>
        <p:nvSpPr>
          <p:cNvPr id="14" name="Rectangle 23"/>
          <p:cNvSpPr/>
          <p:nvPr/>
        </p:nvSpPr>
        <p:spPr>
          <a:xfrm>
            <a:off x="6833235" y="3377728"/>
            <a:ext cx="1004888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500" i="1" dirty="0">
                <a:latin typeface="Times New Roman" panose="02020603050405020304" pitchFamily="18" charset="0"/>
                <a:ea typeface="楷体_GB2312" pitchFamily="49" charset="-122"/>
              </a:rPr>
              <a:t>.num</a:t>
            </a:r>
            <a:r>
              <a:rPr lang="en-US" altLang="zh-CN" sz="1500" dirty="0">
                <a:latin typeface="Times New Roman" panose="02020603050405020304" pitchFamily="18" charset="0"/>
                <a:sym typeface="Symbol" panose="05050102010706020507" pitchFamily="18" charset="2"/>
              </a:rPr>
              <a:t>=1</a:t>
            </a:r>
            <a:endParaRPr lang="en-US" altLang="zh-CN" sz="1500" dirty="0">
              <a:latin typeface="Times New Roman" panose="02020603050405020304" pitchFamily="18" charset="0"/>
            </a:endParaRPr>
          </a:p>
        </p:txBody>
      </p:sp>
      <p:sp>
        <p:nvSpPr>
          <p:cNvPr id="18" name="Rectangle 6"/>
          <p:cNvSpPr/>
          <p:nvPr/>
        </p:nvSpPr>
        <p:spPr>
          <a:xfrm>
            <a:off x="5096590" y="4557042"/>
            <a:ext cx="810815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9" name="Line 15"/>
          <p:cNvSpPr/>
          <p:nvPr/>
        </p:nvSpPr>
        <p:spPr>
          <a:xfrm flipV="1">
            <a:off x="5508784" y="4343162"/>
            <a:ext cx="0" cy="2143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20" name="Line 36"/>
          <p:cNvSpPr>
            <a:spLocks noChangeShapeType="1"/>
          </p:cNvSpPr>
          <p:nvPr/>
        </p:nvSpPr>
        <p:spPr bwMode="auto">
          <a:xfrm flipV="1">
            <a:off x="5593319" y="4343162"/>
            <a:ext cx="0" cy="21431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wrap="none"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 Box 17"/>
          <p:cNvSpPr txBox="1"/>
          <p:nvPr/>
        </p:nvSpPr>
        <p:spPr>
          <a:xfrm>
            <a:off x="6896576" y="3960019"/>
            <a:ext cx="878205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50625" tIns="26325" rIns="50625" bIns="26325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500" dirty="0">
                <a:latin typeface="Times New Roman" panose="02020603050405020304" pitchFamily="18" charset="0"/>
              </a:rPr>
              <a:t>L.num=0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34777" y="3926487"/>
            <a:ext cx="703660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3" name="Line 24"/>
          <p:cNvSpPr/>
          <p:nvPr/>
        </p:nvSpPr>
        <p:spPr>
          <a:xfrm flipH="1">
            <a:off x="6639878" y="3723085"/>
            <a:ext cx="647700" cy="2476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24" name="Line 25"/>
          <p:cNvSpPr/>
          <p:nvPr/>
        </p:nvSpPr>
        <p:spPr>
          <a:xfrm>
            <a:off x="7328059" y="3723085"/>
            <a:ext cx="0" cy="257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25" name="Line 26"/>
          <p:cNvSpPr/>
          <p:nvPr/>
        </p:nvSpPr>
        <p:spPr>
          <a:xfrm>
            <a:off x="7328059" y="3723085"/>
            <a:ext cx="740569" cy="21312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26" name="Line 39"/>
          <p:cNvSpPr>
            <a:spLocks noChangeShapeType="1"/>
          </p:cNvSpPr>
          <p:nvPr/>
        </p:nvSpPr>
        <p:spPr bwMode="auto">
          <a:xfrm flipV="1">
            <a:off x="6558916" y="3723085"/>
            <a:ext cx="526256" cy="21431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Line 40"/>
          <p:cNvSpPr>
            <a:spLocks noChangeShapeType="1"/>
          </p:cNvSpPr>
          <p:nvPr/>
        </p:nvSpPr>
        <p:spPr bwMode="auto">
          <a:xfrm flipH="1" flipV="1">
            <a:off x="7531656" y="3683794"/>
            <a:ext cx="648891" cy="205979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Rectangle 16"/>
          <p:cNvSpPr/>
          <p:nvPr/>
        </p:nvSpPr>
        <p:spPr>
          <a:xfrm>
            <a:off x="5214461" y="2727646"/>
            <a:ext cx="677228" cy="283997"/>
          </a:xfrm>
          <a:prstGeom prst="rect">
            <a:avLst/>
          </a:prstGeom>
          <a:noFill/>
          <a:ln w="9525">
            <a:noFill/>
          </a:ln>
        </p:spPr>
        <p:txBody>
          <a:bodyPr wrap="square"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latin typeface="Times New Roman" panose="02020603050405020304" pitchFamily="18" charset="0"/>
              </a:rPr>
              <a:t>(</a:t>
            </a:r>
          </a:p>
        </p:txBody>
      </p:sp>
      <p:sp>
        <p:nvSpPr>
          <p:cNvPr id="29" name="Text Box 17"/>
          <p:cNvSpPr txBox="1"/>
          <p:nvPr/>
        </p:nvSpPr>
        <p:spPr>
          <a:xfrm>
            <a:off x="6896576" y="4517231"/>
            <a:ext cx="878205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50625" tIns="26325" rIns="50625" bIns="2632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500" dirty="0">
                <a:latin typeface="Times New Roman" panose="02020603050405020304" pitchFamily="18" charset="0"/>
              </a:rPr>
              <a:t>,</a:t>
            </a:r>
          </a:p>
        </p:txBody>
      </p:sp>
      <p:sp>
        <p:nvSpPr>
          <p:cNvPr id="30" name="Line 24"/>
          <p:cNvSpPr/>
          <p:nvPr/>
        </p:nvSpPr>
        <p:spPr>
          <a:xfrm flipH="1">
            <a:off x="6639878" y="4280297"/>
            <a:ext cx="647700" cy="2476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31" name="Line 25"/>
          <p:cNvSpPr/>
          <p:nvPr/>
        </p:nvSpPr>
        <p:spPr>
          <a:xfrm>
            <a:off x="7328059" y="4280297"/>
            <a:ext cx="0" cy="257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32" name="Line 26"/>
          <p:cNvSpPr/>
          <p:nvPr/>
        </p:nvSpPr>
        <p:spPr>
          <a:xfrm>
            <a:off x="7328059" y="4280297"/>
            <a:ext cx="740569" cy="21312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33" name="Line 39"/>
          <p:cNvSpPr>
            <a:spLocks noChangeShapeType="1"/>
          </p:cNvSpPr>
          <p:nvPr/>
        </p:nvSpPr>
        <p:spPr bwMode="auto">
          <a:xfrm flipV="1">
            <a:off x="6558916" y="4280297"/>
            <a:ext cx="526256" cy="21431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Line 40"/>
          <p:cNvSpPr>
            <a:spLocks noChangeShapeType="1"/>
          </p:cNvSpPr>
          <p:nvPr/>
        </p:nvSpPr>
        <p:spPr bwMode="auto">
          <a:xfrm flipH="1" flipV="1">
            <a:off x="7531656" y="4241006"/>
            <a:ext cx="648891" cy="205979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Rectangle 16"/>
          <p:cNvSpPr/>
          <p:nvPr/>
        </p:nvSpPr>
        <p:spPr>
          <a:xfrm>
            <a:off x="6101716" y="4527514"/>
            <a:ext cx="983456" cy="283997"/>
          </a:xfrm>
          <a:prstGeom prst="rect">
            <a:avLst/>
          </a:prstGeom>
          <a:noFill/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latin typeface="Times New Roman" panose="02020603050405020304" pitchFamily="18" charset="0"/>
              </a:rPr>
              <a:t>L</a:t>
            </a:r>
            <a:r>
              <a:rPr lang="en-US" altLang="zh-CN" sz="1050" dirty="0">
                <a:latin typeface="Times New Roman" panose="02020603050405020304" pitchFamily="18" charset="0"/>
              </a:rPr>
              <a:t>1</a:t>
            </a:r>
            <a:r>
              <a:rPr lang="en-US" altLang="zh-CN" sz="1500" dirty="0">
                <a:latin typeface="Times New Roman" panose="02020603050405020304" pitchFamily="18" charset="0"/>
              </a:rPr>
              <a:t>.num=0</a:t>
            </a:r>
          </a:p>
        </p:txBody>
      </p:sp>
      <p:sp>
        <p:nvSpPr>
          <p:cNvPr id="36" name="Rectangle 23"/>
          <p:cNvSpPr/>
          <p:nvPr/>
        </p:nvSpPr>
        <p:spPr>
          <a:xfrm>
            <a:off x="7838122" y="4536920"/>
            <a:ext cx="1004888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500" i="1" dirty="0">
                <a:latin typeface="Times New Roman" panose="02020603050405020304" pitchFamily="18" charset="0"/>
                <a:ea typeface="楷体_GB2312" pitchFamily="49" charset="-122"/>
              </a:rPr>
              <a:t>.num</a:t>
            </a:r>
            <a:r>
              <a:rPr lang="en-US" altLang="zh-CN" sz="1500" dirty="0">
                <a:latin typeface="Times New Roman" panose="02020603050405020304" pitchFamily="18" charset="0"/>
                <a:sym typeface="Symbol" panose="05050102010706020507" pitchFamily="18" charset="2"/>
              </a:rPr>
              <a:t>=0</a:t>
            </a:r>
            <a:endParaRPr lang="en-US" altLang="zh-CN" sz="1500" dirty="0">
              <a:latin typeface="Times New Roman" panose="02020603050405020304" pitchFamily="18" charset="0"/>
            </a:endParaRPr>
          </a:p>
        </p:txBody>
      </p:sp>
      <p:sp>
        <p:nvSpPr>
          <p:cNvPr id="43" name="Rectangle 6"/>
          <p:cNvSpPr/>
          <p:nvPr/>
        </p:nvSpPr>
        <p:spPr>
          <a:xfrm>
            <a:off x="6187679" y="4968046"/>
            <a:ext cx="810815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500" i="1" dirty="0">
                <a:latin typeface="Times New Roman" panose="02020603050405020304" pitchFamily="18" charset="0"/>
                <a:ea typeface="楷体_GB2312" pitchFamily="49" charset="-122"/>
              </a:rPr>
              <a:t>.num</a:t>
            </a:r>
            <a:r>
              <a:rPr lang="en-US" altLang="zh-CN" sz="1500" dirty="0">
                <a:latin typeface="Times New Roman" panose="02020603050405020304" pitchFamily="18" charset="0"/>
                <a:sym typeface="Symbol" panose="05050102010706020507" pitchFamily="18" charset="2"/>
              </a:rPr>
              <a:t>=0</a:t>
            </a:r>
            <a:endParaRPr lang="en-US" altLang="zh-CN" sz="1500" dirty="0">
              <a:latin typeface="Times New Roman" panose="02020603050405020304" pitchFamily="18" charset="0"/>
            </a:endParaRPr>
          </a:p>
        </p:txBody>
      </p:sp>
      <p:sp>
        <p:nvSpPr>
          <p:cNvPr id="44" name="Line 15"/>
          <p:cNvSpPr/>
          <p:nvPr/>
        </p:nvSpPr>
        <p:spPr>
          <a:xfrm flipV="1">
            <a:off x="6599873" y="4754166"/>
            <a:ext cx="0" cy="2143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45" name="Line 36"/>
          <p:cNvSpPr>
            <a:spLocks noChangeShapeType="1"/>
          </p:cNvSpPr>
          <p:nvPr/>
        </p:nvSpPr>
        <p:spPr bwMode="auto">
          <a:xfrm flipV="1">
            <a:off x="6684407" y="4754166"/>
            <a:ext cx="0" cy="21431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wrap="none"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Rectangle 6"/>
          <p:cNvSpPr/>
          <p:nvPr/>
        </p:nvSpPr>
        <p:spPr>
          <a:xfrm>
            <a:off x="6212920" y="5467632"/>
            <a:ext cx="810815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47" name="Line 15"/>
          <p:cNvSpPr/>
          <p:nvPr/>
        </p:nvSpPr>
        <p:spPr>
          <a:xfrm flipV="1">
            <a:off x="6618446" y="5351860"/>
            <a:ext cx="0" cy="2143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48" name="Line 36"/>
          <p:cNvSpPr>
            <a:spLocks noChangeShapeType="1"/>
          </p:cNvSpPr>
          <p:nvPr/>
        </p:nvSpPr>
        <p:spPr bwMode="auto">
          <a:xfrm flipV="1">
            <a:off x="6702981" y="5351860"/>
            <a:ext cx="0" cy="21431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wrap="none"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6"/>
          <p:cNvSpPr/>
          <p:nvPr/>
        </p:nvSpPr>
        <p:spPr>
          <a:xfrm>
            <a:off x="7774544" y="5068534"/>
            <a:ext cx="810815" cy="283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50625" tIns="26325" rIns="50625" bIns="26325" anchor="ctr">
            <a:spAutoFit/>
          </a:bodyPr>
          <a:lstStyle/>
          <a:p>
            <a:pPr algn="ctr" eaLnBrk="1" hangingPunct="1"/>
            <a:r>
              <a:rPr lang="en-US" altLang="zh-CN" sz="1500" dirty="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0" name="Line 15"/>
          <p:cNvSpPr/>
          <p:nvPr/>
        </p:nvSpPr>
        <p:spPr>
          <a:xfrm flipV="1">
            <a:off x="8186738" y="4854655"/>
            <a:ext cx="0" cy="21431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</p:sp>
      <p:sp>
        <p:nvSpPr>
          <p:cNvPr id="51" name="Line 36"/>
          <p:cNvSpPr>
            <a:spLocks noChangeShapeType="1"/>
          </p:cNvSpPr>
          <p:nvPr/>
        </p:nvSpPr>
        <p:spPr bwMode="auto">
          <a:xfrm flipV="1">
            <a:off x="8271272" y="4854655"/>
            <a:ext cx="0" cy="21431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stealth" w="lg" len="lg"/>
          </a:ln>
        </p:spPr>
        <p:txBody>
          <a:bodyPr wrap="none" lIns="50625" tIns="26325" rIns="50625" bIns="26325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为下面的文法设计一个预测分析器，并给出预测分析表。你可能先要对文法进行提取左公因子或消除左递归的操作。计算文法的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FOIRST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FOLLOW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69866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D6D673-DC6B-4DAD-BB2D-98388550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3684" r="2739" b="41228"/>
          <a:stretch/>
        </p:blipFill>
        <p:spPr>
          <a:xfrm>
            <a:off x="878855" y="1184619"/>
            <a:ext cx="7386290" cy="473385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4101B1D-B71A-4F17-A3F5-644A30D0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84" y="0"/>
            <a:ext cx="8116391" cy="643913"/>
          </a:xfrm>
        </p:spPr>
        <p:txBody>
          <a:bodyPr/>
          <a:lstStyle/>
          <a:p>
            <a:r>
              <a:rPr lang="zh-CN" alt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根据语法分析树每个节点的属性和题目要求判断做出的语义动作</a:t>
            </a:r>
          </a:p>
        </p:txBody>
      </p:sp>
    </p:spTree>
    <p:extLst>
      <p:ext uri="{BB962C8B-B14F-4D97-AF65-F5344CB8AC3E}">
        <p14:creationId xmlns:p14="http://schemas.microsoft.com/office/powerpoint/2010/main" val="266636210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FB598-C3DF-4B85-9B7C-494183CC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t="13333" r="3207" b="34562"/>
          <a:stretch/>
        </p:blipFill>
        <p:spPr>
          <a:xfrm>
            <a:off x="1258787" y="948694"/>
            <a:ext cx="7143783" cy="535783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1CC2AC9-5A84-4A51-BFF0-E43699F9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84" y="0"/>
            <a:ext cx="8116391" cy="643913"/>
          </a:xfrm>
        </p:spPr>
        <p:txBody>
          <a:bodyPr/>
          <a:lstStyle/>
          <a:p>
            <a:r>
              <a:rPr lang="zh-CN" alt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25085575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3752410-3F67-4EBE-8DF7-8D93AA08653B}"/>
              </a:ext>
            </a:extLst>
          </p:cNvPr>
          <p:cNvSpPr txBox="1"/>
          <p:nvPr/>
        </p:nvSpPr>
        <p:spPr>
          <a:xfrm>
            <a:off x="3733014" y="1768973"/>
            <a:ext cx="54109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SDT</a:t>
            </a:r>
            <a:r>
              <a:rPr lang="zh-CN" alt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：</a:t>
            </a:r>
            <a:endParaRPr lang="en-US" altLang="zh-CN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latin typeface="Consolas" panose="020B0609020204030204" pitchFamily="49" charset="0"/>
              </a:rPr>
              <a:t>S’</a:t>
            </a: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→{</a:t>
            </a:r>
            <a:r>
              <a:rPr lang="en-US" altLang="zh-CN" sz="2800" b="1" i="1" dirty="0">
                <a:solidFill>
                  <a:srgbClr val="0070C0"/>
                </a:solidFill>
                <a:latin typeface="Consolas" panose="020B0609020204030204" pitchFamily="49" charset="0"/>
              </a:rPr>
              <a:t>S.depth=0 </a:t>
            </a: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}S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S →{</a:t>
            </a:r>
            <a:r>
              <a:rPr lang="en-US" altLang="zh-CN" sz="2800" b="1" i="1" dirty="0">
                <a:solidFill>
                  <a:srgbClr val="0070C0"/>
                </a:solidFill>
                <a:latin typeface="Consolas" panose="020B0609020204030204" pitchFamily="49" charset="0"/>
              </a:rPr>
              <a:t>L.depth=S.depth+1 </a:t>
            </a: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}(L)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S →a{</a:t>
            </a:r>
            <a:r>
              <a:rPr lang="en-US" altLang="zh-CN" sz="2800" b="1" i="1" dirty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i="1" dirty="0">
                <a:solidFill>
                  <a:srgbClr val="0070C0"/>
                </a:solidFill>
                <a:latin typeface="Consolas" panose="020B0609020204030204" pitchFamily="49" charset="0"/>
              </a:rPr>
              <a:t>S.depth</a:t>
            </a:r>
            <a:r>
              <a:rPr lang="en-US" altLang="zh-CN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L →{</a:t>
            </a:r>
            <a:r>
              <a:rPr lang="en-US" altLang="zh-CN" sz="2800" b="1" i="1" dirty="0">
                <a:solidFill>
                  <a:srgbClr val="0070C0"/>
                </a:solidFill>
                <a:latin typeface="Consolas" panose="020B0609020204030204" pitchFamily="49" charset="0"/>
              </a:rPr>
              <a:t>L1.depth=L.depth </a:t>
            </a: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}L</a:t>
            </a:r>
            <a:r>
              <a:rPr lang="en-US" altLang="zh-CN" sz="2800" b="1" baseline="-25000" dirty="0">
                <a:solidFill>
                  <a:prstClr val="black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	{</a:t>
            </a:r>
            <a:r>
              <a:rPr lang="en-US" altLang="zh-CN" sz="2800" b="1" i="1" dirty="0">
                <a:solidFill>
                  <a:srgbClr val="0070C0"/>
                </a:solidFill>
                <a:latin typeface="Consolas" panose="020B0609020204030204" pitchFamily="49" charset="0"/>
              </a:rPr>
              <a:t>S.depth=L.depth </a:t>
            </a: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}S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L →{</a:t>
            </a:r>
            <a:r>
              <a:rPr lang="en-US" altLang="zh-CN" sz="2800" b="1" i="1" dirty="0">
                <a:solidFill>
                  <a:srgbClr val="0070C0"/>
                </a:solidFill>
                <a:latin typeface="Consolas" panose="020B0609020204030204" pitchFamily="49" charset="0"/>
              </a:rPr>
              <a:t>S.depth=L.depth </a:t>
            </a: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}S</a:t>
            </a:r>
            <a:endParaRPr lang="zh-CN" altLang="en-US" sz="2800" b="1" dirty="0">
              <a:latin typeface="Consolas" panose="020B0609020204030204" pitchFamily="49" charset="0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E52C4F75-311D-4384-9871-0B319A97A0A7}"/>
              </a:ext>
            </a:extLst>
          </p:cNvPr>
          <p:cNvSpPr/>
          <p:nvPr/>
        </p:nvSpPr>
        <p:spPr>
          <a:xfrm>
            <a:off x="2946334" y="3183020"/>
            <a:ext cx="542447" cy="280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A4DD51-D41E-48C1-85F1-2108CA47317B}"/>
              </a:ext>
            </a:extLst>
          </p:cNvPr>
          <p:cNvSpPr txBox="1"/>
          <p:nvPr/>
        </p:nvSpPr>
        <p:spPr>
          <a:xfrm>
            <a:off x="-542377" y="2147236"/>
            <a:ext cx="3539851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800" b="1" dirty="0">
                <a:latin typeface="Consolas" panose="020B0609020204030204" pitchFamily="49" charset="0"/>
              </a:rPr>
              <a:t>	(1) S’</a:t>
            </a: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→S</a:t>
            </a:r>
          </a:p>
          <a:p>
            <a:pPr>
              <a:lnSpc>
                <a:spcPts val="32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	(2) S →(L)</a:t>
            </a:r>
          </a:p>
          <a:p>
            <a:pPr>
              <a:lnSpc>
                <a:spcPts val="32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	(3) S →a</a:t>
            </a:r>
          </a:p>
          <a:p>
            <a:pPr>
              <a:lnSpc>
                <a:spcPts val="32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	(4) L →L,S</a:t>
            </a:r>
          </a:p>
          <a:p>
            <a:pPr>
              <a:lnSpc>
                <a:spcPts val="32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	(5) L →S</a:t>
            </a:r>
            <a:endParaRPr lang="zh-CN" altLang="en-US" sz="2800" b="1" dirty="0">
              <a:latin typeface="Consolas" panose="020B0609020204030204" pitchFamily="49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81C2070-B17F-4226-B1E9-98E74E65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84" y="0"/>
            <a:ext cx="8116391" cy="643913"/>
          </a:xfrm>
        </p:spPr>
        <p:txBody>
          <a:bodyPr/>
          <a:lstStyle/>
          <a:p>
            <a:r>
              <a:rPr lang="zh-CN" alt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整理得到最后的结果</a:t>
            </a:r>
          </a:p>
        </p:txBody>
      </p:sp>
    </p:spTree>
    <p:extLst>
      <p:ext uri="{BB962C8B-B14F-4D97-AF65-F5344CB8AC3E}">
        <p14:creationId xmlns:p14="http://schemas.microsoft.com/office/powerpoint/2010/main" val="97531445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9688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7.1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节（栈式存储分配）中的程序（如下图所示）使用如下的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partition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函数：该函数总是将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a[m]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作为分割值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v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。同时假设在对数组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a[m],…, a[n]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重新排序时总是尽量保存原来的顺序。也就是说，首先是以原顺序保持所有小于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v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的元素，然后保存所有等于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v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的元素，最后按原来顺序保存所有大于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v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的元素。</a:t>
            </a: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画出对数字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9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7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6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进行排序时的活动树。</a:t>
            </a: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同时在栈中出现的活动记录最多有多少个？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02702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15.1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con.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36" y="1199214"/>
            <a:ext cx="6742449" cy="51901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827583" y="1032808"/>
            <a:ext cx="7521937" cy="559284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704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>
            <a:extLst>
              <a:ext uri="{FF2B5EF4-FFF2-40B4-BE49-F238E27FC236}">
                <a16:creationId xmlns:a16="http://schemas.microsoft.com/office/drawing/2014/main" id="{D2FC6402-D2FB-4257-9E53-132B75B27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388" y="1179513"/>
            <a:ext cx="438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70659" name="Rectangle 5">
            <a:extLst>
              <a:ext uri="{FF2B5EF4-FFF2-40B4-BE49-F238E27FC236}">
                <a16:creationId xmlns:a16="http://schemas.microsoft.com/office/drawing/2014/main" id="{3CC5237B-D416-496A-BB01-8AFF53F7B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419" y="1397000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(1,9)</a:t>
            </a:r>
          </a:p>
        </p:txBody>
      </p:sp>
      <p:sp>
        <p:nvSpPr>
          <p:cNvPr id="70660" name="Rectangle 6">
            <a:extLst>
              <a:ext uri="{FF2B5EF4-FFF2-40B4-BE49-F238E27FC236}">
                <a16:creationId xmlns:a16="http://schemas.microsoft.com/office/drawing/2014/main" id="{FB9A498D-600C-4969-A85E-CCCBA7746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27" y="1431882"/>
            <a:ext cx="433391" cy="51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70661" name="Line 7">
            <a:extLst>
              <a:ext uri="{FF2B5EF4-FFF2-40B4-BE49-F238E27FC236}">
                <a16:creationId xmlns:a16="http://schemas.microsoft.com/office/drawing/2014/main" id="{5B4147F1-DA7E-4189-B6B0-9033386CC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1226" y="1474423"/>
            <a:ext cx="187324" cy="9568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8" name="Line 8">
            <a:extLst>
              <a:ext uri="{FF2B5EF4-FFF2-40B4-BE49-F238E27FC236}">
                <a16:creationId xmlns:a16="http://schemas.microsoft.com/office/drawing/2014/main" id="{A5C97A77-26B4-4252-9B5B-8937CCC378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824" y="1448120"/>
            <a:ext cx="1350962" cy="189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40" name="Group 18">
            <a:extLst>
              <a:ext uri="{FF2B5EF4-FFF2-40B4-BE49-F238E27FC236}">
                <a16:creationId xmlns:a16="http://schemas.microsoft.com/office/drawing/2014/main" id="{83929CFD-4DFD-4FFA-96A9-065DB31141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0239" y="1298575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main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[11]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Group 26">
            <a:extLst>
              <a:ext uri="{FF2B5EF4-FFF2-40B4-BE49-F238E27FC236}">
                <a16:creationId xmlns:a16="http://schemas.microsoft.com/office/drawing/2014/main" id="{32EA8C59-A2B1-488D-845A-DF0D76C52B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0239" y="2003129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(1,9)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0685" name="Rectangle 31">
            <a:extLst>
              <a:ext uri="{FF2B5EF4-FFF2-40B4-BE49-F238E27FC236}">
                <a16:creationId xmlns:a16="http://schemas.microsoft.com/office/drawing/2014/main" id="{3722796B-A00E-4645-A88B-3ED65CB3F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638" y="901701"/>
            <a:ext cx="210502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活动树</a:t>
            </a:r>
          </a:p>
        </p:txBody>
      </p:sp>
      <p:sp>
        <p:nvSpPr>
          <p:cNvPr id="70686" name="Rectangle 32">
            <a:extLst>
              <a:ext uri="{FF2B5EF4-FFF2-40B4-BE49-F238E27FC236}">
                <a16:creationId xmlns:a16="http://schemas.microsoft.com/office/drawing/2014/main" id="{D8481EA1-9B8E-4918-856A-3F0779AAF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9" y="836612"/>
            <a:ext cx="1427162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240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控制栈</a:t>
            </a:r>
          </a:p>
        </p:txBody>
      </p:sp>
      <p:graphicFrame>
        <p:nvGraphicFramePr>
          <p:cNvPr id="46" name="Group 42">
            <a:extLst>
              <a:ext uri="{FF2B5EF4-FFF2-40B4-BE49-F238E27FC236}">
                <a16:creationId xmlns:a16="http://schemas.microsoft.com/office/drawing/2014/main" id="{09FD657B-7D4D-4689-93E0-A139C2B92C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0239" y="2708275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(1,9)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Group 26">
            <a:extLst>
              <a:ext uri="{FF2B5EF4-FFF2-40B4-BE49-F238E27FC236}">
                <a16:creationId xmlns:a16="http://schemas.microsoft.com/office/drawing/2014/main" id="{68B50AE8-6428-466D-AA7F-94EE3A037D4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0239" y="1999093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Line 8">
            <a:extLst>
              <a:ext uri="{FF2B5EF4-FFF2-40B4-BE49-F238E27FC236}">
                <a16:creationId xmlns:a16="http://schemas.microsoft.com/office/drawing/2014/main" id="{84ED2735-91B5-4ECD-A716-CA6E5E7ADC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824" y="1441088"/>
            <a:ext cx="1350962" cy="189275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BC8E063B-F682-412B-986C-DC6DC6E88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9" y="1829524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(1,9)</a:t>
            </a:r>
          </a:p>
        </p:txBody>
      </p:sp>
      <p:sp>
        <p:nvSpPr>
          <p:cNvPr id="50" name="Line 8">
            <a:extLst>
              <a:ext uri="{FF2B5EF4-FFF2-40B4-BE49-F238E27FC236}">
                <a16:creationId xmlns:a16="http://schemas.microsoft.com/office/drawing/2014/main" id="{7124A6FA-7351-41BC-93C0-5127429AE5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8560" y="1732326"/>
            <a:ext cx="1306508" cy="24209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2" name="Line 8">
            <a:extLst>
              <a:ext uri="{FF2B5EF4-FFF2-40B4-BE49-F238E27FC236}">
                <a16:creationId xmlns:a16="http://schemas.microsoft.com/office/drawing/2014/main" id="{E2C5F3FF-C5FB-4238-A635-60180F6603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8084" y="1741057"/>
            <a:ext cx="1296191" cy="233361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7A0DCDC3-EB70-4180-A86D-C38757AEC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480" y="1724920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(1,8)</a:t>
            </a:r>
          </a:p>
        </p:txBody>
      </p:sp>
      <p:sp>
        <p:nvSpPr>
          <p:cNvPr id="54" name="Line 7">
            <a:extLst>
              <a:ext uri="{FF2B5EF4-FFF2-40B4-BE49-F238E27FC236}">
                <a16:creationId xmlns:a16="http://schemas.microsoft.com/office/drawing/2014/main" id="{F15AE30C-89C4-467F-869E-0A54D77A21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4280" y="1747569"/>
            <a:ext cx="193679" cy="846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56" name="Group 42">
            <a:extLst>
              <a:ext uri="{FF2B5EF4-FFF2-40B4-BE49-F238E27FC236}">
                <a16:creationId xmlns:a16="http://schemas.microsoft.com/office/drawing/2014/main" id="{FA28CC7D-3394-4456-99B8-6A4CA44E52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0239" y="2692238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(1,8)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Group 42">
            <a:extLst>
              <a:ext uri="{FF2B5EF4-FFF2-40B4-BE49-F238E27FC236}">
                <a16:creationId xmlns:a16="http://schemas.microsoft.com/office/drawing/2014/main" id="{BFC6F824-0F1E-45D5-B7F4-EC0423B9F4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0239" y="3392123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(1,8)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Rectangle 5">
            <a:extLst>
              <a:ext uri="{FF2B5EF4-FFF2-40B4-BE49-F238E27FC236}">
                <a16:creationId xmlns:a16="http://schemas.microsoft.com/office/drawing/2014/main" id="{DC58E4A8-2304-4B61-BA3A-715ADF235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838" y="2196547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(1,8)</a:t>
            </a:r>
          </a:p>
        </p:txBody>
      </p:sp>
      <p:sp>
        <p:nvSpPr>
          <p:cNvPr id="67" name="Line 8">
            <a:extLst>
              <a:ext uri="{FF2B5EF4-FFF2-40B4-BE49-F238E27FC236}">
                <a16:creationId xmlns:a16="http://schemas.microsoft.com/office/drawing/2014/main" id="{FACB207F-5AFF-4BB4-9AF0-0C237E7D71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41447" y="2048646"/>
            <a:ext cx="1282697" cy="2614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8" name="Line 8">
            <a:extLst>
              <a:ext uri="{FF2B5EF4-FFF2-40B4-BE49-F238E27FC236}">
                <a16:creationId xmlns:a16="http://schemas.microsoft.com/office/drawing/2014/main" id="{6E60A4BD-CB6F-4CB7-A7D8-F89AAE205B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41447" y="2038931"/>
            <a:ext cx="1306508" cy="275613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9" name="Rectangle 5">
            <a:extLst>
              <a:ext uri="{FF2B5EF4-FFF2-40B4-BE49-F238E27FC236}">
                <a16:creationId xmlns:a16="http://schemas.microsoft.com/office/drawing/2014/main" id="{6BE48E8B-4DAA-437B-AC51-3A863421B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982" y="2127698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(1,7)</a:t>
            </a:r>
          </a:p>
        </p:txBody>
      </p:sp>
      <p:sp>
        <p:nvSpPr>
          <p:cNvPr id="70" name="Line 7">
            <a:extLst>
              <a:ext uri="{FF2B5EF4-FFF2-40B4-BE49-F238E27FC236}">
                <a16:creationId xmlns:a16="http://schemas.microsoft.com/office/drawing/2014/main" id="{E6B70D48-3231-43CC-8FA5-D46D7967F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5254" y="2045845"/>
            <a:ext cx="184951" cy="13693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1" name="Group 42">
            <a:extLst>
              <a:ext uri="{FF2B5EF4-FFF2-40B4-BE49-F238E27FC236}">
                <a16:creationId xmlns:a16="http://schemas.microsoft.com/office/drawing/2014/main" id="{AE76174E-84AF-4475-A3A5-8B8000080D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9764" y="3377062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(1,7)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" name="Group 42">
            <a:extLst>
              <a:ext uri="{FF2B5EF4-FFF2-40B4-BE49-F238E27FC236}">
                <a16:creationId xmlns:a16="http://schemas.microsoft.com/office/drawing/2014/main" id="{B1D9030D-8140-4EC6-93AC-AC1600D3FF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9764" y="4100962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(1,7)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3" name="Rectangle 5">
            <a:extLst>
              <a:ext uri="{FF2B5EF4-FFF2-40B4-BE49-F238E27FC236}">
                <a16:creationId xmlns:a16="http://schemas.microsoft.com/office/drawing/2014/main" id="{B3BDCF23-F078-41F3-AB3F-53ACECEC0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47" y="2627503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(1,7)</a:t>
            </a:r>
          </a:p>
        </p:txBody>
      </p:sp>
      <p:sp>
        <p:nvSpPr>
          <p:cNvPr id="74" name="Line 8">
            <a:extLst>
              <a:ext uri="{FF2B5EF4-FFF2-40B4-BE49-F238E27FC236}">
                <a16:creationId xmlns:a16="http://schemas.microsoft.com/office/drawing/2014/main" id="{2BDAC6C5-30DB-400E-ABC0-7D1FF510A7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53996" y="2477029"/>
            <a:ext cx="1297388" cy="2885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5" name="Line 8">
            <a:extLst>
              <a:ext uri="{FF2B5EF4-FFF2-40B4-BE49-F238E27FC236}">
                <a16:creationId xmlns:a16="http://schemas.microsoft.com/office/drawing/2014/main" id="{18C5A5E8-2655-41BA-B4BB-3901A5CADF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60309" y="2477545"/>
            <a:ext cx="1270410" cy="291092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6" name="Rectangle 5">
            <a:extLst>
              <a:ext uri="{FF2B5EF4-FFF2-40B4-BE49-F238E27FC236}">
                <a16:creationId xmlns:a16="http://schemas.microsoft.com/office/drawing/2014/main" id="{1CC0BC1D-2AD5-438B-8670-10E650D11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254" y="2598046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(1,6)</a:t>
            </a:r>
          </a:p>
        </p:txBody>
      </p:sp>
      <p:sp>
        <p:nvSpPr>
          <p:cNvPr id="77" name="Line 7">
            <a:extLst>
              <a:ext uri="{FF2B5EF4-FFF2-40B4-BE49-F238E27FC236}">
                <a16:creationId xmlns:a16="http://schemas.microsoft.com/office/drawing/2014/main" id="{ACE49DFE-1ACA-4734-8AB6-9F3DDCC3E1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1902" y="2491375"/>
            <a:ext cx="129959" cy="1361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8" name="Group 42">
            <a:extLst>
              <a:ext uri="{FF2B5EF4-FFF2-40B4-BE49-F238E27FC236}">
                <a16:creationId xmlns:a16="http://schemas.microsoft.com/office/drawing/2014/main" id="{7D83C23D-B995-4DD0-9603-F97A1F261D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9764" y="4100962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(1,6)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6" name="Rectangle 5">
            <a:extLst>
              <a:ext uri="{FF2B5EF4-FFF2-40B4-BE49-F238E27FC236}">
                <a16:creationId xmlns:a16="http://schemas.microsoft.com/office/drawing/2014/main" id="{D9D36F5C-1979-4D69-B1CF-F0D45165E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390" y="3099408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(1,6)</a:t>
            </a:r>
          </a:p>
        </p:txBody>
      </p:sp>
      <p:sp>
        <p:nvSpPr>
          <p:cNvPr id="127" name="Line 8">
            <a:extLst>
              <a:ext uri="{FF2B5EF4-FFF2-40B4-BE49-F238E27FC236}">
                <a16:creationId xmlns:a16="http://schemas.microsoft.com/office/drawing/2014/main" id="{1C6E3F20-4A84-4F57-AD60-B22BEAF188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5138" y="2948935"/>
            <a:ext cx="1297388" cy="2885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28" name="Line 8">
            <a:extLst>
              <a:ext uri="{FF2B5EF4-FFF2-40B4-BE49-F238E27FC236}">
                <a16:creationId xmlns:a16="http://schemas.microsoft.com/office/drawing/2014/main" id="{FAFFACAB-F7B9-47FC-91CB-4179A003AF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91451" y="2949450"/>
            <a:ext cx="1270410" cy="291092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9" name="Rectangle 5">
            <a:extLst>
              <a:ext uri="{FF2B5EF4-FFF2-40B4-BE49-F238E27FC236}">
                <a16:creationId xmlns:a16="http://schemas.microsoft.com/office/drawing/2014/main" id="{69AB3000-C9AA-4ADB-943D-FCFDC7024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396" y="3069951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(1,5)</a:t>
            </a:r>
          </a:p>
        </p:txBody>
      </p:sp>
      <p:sp>
        <p:nvSpPr>
          <p:cNvPr id="130" name="Line 7">
            <a:extLst>
              <a:ext uri="{FF2B5EF4-FFF2-40B4-BE49-F238E27FC236}">
                <a16:creationId xmlns:a16="http://schemas.microsoft.com/office/drawing/2014/main" id="{001F4470-1D40-40D7-9451-2F6F6D10B3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045" y="2963281"/>
            <a:ext cx="129959" cy="1361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" name="Rectangle 5">
            <a:extLst>
              <a:ext uri="{FF2B5EF4-FFF2-40B4-BE49-F238E27FC236}">
                <a16:creationId xmlns:a16="http://schemas.microsoft.com/office/drawing/2014/main" id="{43834FC7-2C69-4156-918F-0A4E3B871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990" y="3577912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(1,5)</a:t>
            </a:r>
          </a:p>
        </p:txBody>
      </p:sp>
      <p:sp>
        <p:nvSpPr>
          <p:cNvPr id="132" name="Line 8">
            <a:extLst>
              <a:ext uri="{FF2B5EF4-FFF2-40B4-BE49-F238E27FC236}">
                <a16:creationId xmlns:a16="http://schemas.microsoft.com/office/drawing/2014/main" id="{25F63369-9A7D-4C36-B251-D3B48CED45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3739" y="3427438"/>
            <a:ext cx="1297388" cy="2885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33" name="Line 8">
            <a:extLst>
              <a:ext uri="{FF2B5EF4-FFF2-40B4-BE49-F238E27FC236}">
                <a16:creationId xmlns:a16="http://schemas.microsoft.com/office/drawing/2014/main" id="{400071F4-64EE-4B51-AAC2-79F8736BAF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70052" y="3427954"/>
            <a:ext cx="1270410" cy="291092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4" name="Rectangle 5">
            <a:extLst>
              <a:ext uri="{FF2B5EF4-FFF2-40B4-BE49-F238E27FC236}">
                <a16:creationId xmlns:a16="http://schemas.microsoft.com/office/drawing/2014/main" id="{D61B2CC2-511E-4E2A-8181-DCF09C07A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997" y="3548455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(1,4)</a:t>
            </a:r>
          </a:p>
        </p:txBody>
      </p:sp>
      <p:sp>
        <p:nvSpPr>
          <p:cNvPr id="135" name="Line 7">
            <a:extLst>
              <a:ext uri="{FF2B5EF4-FFF2-40B4-BE49-F238E27FC236}">
                <a16:creationId xmlns:a16="http://schemas.microsoft.com/office/drawing/2014/main" id="{18991A59-FBCD-446C-90AC-E4EA6BC9CD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1645" y="3441784"/>
            <a:ext cx="129959" cy="1361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" name="Rectangle 5">
            <a:extLst>
              <a:ext uri="{FF2B5EF4-FFF2-40B4-BE49-F238E27FC236}">
                <a16:creationId xmlns:a16="http://schemas.microsoft.com/office/drawing/2014/main" id="{BDBDF161-364C-4294-BA6E-CBA197609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327" y="4053335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(1,4)</a:t>
            </a:r>
          </a:p>
        </p:txBody>
      </p:sp>
      <p:sp>
        <p:nvSpPr>
          <p:cNvPr id="137" name="Line 8">
            <a:extLst>
              <a:ext uri="{FF2B5EF4-FFF2-40B4-BE49-F238E27FC236}">
                <a16:creationId xmlns:a16="http://schemas.microsoft.com/office/drawing/2014/main" id="{ECED59C5-216D-4DC8-A17C-0AE703FA88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78075" y="3902862"/>
            <a:ext cx="1297388" cy="2885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38" name="Line 8">
            <a:extLst>
              <a:ext uri="{FF2B5EF4-FFF2-40B4-BE49-F238E27FC236}">
                <a16:creationId xmlns:a16="http://schemas.microsoft.com/office/drawing/2014/main" id="{FEA63999-15F0-4F5A-B818-CCE35BF103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4388" y="3903377"/>
            <a:ext cx="1270410" cy="291092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" name="Rectangle 5">
            <a:extLst>
              <a:ext uri="{FF2B5EF4-FFF2-40B4-BE49-F238E27FC236}">
                <a16:creationId xmlns:a16="http://schemas.microsoft.com/office/drawing/2014/main" id="{1515FF8F-35F2-412A-A2DC-ABC592B90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333" y="4023878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(1,3)</a:t>
            </a:r>
          </a:p>
        </p:txBody>
      </p:sp>
      <p:sp>
        <p:nvSpPr>
          <p:cNvPr id="140" name="Line 7">
            <a:extLst>
              <a:ext uri="{FF2B5EF4-FFF2-40B4-BE49-F238E27FC236}">
                <a16:creationId xmlns:a16="http://schemas.microsoft.com/office/drawing/2014/main" id="{82FA1B4F-B056-40A8-B02E-156287D1C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5982" y="3917208"/>
            <a:ext cx="129959" cy="1361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" name="Rectangle 5">
            <a:extLst>
              <a:ext uri="{FF2B5EF4-FFF2-40B4-BE49-F238E27FC236}">
                <a16:creationId xmlns:a16="http://schemas.microsoft.com/office/drawing/2014/main" id="{9F4577CE-85F7-49A6-961B-B7D74068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818" y="4543486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(1,3)</a:t>
            </a:r>
          </a:p>
        </p:txBody>
      </p:sp>
      <p:sp>
        <p:nvSpPr>
          <p:cNvPr id="157" name="Line 8">
            <a:extLst>
              <a:ext uri="{FF2B5EF4-FFF2-40B4-BE49-F238E27FC236}">
                <a16:creationId xmlns:a16="http://schemas.microsoft.com/office/drawing/2014/main" id="{AFF6C191-A67A-4900-981B-9E709A5E04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95566" y="4393013"/>
            <a:ext cx="1297388" cy="2885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58" name="Line 8">
            <a:extLst>
              <a:ext uri="{FF2B5EF4-FFF2-40B4-BE49-F238E27FC236}">
                <a16:creationId xmlns:a16="http://schemas.microsoft.com/office/drawing/2014/main" id="{DDA7506C-1491-4155-BA87-E62F99B51A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1879" y="4393528"/>
            <a:ext cx="1270410" cy="291092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Rectangle 5">
            <a:extLst>
              <a:ext uri="{FF2B5EF4-FFF2-40B4-BE49-F238E27FC236}">
                <a16:creationId xmlns:a16="http://schemas.microsoft.com/office/drawing/2014/main" id="{C0266BCB-87B9-4574-BE2D-989B0E864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824" y="4514029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(1,2)</a:t>
            </a:r>
          </a:p>
        </p:txBody>
      </p:sp>
      <p:sp>
        <p:nvSpPr>
          <p:cNvPr id="160" name="Line 7">
            <a:extLst>
              <a:ext uri="{FF2B5EF4-FFF2-40B4-BE49-F238E27FC236}">
                <a16:creationId xmlns:a16="http://schemas.microsoft.com/office/drawing/2014/main" id="{D52D235C-CE88-4C2A-97BA-30B757202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3473" y="4407359"/>
            <a:ext cx="129959" cy="1361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" name="Group 42">
            <a:extLst>
              <a:ext uri="{FF2B5EF4-FFF2-40B4-BE49-F238E27FC236}">
                <a16:creationId xmlns:a16="http://schemas.microsoft.com/office/drawing/2014/main" id="{0A36B123-3A8E-4873-8BD2-C3801B2DA7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9764" y="5147864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(1,2)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6" name="Rectangle 5">
            <a:extLst>
              <a:ext uri="{FF2B5EF4-FFF2-40B4-BE49-F238E27FC236}">
                <a16:creationId xmlns:a16="http://schemas.microsoft.com/office/drawing/2014/main" id="{CB04CF46-27A5-4B7C-ABE1-4B89EE919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9338" y="5009810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(1,2)</a:t>
            </a:r>
          </a:p>
        </p:txBody>
      </p:sp>
      <p:sp>
        <p:nvSpPr>
          <p:cNvPr id="217" name="Line 8">
            <a:extLst>
              <a:ext uri="{FF2B5EF4-FFF2-40B4-BE49-F238E27FC236}">
                <a16:creationId xmlns:a16="http://schemas.microsoft.com/office/drawing/2014/main" id="{C1553927-B183-493C-9268-CC83B83A62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086" y="4859337"/>
            <a:ext cx="1297388" cy="2885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18" name="Line 8">
            <a:extLst>
              <a:ext uri="{FF2B5EF4-FFF2-40B4-BE49-F238E27FC236}">
                <a16:creationId xmlns:a16="http://schemas.microsoft.com/office/drawing/2014/main" id="{8FD8428B-AD42-40BC-8921-3DBE60612C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6399" y="4859852"/>
            <a:ext cx="1270410" cy="291092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9" name="Rectangle 5">
            <a:extLst>
              <a:ext uri="{FF2B5EF4-FFF2-40B4-BE49-F238E27FC236}">
                <a16:creationId xmlns:a16="http://schemas.microsoft.com/office/drawing/2014/main" id="{C5184339-CAF2-4FD5-85C3-C6E42D819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344" y="4980353"/>
            <a:ext cx="855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(1,1)</a:t>
            </a:r>
          </a:p>
        </p:txBody>
      </p:sp>
      <p:sp>
        <p:nvSpPr>
          <p:cNvPr id="220" name="Line 7">
            <a:extLst>
              <a:ext uri="{FF2B5EF4-FFF2-40B4-BE49-F238E27FC236}">
                <a16:creationId xmlns:a16="http://schemas.microsoft.com/office/drawing/2014/main" id="{8C8DA3AD-06F5-4472-8DC8-54F3AC00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7993" y="4873683"/>
            <a:ext cx="129959" cy="13612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1" name="Group 42">
            <a:extLst>
              <a:ext uri="{FF2B5EF4-FFF2-40B4-BE49-F238E27FC236}">
                <a16:creationId xmlns:a16="http://schemas.microsoft.com/office/drawing/2014/main" id="{E2EC4AE0-15B3-4A9F-842D-F9BC6B888D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9764" y="5147864"/>
          <a:ext cx="1404937" cy="685800"/>
        </p:xfrm>
        <a:graphic>
          <a:graphicData uri="http://schemas.openxmlformats.org/drawingml/2006/table">
            <a:tbl>
              <a:tblPr/>
              <a:tblGrid>
                <a:gridCol w="140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(1,1)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68621" marR="68621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D4BF2D7-C01A-42B7-BC11-E883374E84C4}"/>
              </a:ext>
            </a:extLst>
          </p:cNvPr>
          <p:cNvSpPr txBox="1"/>
          <p:nvPr/>
        </p:nvSpPr>
        <p:spPr>
          <a:xfrm>
            <a:off x="6623323" y="4854872"/>
            <a:ext cx="1292662" cy="2929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/>
              <a:t>···</a:t>
            </a:r>
            <a:endParaRPr lang="zh-CN" altLang="en-US" sz="2400" b="1" dirty="0"/>
          </a:p>
        </p:txBody>
      </p:sp>
      <p:sp>
        <p:nvSpPr>
          <p:cNvPr id="226" name="Line 7">
            <a:extLst>
              <a:ext uri="{FF2B5EF4-FFF2-40B4-BE49-F238E27FC236}">
                <a16:creationId xmlns:a16="http://schemas.microsoft.com/office/drawing/2014/main" id="{C9EAA28E-97AD-47CE-A2ED-72218CABD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7992" y="4873683"/>
            <a:ext cx="129960" cy="136127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27" name="Line 7">
            <a:extLst>
              <a:ext uri="{FF2B5EF4-FFF2-40B4-BE49-F238E27FC236}">
                <a16:creationId xmlns:a16="http://schemas.microsoft.com/office/drawing/2014/main" id="{CBA4104A-5E99-4ECF-82E1-16A771027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7234" y="4840527"/>
            <a:ext cx="1270410" cy="25559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28" name="Rectangle 23">
            <a:extLst>
              <a:ext uri="{FF2B5EF4-FFF2-40B4-BE49-F238E27FC236}">
                <a16:creationId xmlns:a16="http://schemas.microsoft.com/office/drawing/2014/main" id="{BA5B7D9D-43FF-43CB-BCB4-B526D10DC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4116" y="4979990"/>
            <a:ext cx="641963" cy="39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(3,2)</a:t>
            </a:r>
          </a:p>
        </p:txBody>
      </p:sp>
      <p:graphicFrame>
        <p:nvGraphicFramePr>
          <p:cNvPr id="229" name="Group 42">
            <a:extLst>
              <a:ext uri="{FF2B5EF4-FFF2-40B4-BE49-F238E27FC236}">
                <a16:creationId xmlns:a16="http://schemas.microsoft.com/office/drawing/2014/main" id="{1191160B-7B41-4750-B4D3-E7F71D6EB3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9764" y="5140669"/>
          <a:ext cx="1411565" cy="679908"/>
        </p:xfrm>
        <a:graphic>
          <a:graphicData uri="http://schemas.openxmlformats.org/drawingml/2006/table">
            <a:tbl>
              <a:tblPr/>
              <a:tblGrid>
                <a:gridCol w="1411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9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(3,2)</a:t>
                      </a:r>
                    </a:p>
                  </a:txBody>
                  <a:tcPr marL="51466" marR="51466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9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51466" marR="51466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52167AE0-4924-434C-A075-F3CD089C0970}"/>
              </a:ext>
            </a:extLst>
          </p:cNvPr>
          <p:cNvGrpSpPr/>
          <p:nvPr/>
        </p:nvGrpSpPr>
        <p:grpSpPr>
          <a:xfrm>
            <a:off x="2701002" y="1620962"/>
            <a:ext cx="3221095" cy="3291091"/>
            <a:chOff x="3601335" y="1018282"/>
            <a:chExt cx="4294793" cy="438812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37843A2-D93A-4E74-B4E6-2C5EFEE95CC2}"/>
                </a:ext>
              </a:extLst>
            </p:cNvPr>
            <p:cNvGrpSpPr/>
            <p:nvPr/>
          </p:nvGrpSpPr>
          <p:grpSpPr>
            <a:xfrm>
              <a:off x="3704471" y="1018282"/>
              <a:ext cx="4191657" cy="4388121"/>
              <a:chOff x="3704471" y="1018282"/>
              <a:chExt cx="4191657" cy="4388121"/>
            </a:xfrm>
          </p:grpSpPr>
          <p:sp>
            <p:nvSpPr>
              <p:cNvPr id="230" name="Rectangle 26">
                <a:extLst>
                  <a:ext uri="{FF2B5EF4-FFF2-40B4-BE49-F238E27FC236}">
                    <a16:creationId xmlns:a16="http://schemas.microsoft.com/office/drawing/2014/main" id="{ABF4ABE5-76FD-474D-8B41-3D6804BC4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0177" y="4884915"/>
                <a:ext cx="855951" cy="52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just"/>
                <a:r>
                  <a:rPr lang="en-US" altLang="zh-CN" sz="1800" i="1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180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(4,3)</a:t>
                </a:r>
              </a:p>
            </p:txBody>
          </p:sp>
          <p:sp>
            <p:nvSpPr>
              <p:cNvPr id="231" name="Line 38">
                <a:extLst>
                  <a:ext uri="{FF2B5EF4-FFF2-40B4-BE49-F238E27FC236}">
                    <a16:creationId xmlns:a16="http://schemas.microsoft.com/office/drawing/2014/main" id="{E8668F68-8670-4831-88D7-CB0ECA282E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98744" y="4688526"/>
                <a:ext cx="1903188" cy="3701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32" name="Rectangle 26">
                <a:extLst>
                  <a:ext uri="{FF2B5EF4-FFF2-40B4-BE49-F238E27FC236}">
                    <a16:creationId xmlns:a16="http://schemas.microsoft.com/office/drawing/2014/main" id="{492C4FB3-2C1F-460E-93B0-1E0A8FDB0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8885" y="4242703"/>
                <a:ext cx="855951" cy="52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just"/>
                <a:r>
                  <a:rPr lang="en-US" altLang="zh-CN" sz="1800" i="1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180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(5,4)</a:t>
                </a:r>
              </a:p>
            </p:txBody>
          </p:sp>
          <p:sp>
            <p:nvSpPr>
              <p:cNvPr id="233" name="Line 38">
                <a:extLst>
                  <a:ext uri="{FF2B5EF4-FFF2-40B4-BE49-F238E27FC236}">
                    <a16:creationId xmlns:a16="http://schemas.microsoft.com/office/drawing/2014/main" id="{B1EFEA79-BE7F-49A9-BC54-44048E2E1D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7452" y="4046314"/>
                <a:ext cx="1903188" cy="3701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34" name="Rectangle 26">
                <a:extLst>
                  <a:ext uri="{FF2B5EF4-FFF2-40B4-BE49-F238E27FC236}">
                    <a16:creationId xmlns:a16="http://schemas.microsoft.com/office/drawing/2014/main" id="{3341DFE9-6B6D-46CF-9DF9-0B8105E21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3773" y="3605851"/>
                <a:ext cx="855951" cy="52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just"/>
                <a:r>
                  <a:rPr lang="en-US" altLang="zh-CN" sz="1800" i="1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180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(6,5)</a:t>
                </a:r>
              </a:p>
            </p:txBody>
          </p:sp>
          <p:sp>
            <p:nvSpPr>
              <p:cNvPr id="235" name="Line 38">
                <a:extLst>
                  <a:ext uri="{FF2B5EF4-FFF2-40B4-BE49-F238E27FC236}">
                    <a16:creationId xmlns:a16="http://schemas.microsoft.com/office/drawing/2014/main" id="{4C1E627A-5F34-4DDF-8235-32557E580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340" y="3409462"/>
                <a:ext cx="1903188" cy="3701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36" name="Rectangle 26">
                <a:extLst>
                  <a:ext uri="{FF2B5EF4-FFF2-40B4-BE49-F238E27FC236}">
                    <a16:creationId xmlns:a16="http://schemas.microsoft.com/office/drawing/2014/main" id="{8388364E-F4B4-4EB4-95B4-052999DF9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3906" y="2996980"/>
                <a:ext cx="855951" cy="52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just"/>
                <a:r>
                  <a:rPr lang="en-US" altLang="zh-CN" sz="1800" i="1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180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(7,6)</a:t>
                </a:r>
              </a:p>
            </p:txBody>
          </p:sp>
          <p:sp>
            <p:nvSpPr>
              <p:cNvPr id="237" name="Line 38">
                <a:extLst>
                  <a:ext uri="{FF2B5EF4-FFF2-40B4-BE49-F238E27FC236}">
                    <a16:creationId xmlns:a16="http://schemas.microsoft.com/office/drawing/2014/main" id="{7FB9E0A2-5B58-4600-845B-4CC59DE32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2473" y="2800591"/>
                <a:ext cx="1903188" cy="3701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38" name="Rectangle 26">
                <a:extLst>
                  <a:ext uri="{FF2B5EF4-FFF2-40B4-BE49-F238E27FC236}">
                    <a16:creationId xmlns:a16="http://schemas.microsoft.com/office/drawing/2014/main" id="{0DD09875-7DD4-4092-BAA5-861B1B95F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8998" y="2334442"/>
                <a:ext cx="855951" cy="52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just"/>
                <a:r>
                  <a:rPr lang="en-US" altLang="zh-CN" sz="1800" i="1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180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(8,7)</a:t>
                </a:r>
              </a:p>
            </p:txBody>
          </p:sp>
          <p:sp>
            <p:nvSpPr>
              <p:cNvPr id="239" name="Line 38">
                <a:extLst>
                  <a:ext uri="{FF2B5EF4-FFF2-40B4-BE49-F238E27FC236}">
                    <a16:creationId xmlns:a16="http://schemas.microsoft.com/office/drawing/2014/main" id="{148A8940-5BD0-4A81-AC8D-4EA4D598A8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7565" y="2138053"/>
                <a:ext cx="1903188" cy="3701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40" name="Rectangle 26">
                <a:extLst>
                  <a:ext uri="{FF2B5EF4-FFF2-40B4-BE49-F238E27FC236}">
                    <a16:creationId xmlns:a16="http://schemas.microsoft.com/office/drawing/2014/main" id="{06E91B78-CE12-49D0-A20C-5B6B2777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8024" y="1591675"/>
                <a:ext cx="855951" cy="52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just"/>
                <a:r>
                  <a:rPr lang="en-US" altLang="zh-CN" sz="1800" i="1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180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(9,8)</a:t>
                </a:r>
              </a:p>
            </p:txBody>
          </p:sp>
          <p:sp>
            <p:nvSpPr>
              <p:cNvPr id="241" name="Line 38">
                <a:extLst>
                  <a:ext uri="{FF2B5EF4-FFF2-40B4-BE49-F238E27FC236}">
                    <a16:creationId xmlns:a16="http://schemas.microsoft.com/office/drawing/2014/main" id="{DF069031-B380-459B-B99E-49CAB2B45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4471" y="1582175"/>
                <a:ext cx="1933319" cy="1918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42" name="Rectangle 26">
                <a:extLst>
                  <a:ext uri="{FF2B5EF4-FFF2-40B4-BE49-F238E27FC236}">
                    <a16:creationId xmlns:a16="http://schemas.microsoft.com/office/drawing/2014/main" id="{0E3967C5-B5E4-4248-8E1A-0CEB1CABA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3879" y="1018282"/>
                <a:ext cx="1080928" cy="63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just"/>
                <a:r>
                  <a:rPr lang="en-US" altLang="zh-CN" sz="1800" i="1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180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(10,9)</a:t>
                </a:r>
              </a:p>
            </p:txBody>
          </p:sp>
        </p:grpSp>
        <p:sp>
          <p:nvSpPr>
            <p:cNvPr id="243" name="Line 38">
              <a:extLst>
                <a:ext uri="{FF2B5EF4-FFF2-40B4-BE49-F238E27FC236}">
                  <a16:creationId xmlns:a16="http://schemas.microsoft.com/office/drawing/2014/main" id="{2FF89093-DB70-41AA-A52D-779E1CD744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1335" y="1156807"/>
              <a:ext cx="1684304" cy="1557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947401C-7B28-4C0A-B094-91979B613628}"/>
              </a:ext>
            </a:extLst>
          </p:cNvPr>
          <p:cNvGrpSpPr/>
          <p:nvPr/>
        </p:nvGrpSpPr>
        <p:grpSpPr>
          <a:xfrm>
            <a:off x="118676" y="1929634"/>
            <a:ext cx="1089761" cy="401916"/>
            <a:chOff x="158234" y="1429844"/>
            <a:chExt cx="1453015" cy="535887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D8A0B93-DD44-488E-83BF-DB6599E69D1C}"/>
                </a:ext>
              </a:extLst>
            </p:cNvPr>
            <p:cNvSpPr txBox="1"/>
            <p:nvPr/>
          </p:nvSpPr>
          <p:spPr>
            <a:xfrm>
              <a:off x="168529" y="1627177"/>
              <a:ext cx="1442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87654321</a:t>
              </a:r>
              <a:r>
                <a:rPr lang="en-US" altLang="zh-CN" sz="1050" dirty="0">
                  <a:solidFill>
                    <a:srgbClr val="FF0000"/>
                  </a:solidFill>
                </a:rPr>
                <a:t>9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CD7DBD7F-BADE-4E8C-8C9B-D9A2FFCE1D70}"/>
                </a:ext>
              </a:extLst>
            </p:cNvPr>
            <p:cNvSpPr txBox="1"/>
            <p:nvPr/>
          </p:nvSpPr>
          <p:spPr>
            <a:xfrm>
              <a:off x="158234" y="142984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i</a:t>
              </a:r>
              <a:r>
                <a:rPr lang="en-US" altLang="zh-CN" sz="1050" dirty="0"/>
                <a:t>=9</a:t>
              </a: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1A9A7353-FFB0-4671-B099-C9619B5C9CB7}"/>
              </a:ext>
            </a:extLst>
          </p:cNvPr>
          <p:cNvSpPr txBox="1"/>
          <p:nvPr/>
        </p:nvSpPr>
        <p:spPr>
          <a:xfrm>
            <a:off x="2772092" y="1274215"/>
            <a:ext cx="108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987654321</a:t>
            </a:r>
            <a:endParaRPr lang="zh-CN" altLang="en-US" sz="105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7CEB16B-5685-42EB-86C3-152BD55CD4E7}"/>
              </a:ext>
            </a:extLst>
          </p:cNvPr>
          <p:cNvGrpSpPr/>
          <p:nvPr/>
        </p:nvGrpSpPr>
        <p:grpSpPr>
          <a:xfrm>
            <a:off x="269567" y="2312566"/>
            <a:ext cx="1082040" cy="402316"/>
            <a:chOff x="359422" y="1940422"/>
            <a:chExt cx="1442720" cy="536422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ADC935A1-CEA8-49E2-9D1F-E8B4B469176D}"/>
                </a:ext>
              </a:extLst>
            </p:cNvPr>
            <p:cNvSpPr txBox="1"/>
            <p:nvPr/>
          </p:nvSpPr>
          <p:spPr>
            <a:xfrm>
              <a:off x="359422" y="2138289"/>
              <a:ext cx="144272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7654321</a:t>
              </a:r>
              <a:r>
                <a:rPr lang="en-US" altLang="zh-CN" sz="1050" dirty="0">
                  <a:solidFill>
                    <a:srgbClr val="FF0000"/>
                  </a:solidFill>
                </a:rPr>
                <a:t>89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5AEA3669-1118-4C2F-A816-C8BC29280976}"/>
                </a:ext>
              </a:extLst>
            </p:cNvPr>
            <p:cNvSpPr txBox="1"/>
            <p:nvPr/>
          </p:nvSpPr>
          <p:spPr>
            <a:xfrm>
              <a:off x="454422" y="1940422"/>
              <a:ext cx="5486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i</a:t>
              </a:r>
              <a:r>
                <a:rPr lang="en-US" altLang="zh-CN" sz="1050" dirty="0"/>
                <a:t>=8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B6DE6C2-B91C-496A-8272-8C4E1CD47AAA}"/>
              </a:ext>
            </a:extLst>
          </p:cNvPr>
          <p:cNvGrpSpPr/>
          <p:nvPr/>
        </p:nvGrpSpPr>
        <p:grpSpPr>
          <a:xfrm>
            <a:off x="442934" y="2755275"/>
            <a:ext cx="1082040" cy="396475"/>
            <a:chOff x="590579" y="2530701"/>
            <a:chExt cx="1442720" cy="528634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6FAB4BF-A271-40F2-BDDF-A8C37E4AB570}"/>
                </a:ext>
              </a:extLst>
            </p:cNvPr>
            <p:cNvSpPr txBox="1"/>
            <p:nvPr/>
          </p:nvSpPr>
          <p:spPr>
            <a:xfrm>
              <a:off x="590579" y="2720780"/>
              <a:ext cx="144272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654321</a:t>
              </a:r>
              <a:r>
                <a:rPr lang="en-US" altLang="zh-CN" sz="1050" dirty="0">
                  <a:solidFill>
                    <a:srgbClr val="FF0000"/>
                  </a:solidFill>
                </a:rPr>
                <a:t>789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08BAC1D-5F35-4D3A-B1CA-9E98203C4357}"/>
                </a:ext>
              </a:extLst>
            </p:cNvPr>
            <p:cNvSpPr txBox="1"/>
            <p:nvPr/>
          </p:nvSpPr>
          <p:spPr>
            <a:xfrm>
              <a:off x="604242" y="2530701"/>
              <a:ext cx="5486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i</a:t>
              </a:r>
              <a:r>
                <a:rPr lang="en-US" altLang="zh-CN" sz="1050" dirty="0"/>
                <a:t>=7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5563F94-358D-48F2-A621-B71E11FE3AEC}"/>
              </a:ext>
            </a:extLst>
          </p:cNvPr>
          <p:cNvGrpSpPr/>
          <p:nvPr/>
        </p:nvGrpSpPr>
        <p:grpSpPr>
          <a:xfrm>
            <a:off x="659915" y="3275071"/>
            <a:ext cx="1082040" cy="372830"/>
            <a:chOff x="879886" y="3223764"/>
            <a:chExt cx="1442720" cy="497107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514D670-7071-407F-A769-5AC6919524DD}"/>
                </a:ext>
              </a:extLst>
            </p:cNvPr>
            <p:cNvSpPr txBox="1"/>
            <p:nvPr/>
          </p:nvSpPr>
          <p:spPr>
            <a:xfrm>
              <a:off x="920526" y="3223764"/>
              <a:ext cx="5486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i</a:t>
              </a:r>
              <a:r>
                <a:rPr lang="en-US" altLang="zh-CN" sz="1050" dirty="0"/>
                <a:t>=6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473CD00A-223F-4D99-8503-87D1E6B85282}"/>
                </a:ext>
              </a:extLst>
            </p:cNvPr>
            <p:cNvSpPr txBox="1"/>
            <p:nvPr/>
          </p:nvSpPr>
          <p:spPr>
            <a:xfrm>
              <a:off x="879886" y="3382316"/>
              <a:ext cx="144272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54321</a:t>
              </a:r>
              <a:r>
                <a:rPr lang="en-US" altLang="zh-CN" sz="1050" dirty="0">
                  <a:solidFill>
                    <a:srgbClr val="FF0000"/>
                  </a:solidFill>
                </a:rPr>
                <a:t>6789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7A14C53-7C9F-4B5E-9D25-D17FD4790BDE}"/>
              </a:ext>
            </a:extLst>
          </p:cNvPr>
          <p:cNvGrpSpPr/>
          <p:nvPr/>
        </p:nvGrpSpPr>
        <p:grpSpPr>
          <a:xfrm>
            <a:off x="820528" y="3746684"/>
            <a:ext cx="1082040" cy="373128"/>
            <a:chOff x="1094037" y="3852574"/>
            <a:chExt cx="1442720" cy="497503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18DC716-8E61-4F75-9B3E-17A21BAE1B36}"/>
                </a:ext>
              </a:extLst>
            </p:cNvPr>
            <p:cNvSpPr txBox="1"/>
            <p:nvPr/>
          </p:nvSpPr>
          <p:spPr>
            <a:xfrm>
              <a:off x="1094037" y="4011523"/>
              <a:ext cx="1442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4321</a:t>
              </a:r>
              <a:r>
                <a:rPr lang="en-US" altLang="zh-CN" sz="1050" dirty="0">
                  <a:solidFill>
                    <a:srgbClr val="FF0000"/>
                  </a:solidFill>
                </a:rPr>
                <a:t>56789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445BEE6-EB87-46B2-B63E-126C984D27F9}"/>
                </a:ext>
              </a:extLst>
            </p:cNvPr>
            <p:cNvSpPr txBox="1"/>
            <p:nvPr/>
          </p:nvSpPr>
          <p:spPr>
            <a:xfrm>
              <a:off x="1134677" y="3852574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i</a:t>
              </a:r>
              <a:r>
                <a:rPr lang="en-US" altLang="zh-CN" sz="1050" dirty="0"/>
                <a:t>=5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6C8B54-57CD-4708-889A-621ADE2A2517}"/>
              </a:ext>
            </a:extLst>
          </p:cNvPr>
          <p:cNvGrpSpPr/>
          <p:nvPr/>
        </p:nvGrpSpPr>
        <p:grpSpPr>
          <a:xfrm>
            <a:off x="1010509" y="4196053"/>
            <a:ext cx="1082040" cy="373128"/>
            <a:chOff x="1347345" y="4451731"/>
            <a:chExt cx="1442720" cy="497503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548E6B8-997A-4BC2-9C70-37F3BEFCA1CE}"/>
                </a:ext>
              </a:extLst>
            </p:cNvPr>
            <p:cNvSpPr txBox="1"/>
            <p:nvPr/>
          </p:nvSpPr>
          <p:spPr>
            <a:xfrm>
              <a:off x="1347345" y="4610680"/>
              <a:ext cx="1442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321</a:t>
              </a:r>
              <a:r>
                <a:rPr lang="en-US" altLang="zh-CN" sz="1050" dirty="0">
                  <a:solidFill>
                    <a:srgbClr val="FF0000"/>
                  </a:solidFill>
                </a:rPr>
                <a:t>456789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759C0F2-59A3-4DCD-AB27-84233A5A62CA}"/>
                </a:ext>
              </a:extLst>
            </p:cNvPr>
            <p:cNvSpPr txBox="1"/>
            <p:nvPr/>
          </p:nvSpPr>
          <p:spPr>
            <a:xfrm>
              <a:off x="1387985" y="4451731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i</a:t>
              </a:r>
              <a:r>
                <a:rPr lang="en-US" altLang="zh-CN" sz="1050" dirty="0"/>
                <a:t>=4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2984A0-FEB7-460C-AC79-A631A4D87F6E}"/>
              </a:ext>
            </a:extLst>
          </p:cNvPr>
          <p:cNvGrpSpPr/>
          <p:nvPr/>
        </p:nvGrpSpPr>
        <p:grpSpPr>
          <a:xfrm>
            <a:off x="1293196" y="4686532"/>
            <a:ext cx="1082040" cy="381419"/>
            <a:chOff x="1724261" y="5105713"/>
            <a:chExt cx="1442720" cy="508559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0E0556CC-2A50-478F-AAB2-80F1C8AA69A4}"/>
                </a:ext>
              </a:extLst>
            </p:cNvPr>
            <p:cNvSpPr txBox="1"/>
            <p:nvPr/>
          </p:nvSpPr>
          <p:spPr>
            <a:xfrm>
              <a:off x="1724261" y="5275717"/>
              <a:ext cx="144272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21</a:t>
              </a:r>
              <a:r>
                <a:rPr lang="en-US" altLang="zh-CN" sz="1050" dirty="0">
                  <a:solidFill>
                    <a:srgbClr val="FF0000"/>
                  </a:solidFill>
                </a:rPr>
                <a:t>3456789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28E9FD5-12A5-4452-B025-D725177E609E}"/>
                </a:ext>
              </a:extLst>
            </p:cNvPr>
            <p:cNvSpPr txBox="1"/>
            <p:nvPr/>
          </p:nvSpPr>
          <p:spPr>
            <a:xfrm>
              <a:off x="1779742" y="5105713"/>
              <a:ext cx="51895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i</a:t>
              </a:r>
              <a:r>
                <a:rPr lang="en-US" altLang="zh-CN" sz="1050" dirty="0"/>
                <a:t>=3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BDFC0E-F0D7-4EF8-9D10-2361BF00A429}"/>
              </a:ext>
            </a:extLst>
          </p:cNvPr>
          <p:cNvGrpSpPr/>
          <p:nvPr/>
        </p:nvGrpSpPr>
        <p:grpSpPr>
          <a:xfrm>
            <a:off x="1638909" y="5212925"/>
            <a:ext cx="1082040" cy="373128"/>
            <a:chOff x="2185212" y="5807559"/>
            <a:chExt cx="1442720" cy="497503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645E5E2-3984-4507-BB43-B1F432F84DF2}"/>
                </a:ext>
              </a:extLst>
            </p:cNvPr>
            <p:cNvSpPr txBox="1"/>
            <p:nvPr/>
          </p:nvSpPr>
          <p:spPr>
            <a:xfrm>
              <a:off x="2185212" y="5966508"/>
              <a:ext cx="1442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1</a:t>
              </a:r>
              <a:r>
                <a:rPr lang="en-US" altLang="zh-CN" sz="1050" dirty="0">
                  <a:solidFill>
                    <a:srgbClr val="FF0000"/>
                  </a:solidFill>
                </a:rPr>
                <a:t>23456789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983817B1-D999-40FB-A964-355B8EEF0A32}"/>
                </a:ext>
              </a:extLst>
            </p:cNvPr>
            <p:cNvSpPr txBox="1"/>
            <p:nvPr/>
          </p:nvSpPr>
          <p:spPr>
            <a:xfrm>
              <a:off x="2225852" y="5807559"/>
              <a:ext cx="54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i</a:t>
              </a:r>
              <a:r>
                <a:rPr lang="en-US" altLang="zh-CN" sz="1050" dirty="0"/>
                <a:t>=2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BE04D7A-EEB7-4413-88C9-CF954B91FAB0}"/>
              </a:ext>
            </a:extLst>
          </p:cNvPr>
          <p:cNvSpPr/>
          <p:nvPr/>
        </p:nvSpPr>
        <p:spPr>
          <a:xfrm>
            <a:off x="552560" y="5627574"/>
            <a:ext cx="35554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prstClr val="black"/>
                </a:solidFill>
                <a:ea typeface="华文楷体" panose="02010600040101010101" pitchFamily="2" charset="-122"/>
              </a:rPr>
              <a:t>同时在栈中出现的活动记录最多有</a:t>
            </a:r>
            <a:r>
              <a:rPr lang="en-US" altLang="zh-CN" sz="1350" b="1" dirty="0">
                <a:solidFill>
                  <a:prstClr val="black"/>
                </a:solidFill>
                <a:ea typeface="华文楷体" panose="02010600040101010101" pitchFamily="2" charset="-122"/>
              </a:rPr>
              <a:t>10</a:t>
            </a:r>
            <a:r>
              <a:rPr lang="zh-CN" altLang="en-US" sz="1350" b="1" dirty="0">
                <a:solidFill>
                  <a:prstClr val="black"/>
                </a:solidFill>
                <a:ea typeface="华文楷体" panose="02010600040101010101" pitchFamily="2" charset="-122"/>
              </a:rPr>
              <a:t>个</a:t>
            </a:r>
            <a:endParaRPr lang="zh-CN" alt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5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2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8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3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/>
      <p:bldP spid="70660" grpId="0"/>
      <p:bldP spid="70661" grpId="0" animBg="1"/>
      <p:bldP spid="48138" grpId="0" animBg="1"/>
      <p:bldP spid="47" grpId="0" animBg="1"/>
      <p:bldP spid="49" grpId="0"/>
      <p:bldP spid="50" grpId="0" animBg="1"/>
      <p:bldP spid="50" grpId="1" animBg="1"/>
      <p:bldP spid="52" grpId="0" animBg="1"/>
      <p:bldP spid="53" grpId="0"/>
      <p:bldP spid="54" grpId="0" animBg="1"/>
      <p:bldP spid="66" grpId="0"/>
      <p:bldP spid="67" grpId="0" animBg="1"/>
      <p:bldP spid="67" grpId="1" animBg="1"/>
      <p:bldP spid="68" grpId="0" animBg="1"/>
      <p:bldP spid="69" grpId="0"/>
      <p:bldP spid="70" grpId="0" animBg="1"/>
      <p:bldP spid="73" grpId="0"/>
      <p:bldP spid="74" grpId="0" animBg="1"/>
      <p:bldP spid="74" grpId="1" animBg="1"/>
      <p:bldP spid="75" grpId="0" animBg="1"/>
      <p:bldP spid="76" grpId="0"/>
      <p:bldP spid="77" grpId="0" animBg="1"/>
      <p:bldP spid="126" grpId="0"/>
      <p:bldP spid="127" grpId="0" animBg="1"/>
      <p:bldP spid="127" grpId="1" animBg="1"/>
      <p:bldP spid="128" grpId="0" animBg="1"/>
      <p:bldP spid="129" grpId="0"/>
      <p:bldP spid="130" grpId="0" animBg="1"/>
      <p:bldP spid="131" grpId="0"/>
      <p:bldP spid="132" grpId="0" animBg="1"/>
      <p:bldP spid="132" grpId="1" animBg="1"/>
      <p:bldP spid="133" grpId="0" animBg="1"/>
      <p:bldP spid="134" grpId="0"/>
      <p:bldP spid="135" grpId="0" animBg="1"/>
      <p:bldP spid="136" grpId="0"/>
      <p:bldP spid="137" grpId="0" animBg="1"/>
      <p:bldP spid="137" grpId="1" animBg="1"/>
      <p:bldP spid="138" grpId="0" animBg="1"/>
      <p:bldP spid="139" grpId="0"/>
      <p:bldP spid="140" grpId="0" animBg="1"/>
      <p:bldP spid="156" grpId="0"/>
      <p:bldP spid="157" grpId="0" animBg="1"/>
      <p:bldP spid="157" grpId="1" animBg="1"/>
      <p:bldP spid="158" grpId="0" animBg="1"/>
      <p:bldP spid="159" grpId="0"/>
      <p:bldP spid="160" grpId="0" animBg="1"/>
      <p:bldP spid="216" grpId="0"/>
      <p:bldP spid="217" grpId="0" animBg="1"/>
      <p:bldP spid="217" grpId="1" animBg="1"/>
      <p:bldP spid="218" grpId="0" animBg="1"/>
      <p:bldP spid="219" grpId="0"/>
      <p:bldP spid="220" grpId="0" animBg="1"/>
      <p:bldP spid="220" grpId="1" animBg="1"/>
      <p:bldP spid="5" grpId="0"/>
      <p:bldP spid="226" grpId="0" animBg="1"/>
      <p:bldP spid="227" grpId="0" animBg="1"/>
      <p:bldP spid="228" grpId="0"/>
      <p:bldP spid="84" grpId="0"/>
      <p:bldP spid="1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当初始顺序为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7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9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6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时，重复习题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15.1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313126-6633-4CB8-8C34-6746A589E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8527"/>
            <a:ext cx="9144000" cy="43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3877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128" y="1024890"/>
            <a:ext cx="2722245" cy="582454"/>
          </a:xfrm>
        </p:spPr>
        <p:txBody>
          <a:bodyPr>
            <a:normAutofit/>
          </a:bodyPr>
          <a:lstStyle/>
          <a:p>
            <a:r>
              <a:rPr lang="zh-CN" altLang="en-US" sz="2100"/>
              <a:t>解答：（</a:t>
            </a:r>
            <a:r>
              <a:rPr lang="en-US" altLang="zh-CN" sz="2100"/>
              <a:t>1</a:t>
            </a:r>
            <a:r>
              <a:rPr lang="zh-CN" altLang="en-US" sz="2100"/>
              <a:t>）活动树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8300" y="1607344"/>
            <a:ext cx="330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9646" y="2105025"/>
            <a:ext cx="2471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33136" y="2105025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q(1,9)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52562" y="2600801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p(1,9)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33136" y="2600801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q(1,0)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65145" y="2600801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q(2,9)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33136" y="3140869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p(2,9)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65145" y="3140869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q(2,2)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065146" y="3702844"/>
            <a:ext cx="652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p(4,9)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26781" y="4845367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p(8,9)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00964" y="3140869"/>
            <a:ext cx="652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q(4,9)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900964" y="3702844"/>
            <a:ext cx="652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q(4,4)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26781" y="3702844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q(6,9)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726781" y="4241959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q(6,6)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00964" y="4241959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p(6,9)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604986" y="4241959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q(8,9)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604986" y="4845367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q(8,8)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41282" y="4845367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/>
              <a:t>q(10,9)</a:t>
            </a:r>
          </a:p>
        </p:txBody>
      </p:sp>
      <p:cxnSp>
        <p:nvCxnSpPr>
          <p:cNvPr id="23" name="直接连接符 22"/>
          <p:cNvCxnSpPr>
            <a:stCxn id="3" idx="2"/>
            <a:endCxn id="4" idx="0"/>
          </p:cNvCxnSpPr>
          <p:nvPr/>
        </p:nvCxnSpPr>
        <p:spPr>
          <a:xfrm flipH="1">
            <a:off x="1103238" y="1907426"/>
            <a:ext cx="700332" cy="197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5" idx="2"/>
            <a:endCxn id="6" idx="0"/>
          </p:cNvCxnSpPr>
          <p:nvPr/>
        </p:nvCxnSpPr>
        <p:spPr>
          <a:xfrm flipH="1">
            <a:off x="1779735" y="2405107"/>
            <a:ext cx="780574" cy="195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7" idx="0"/>
          </p:cNvCxnSpPr>
          <p:nvPr/>
        </p:nvCxnSpPr>
        <p:spPr>
          <a:xfrm>
            <a:off x="2507934" y="2380774"/>
            <a:ext cx="52375" cy="220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8" idx="2"/>
            <a:endCxn id="9" idx="0"/>
          </p:cNvCxnSpPr>
          <p:nvPr/>
        </p:nvCxnSpPr>
        <p:spPr>
          <a:xfrm flipH="1">
            <a:off x="2560309" y="2900883"/>
            <a:ext cx="832009" cy="23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0" idx="0"/>
          </p:cNvCxnSpPr>
          <p:nvPr/>
        </p:nvCxnSpPr>
        <p:spPr>
          <a:xfrm>
            <a:off x="3344229" y="2888933"/>
            <a:ext cx="48089" cy="251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6" idx="2"/>
            <a:endCxn id="12" idx="0"/>
          </p:cNvCxnSpPr>
          <p:nvPr/>
        </p:nvCxnSpPr>
        <p:spPr>
          <a:xfrm flipH="1">
            <a:off x="3391486" y="3440951"/>
            <a:ext cx="835818" cy="261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17" idx="0"/>
          </p:cNvCxnSpPr>
          <p:nvPr/>
        </p:nvCxnSpPr>
        <p:spPr>
          <a:xfrm>
            <a:off x="4180047" y="3428524"/>
            <a:ext cx="47257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8" idx="2"/>
            <a:endCxn id="14" idx="0"/>
          </p:cNvCxnSpPr>
          <p:nvPr/>
        </p:nvCxnSpPr>
        <p:spPr>
          <a:xfrm flipH="1">
            <a:off x="4228137" y="4002926"/>
            <a:ext cx="825817" cy="239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9" idx="0"/>
          </p:cNvCxnSpPr>
          <p:nvPr/>
        </p:nvCxnSpPr>
        <p:spPr>
          <a:xfrm>
            <a:off x="5005865" y="3989546"/>
            <a:ext cx="48089" cy="252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0" idx="2"/>
            <a:endCxn id="15" idx="0"/>
          </p:cNvCxnSpPr>
          <p:nvPr/>
        </p:nvCxnSpPr>
        <p:spPr>
          <a:xfrm flipH="1">
            <a:off x="5053954" y="4542041"/>
            <a:ext cx="878205" cy="3033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0" idx="2"/>
            <a:endCxn id="21" idx="0"/>
          </p:cNvCxnSpPr>
          <p:nvPr/>
        </p:nvCxnSpPr>
        <p:spPr>
          <a:xfrm>
            <a:off x="5932159" y="4542041"/>
            <a:ext cx="0" cy="3033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5" idx="0"/>
          </p:cNvCxnSpPr>
          <p:nvPr/>
        </p:nvCxnSpPr>
        <p:spPr>
          <a:xfrm>
            <a:off x="1767364" y="1894047"/>
            <a:ext cx="792945" cy="2109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8" idx="0"/>
          </p:cNvCxnSpPr>
          <p:nvPr/>
        </p:nvCxnSpPr>
        <p:spPr>
          <a:xfrm>
            <a:off x="2497455" y="2380774"/>
            <a:ext cx="894863" cy="2200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16" idx="0"/>
          </p:cNvCxnSpPr>
          <p:nvPr/>
        </p:nvCxnSpPr>
        <p:spPr>
          <a:xfrm>
            <a:off x="3322796" y="2878455"/>
            <a:ext cx="904508" cy="2624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18" idx="0"/>
          </p:cNvCxnSpPr>
          <p:nvPr/>
        </p:nvCxnSpPr>
        <p:spPr>
          <a:xfrm>
            <a:off x="4169569" y="3407569"/>
            <a:ext cx="884385" cy="2952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20" idx="0"/>
          </p:cNvCxnSpPr>
          <p:nvPr/>
        </p:nvCxnSpPr>
        <p:spPr>
          <a:xfrm>
            <a:off x="5005864" y="3989546"/>
            <a:ext cx="926295" cy="2524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0" idx="2"/>
            <a:endCxn id="22" idx="0"/>
          </p:cNvCxnSpPr>
          <p:nvPr/>
        </p:nvCxnSpPr>
        <p:spPr>
          <a:xfrm>
            <a:off x="5932159" y="4542041"/>
            <a:ext cx="883585" cy="3033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185863" y="5407819"/>
            <a:ext cx="7526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>
                <a:latin typeface="+mj-lt"/>
                <a:ea typeface="+mj-ea"/>
                <a:cs typeface="+mj-cs"/>
                <a:sym typeface="+mn-ea"/>
              </a:rPr>
              <a:t>（2）同时在栈中出现的活动记录最多有7个</a:t>
            </a:r>
            <a:endParaRPr lang="zh-CN" altLang="en-US" sz="2100"/>
          </a:p>
          <a:p>
            <a:endParaRPr lang="zh-CN" altLang="en-US" sz="210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下图是递归计算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Fibonacci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数列的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语言代码。假设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的活动记录按顺序包含下列元素：（返回值，参数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，局部变量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，局部变量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）。通常在活动记录中还会有其他元素。下面的问题假设初始调用是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f(5)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3639555"/>
            <a:ext cx="4572000" cy="32184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3050" lvl="0" indent="-273050" fontAlgn="base">
              <a:lnSpc>
                <a:spcPts val="3500"/>
              </a:lnSpc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(1) 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给出完整的活动树。</a:t>
            </a:r>
          </a:p>
          <a:p>
            <a:pPr marL="273050" lvl="0" indent="-273050" fontAlgn="base">
              <a:lnSpc>
                <a:spcPts val="3500"/>
              </a:lnSpc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(2) 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当第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个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f(1)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调用即将返回时，运行时刻栈和其中的活动记录是什么样子的？</a:t>
            </a:r>
          </a:p>
          <a:p>
            <a:pPr marL="273050" lvl="0" indent="-273050" fontAlgn="base">
              <a:lnSpc>
                <a:spcPts val="3500"/>
              </a:lnSpc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(3) 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当第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5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个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f(1)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调用即将返回时，运行时刻栈和其中的活动记录是什么样子的</a:t>
            </a:r>
            <a:r>
              <a:rPr lang="zh-CN" altLang="en-US" sz="28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？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145" y="3908527"/>
            <a:ext cx="3315791" cy="22224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631151" y="3863557"/>
            <a:ext cx="3411745" cy="23573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55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8833E-333B-40A7-9CD4-D098645D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2C049-CDB7-4708-8707-AD321CD6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16" y="1064206"/>
            <a:ext cx="6268069" cy="3506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942BF6-290A-4410-8128-C6CB47A7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16" y="4830920"/>
            <a:ext cx="6846125" cy="183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702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204085" y="5194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活动树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75535" y="88773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f(5)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861685" y="273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控制栈</a:t>
            </a:r>
          </a:p>
        </p:txBody>
      </p:sp>
      <p:grpSp>
        <p:nvGrpSpPr>
          <p:cNvPr id="115" name="组合 114"/>
          <p:cNvGrpSpPr/>
          <p:nvPr/>
        </p:nvGrpSpPr>
        <p:grpSpPr>
          <a:xfrm>
            <a:off x="1258570" y="2004695"/>
            <a:ext cx="665480" cy="742315"/>
            <a:chOff x="1982" y="3157"/>
            <a:chExt cx="1048" cy="1169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2428" y="3157"/>
              <a:ext cx="603" cy="5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982" y="3746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f(3)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784350" y="1277620"/>
            <a:ext cx="802005" cy="727075"/>
            <a:chOff x="2810" y="2012"/>
            <a:chExt cx="1263" cy="1145"/>
          </a:xfrm>
        </p:grpSpPr>
        <p:sp>
          <p:nvSpPr>
            <p:cNvPr id="4" name="文本框 3"/>
            <p:cNvSpPr txBox="1"/>
            <p:nvPr/>
          </p:nvSpPr>
          <p:spPr>
            <a:xfrm>
              <a:off x="2810" y="2577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f(4)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3471" y="2012"/>
              <a:ext cx="603" cy="5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/>
          <p:cNvGrpSpPr/>
          <p:nvPr/>
        </p:nvGrpSpPr>
        <p:grpSpPr>
          <a:xfrm>
            <a:off x="732790" y="2710180"/>
            <a:ext cx="718820" cy="701040"/>
            <a:chOff x="1154" y="4268"/>
            <a:chExt cx="1132" cy="1104"/>
          </a:xfrm>
        </p:grpSpPr>
        <p:cxnSp>
          <p:nvCxnSpPr>
            <p:cNvPr id="38" name="直接连接符 37"/>
            <p:cNvCxnSpPr/>
            <p:nvPr/>
          </p:nvCxnSpPr>
          <p:spPr>
            <a:xfrm flipH="1">
              <a:off x="1684" y="4268"/>
              <a:ext cx="603" cy="5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154" y="4792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f(2)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207010" y="3410585"/>
            <a:ext cx="698500" cy="742315"/>
            <a:chOff x="326" y="5371"/>
            <a:chExt cx="1100" cy="1169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824" y="5371"/>
              <a:ext cx="603" cy="5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326" y="5960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f(1)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452745" y="395605"/>
            <a:ext cx="1685925" cy="1720850"/>
            <a:chOff x="6774" y="3049"/>
            <a:chExt cx="2880" cy="3798"/>
          </a:xfrm>
        </p:grpSpPr>
        <p:grpSp>
          <p:nvGrpSpPr>
            <p:cNvPr id="43" name="组合 42"/>
            <p:cNvGrpSpPr/>
            <p:nvPr/>
          </p:nvGrpSpPr>
          <p:grpSpPr>
            <a:xfrm>
              <a:off x="6774" y="3049"/>
              <a:ext cx="2880" cy="3798"/>
              <a:chOff x="5828" y="3246"/>
              <a:chExt cx="2880" cy="3798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5828" y="3246"/>
                <a:ext cx="2880" cy="37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5828" y="400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5828" y="475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5828" y="5500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5828" y="6242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7799" y="3050"/>
              <a:ext cx="828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f(5)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439" y="3812"/>
              <a:ext cx="1551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552" y="4555"/>
              <a:ext cx="138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n=5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552" y="5303"/>
              <a:ext cx="1676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s=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552" y="6045"/>
              <a:ext cx="132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t=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452110" y="2116455"/>
            <a:ext cx="1685925" cy="1720850"/>
            <a:chOff x="6774" y="3049"/>
            <a:chExt cx="2880" cy="3798"/>
          </a:xfrm>
        </p:grpSpPr>
        <p:grpSp>
          <p:nvGrpSpPr>
            <p:cNvPr id="55" name="组合 54"/>
            <p:cNvGrpSpPr/>
            <p:nvPr/>
          </p:nvGrpSpPr>
          <p:grpSpPr>
            <a:xfrm>
              <a:off x="6774" y="3049"/>
              <a:ext cx="2880" cy="3798"/>
              <a:chOff x="5828" y="3246"/>
              <a:chExt cx="2880" cy="3798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5828" y="3246"/>
                <a:ext cx="2880" cy="37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>
                <a:off x="5828" y="400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828" y="475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5828" y="5500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5828" y="6242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文本框 60"/>
            <p:cNvSpPr txBox="1"/>
            <p:nvPr/>
          </p:nvSpPr>
          <p:spPr>
            <a:xfrm>
              <a:off x="7799" y="3050"/>
              <a:ext cx="828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f(4)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439" y="3812"/>
              <a:ext cx="1551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552" y="4555"/>
              <a:ext cx="138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n=4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552" y="5303"/>
              <a:ext cx="1676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s=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552" y="6045"/>
              <a:ext cx="132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t=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451475" y="3837305"/>
            <a:ext cx="1685925" cy="1720850"/>
            <a:chOff x="6774" y="3049"/>
            <a:chExt cx="2880" cy="3798"/>
          </a:xfrm>
        </p:grpSpPr>
        <p:grpSp>
          <p:nvGrpSpPr>
            <p:cNvPr id="67" name="组合 66"/>
            <p:cNvGrpSpPr/>
            <p:nvPr/>
          </p:nvGrpSpPr>
          <p:grpSpPr>
            <a:xfrm>
              <a:off x="6774" y="3049"/>
              <a:ext cx="2880" cy="3798"/>
              <a:chOff x="5828" y="3246"/>
              <a:chExt cx="2880" cy="3798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5828" y="3246"/>
                <a:ext cx="2880" cy="37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9" name="直接连接符 68"/>
              <p:cNvCxnSpPr/>
              <p:nvPr/>
            </p:nvCxnSpPr>
            <p:spPr>
              <a:xfrm>
                <a:off x="5828" y="400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828" y="475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5828" y="5500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5828" y="6242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文本框 72"/>
            <p:cNvSpPr txBox="1"/>
            <p:nvPr/>
          </p:nvSpPr>
          <p:spPr>
            <a:xfrm>
              <a:off x="7799" y="3050"/>
              <a:ext cx="828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f(3)</a:t>
              </a: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7439" y="3812"/>
              <a:ext cx="1551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552" y="4555"/>
              <a:ext cx="138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n=3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552" y="5303"/>
              <a:ext cx="1584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s=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552" y="6045"/>
              <a:ext cx="132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t=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391400" y="394970"/>
            <a:ext cx="1685925" cy="1720850"/>
            <a:chOff x="6774" y="3049"/>
            <a:chExt cx="2880" cy="3798"/>
          </a:xfrm>
        </p:grpSpPr>
        <p:grpSp>
          <p:nvGrpSpPr>
            <p:cNvPr id="91" name="组合 90"/>
            <p:cNvGrpSpPr/>
            <p:nvPr/>
          </p:nvGrpSpPr>
          <p:grpSpPr>
            <a:xfrm>
              <a:off x="6774" y="3049"/>
              <a:ext cx="2880" cy="3798"/>
              <a:chOff x="5828" y="3246"/>
              <a:chExt cx="2880" cy="3798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5828" y="3246"/>
                <a:ext cx="2880" cy="37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>
                <a:off x="5828" y="400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5828" y="475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5828" y="5500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5828" y="6242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文本框 96"/>
            <p:cNvSpPr txBox="1"/>
            <p:nvPr/>
          </p:nvSpPr>
          <p:spPr>
            <a:xfrm>
              <a:off x="7799" y="3050"/>
              <a:ext cx="828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f(2)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439" y="3812"/>
              <a:ext cx="1551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</a:t>
              </a: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7552" y="4555"/>
              <a:ext cx="138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n=2</a:t>
              </a: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552" y="5303"/>
              <a:ext cx="1613" cy="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s=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7552" y="6045"/>
              <a:ext cx="132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t=</a:t>
              </a: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7390765" y="2117090"/>
            <a:ext cx="1685925" cy="1720850"/>
            <a:chOff x="6774" y="3049"/>
            <a:chExt cx="2880" cy="3798"/>
          </a:xfrm>
        </p:grpSpPr>
        <p:grpSp>
          <p:nvGrpSpPr>
            <p:cNvPr id="103" name="组合 102"/>
            <p:cNvGrpSpPr/>
            <p:nvPr/>
          </p:nvGrpSpPr>
          <p:grpSpPr>
            <a:xfrm>
              <a:off x="6774" y="3049"/>
              <a:ext cx="2880" cy="3798"/>
              <a:chOff x="5828" y="3246"/>
              <a:chExt cx="2880" cy="3798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5828" y="3246"/>
                <a:ext cx="2880" cy="37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5" name="直接连接符 104"/>
              <p:cNvCxnSpPr/>
              <p:nvPr/>
            </p:nvCxnSpPr>
            <p:spPr>
              <a:xfrm>
                <a:off x="5828" y="400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5828" y="4759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5828" y="5500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5828" y="6242"/>
                <a:ext cx="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文本框 108"/>
            <p:cNvSpPr txBox="1"/>
            <p:nvPr/>
          </p:nvSpPr>
          <p:spPr>
            <a:xfrm>
              <a:off x="7799" y="3050"/>
              <a:ext cx="828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f(1)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7439" y="3812"/>
              <a:ext cx="1551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1</a:t>
              </a: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7552" y="4555"/>
              <a:ext cx="138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n=1</a:t>
              </a: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7552" y="5303"/>
              <a:ext cx="132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s</a:t>
              </a: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7552" y="6045"/>
              <a:ext cx="1323" cy="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t</a:t>
              </a:r>
            </a:p>
          </p:txBody>
        </p:sp>
      </p:grpSp>
      <p:cxnSp>
        <p:nvCxnSpPr>
          <p:cNvPr id="132" name="曲线连接符 131"/>
          <p:cNvCxnSpPr>
            <a:stCxn id="68" idx="3"/>
            <a:endCxn id="97" idx="0"/>
          </p:cNvCxnSpPr>
          <p:nvPr/>
        </p:nvCxnSpPr>
        <p:spPr>
          <a:xfrm flipV="1">
            <a:off x="7137400" y="395605"/>
            <a:ext cx="1096010" cy="4302125"/>
          </a:xfrm>
          <a:prstGeom prst="curvedConnector4">
            <a:avLst>
              <a:gd name="adj1" fmla="val 10370"/>
              <a:gd name="adj2" fmla="val 10553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圆角矩形 132"/>
          <p:cNvSpPr/>
          <p:nvPr/>
        </p:nvSpPr>
        <p:spPr>
          <a:xfrm>
            <a:off x="57150" y="3784600"/>
            <a:ext cx="824865" cy="4527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标题 133"/>
          <p:cNvSpPr>
            <a:spLocks noGrp="1"/>
          </p:cNvSpPr>
          <p:nvPr>
            <p:ph type="title"/>
          </p:nvPr>
        </p:nvSpPr>
        <p:spPr>
          <a:xfrm>
            <a:off x="572314" y="27175"/>
            <a:ext cx="8116391" cy="643913"/>
          </a:xfrm>
        </p:spPr>
        <p:txBody>
          <a:bodyPr/>
          <a:lstStyle/>
          <a:p>
            <a:r>
              <a:rPr lang="zh-CN" altLang="en-US" sz="2800" b="1"/>
              <a:t>第一个</a:t>
            </a:r>
            <a:r>
              <a:rPr lang="en-US" altLang="zh-CN" sz="2800" b="1" i="1"/>
              <a:t>f(1)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6260" y="931545"/>
            <a:ext cx="4528185" cy="3632835"/>
            <a:chOff x="2627" y="1326"/>
            <a:chExt cx="7131" cy="5721"/>
          </a:xfrm>
        </p:grpSpPr>
        <p:sp>
          <p:nvSpPr>
            <p:cNvPr id="16" name="文本框 15"/>
            <p:cNvSpPr txBox="1"/>
            <p:nvPr/>
          </p:nvSpPr>
          <p:spPr>
            <a:xfrm>
              <a:off x="5772" y="1326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70C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活动树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042" y="1906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f(5)</a:t>
              </a: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4283" y="3665"/>
              <a:ext cx="1048" cy="1169"/>
              <a:chOff x="1982" y="3157"/>
              <a:chExt cx="1048" cy="1169"/>
            </a:xfrm>
          </p:grpSpPr>
          <p:cxnSp>
            <p:nvCxnSpPr>
              <p:cNvPr id="17" name="直接连接符 16"/>
              <p:cNvCxnSpPr/>
              <p:nvPr/>
            </p:nvCxnSpPr>
            <p:spPr>
              <a:xfrm flipH="1">
                <a:off x="2428" y="3157"/>
                <a:ext cx="603" cy="589"/>
              </a:xfrm>
              <a:prstGeom prst="line">
                <a:avLst/>
              </a:prstGeom>
              <a:ln w="19050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1982" y="3746"/>
                <a:ext cx="8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f(3)</a:t>
                </a: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5111" y="2520"/>
              <a:ext cx="1263" cy="1145"/>
              <a:chOff x="2810" y="2012"/>
              <a:chExt cx="1263" cy="1145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2810" y="2577"/>
                <a:ext cx="8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f(4)</a:t>
                </a: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H="1">
                <a:off x="3471" y="2012"/>
                <a:ext cx="603" cy="589"/>
              </a:xfrm>
              <a:prstGeom prst="line">
                <a:avLst/>
              </a:prstGeom>
              <a:ln w="19050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直接连接符 37"/>
            <p:cNvCxnSpPr/>
            <p:nvPr/>
          </p:nvCxnSpPr>
          <p:spPr>
            <a:xfrm flipH="1">
              <a:off x="3985" y="4761"/>
              <a:ext cx="603" cy="589"/>
            </a:xfrm>
            <a:prstGeom prst="line">
              <a:avLst/>
            </a:prstGeom>
            <a:ln w="19050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3455" y="5300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f(2)</a:t>
              </a: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2627" y="5879"/>
              <a:ext cx="1100" cy="1169"/>
              <a:chOff x="326" y="5371"/>
              <a:chExt cx="1100" cy="1169"/>
            </a:xfrm>
          </p:grpSpPr>
          <p:cxnSp>
            <p:nvCxnSpPr>
              <p:cNvPr id="40" name="直接连接符 39"/>
              <p:cNvCxnSpPr/>
              <p:nvPr/>
            </p:nvCxnSpPr>
            <p:spPr>
              <a:xfrm flipH="1">
                <a:off x="824" y="5371"/>
                <a:ext cx="603" cy="589"/>
              </a:xfrm>
              <a:prstGeom prst="line">
                <a:avLst/>
              </a:prstGeom>
              <a:ln w="19050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326" y="5960"/>
                <a:ext cx="8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f(1)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985" y="5861"/>
              <a:ext cx="828" cy="1187"/>
              <a:chOff x="1684" y="5353"/>
              <a:chExt cx="828" cy="1187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 flipV="1">
                <a:off x="1684" y="5353"/>
                <a:ext cx="426" cy="649"/>
              </a:xfrm>
              <a:prstGeom prst="line">
                <a:avLst/>
              </a:prstGeom>
              <a:ln w="19050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1684" y="5960"/>
                <a:ext cx="8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f(0)</a:t>
                </a: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H="1" flipV="1">
              <a:off x="4813" y="4785"/>
              <a:ext cx="240" cy="565"/>
            </a:xfrm>
            <a:prstGeom prst="line">
              <a:avLst/>
            </a:prstGeom>
            <a:ln w="19050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4588" y="5281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f(1)</a:t>
              </a:r>
            </a:p>
          </p:txBody>
        </p:sp>
        <p:cxnSp>
          <p:nvCxnSpPr>
            <p:cNvPr id="8" name="直接连接符 7"/>
            <p:cNvCxnSpPr>
              <a:stCxn id="9" idx="0"/>
            </p:cNvCxnSpPr>
            <p:nvPr/>
          </p:nvCxnSpPr>
          <p:spPr>
            <a:xfrm flipH="1" flipV="1">
              <a:off x="5845" y="3665"/>
              <a:ext cx="414" cy="589"/>
            </a:xfrm>
            <a:prstGeom prst="line">
              <a:avLst/>
            </a:prstGeom>
            <a:ln w="19050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5845" y="4254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f(2)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416" y="4743"/>
              <a:ext cx="828" cy="1136"/>
              <a:chOff x="683" y="5371"/>
              <a:chExt cx="828" cy="1136"/>
            </a:xfrm>
          </p:grpSpPr>
          <p:cxnSp>
            <p:nvCxnSpPr>
              <p:cNvPr id="11" name="直接连接符 10"/>
              <p:cNvCxnSpPr/>
              <p:nvPr/>
            </p:nvCxnSpPr>
            <p:spPr>
              <a:xfrm flipH="1">
                <a:off x="1182" y="5371"/>
                <a:ext cx="245" cy="607"/>
              </a:xfrm>
              <a:prstGeom prst="line">
                <a:avLst/>
              </a:prstGeom>
              <a:ln w="19050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683" y="5927"/>
                <a:ext cx="8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f(1)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444" y="4743"/>
              <a:ext cx="828" cy="1137"/>
              <a:chOff x="1684" y="5353"/>
              <a:chExt cx="828" cy="1137"/>
            </a:xfrm>
          </p:grpSpPr>
          <p:cxnSp>
            <p:nvCxnSpPr>
              <p:cNvPr id="14" name="直接连接符 13"/>
              <p:cNvCxnSpPr/>
              <p:nvPr/>
            </p:nvCxnSpPr>
            <p:spPr>
              <a:xfrm flipH="1" flipV="1">
                <a:off x="1684" y="5353"/>
                <a:ext cx="426" cy="649"/>
              </a:xfrm>
              <a:prstGeom prst="line">
                <a:avLst/>
              </a:prstGeom>
              <a:ln w="19050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1684" y="5910"/>
                <a:ext cx="8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f(0)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7294" y="3641"/>
              <a:ext cx="1852" cy="2239"/>
              <a:chOff x="8608" y="2604"/>
              <a:chExt cx="1852" cy="2239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H="1">
                <a:off x="8942" y="2604"/>
                <a:ext cx="603" cy="589"/>
              </a:xfrm>
              <a:prstGeom prst="line">
                <a:avLst/>
              </a:prstGeom>
              <a:ln w="19050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/>
              <p:cNvSpPr txBox="1"/>
              <p:nvPr/>
            </p:nvSpPr>
            <p:spPr>
              <a:xfrm>
                <a:off x="8741" y="3160"/>
                <a:ext cx="8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f(2)</a:t>
                </a: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8608" y="3744"/>
                <a:ext cx="828" cy="1098"/>
                <a:chOff x="1350" y="5393"/>
                <a:chExt cx="828" cy="1098"/>
              </a:xfrm>
            </p:grpSpPr>
            <p:cxnSp>
              <p:nvCxnSpPr>
                <p:cNvPr id="34" name="直接连接符 33"/>
                <p:cNvCxnSpPr/>
                <p:nvPr/>
              </p:nvCxnSpPr>
              <p:spPr>
                <a:xfrm flipH="1">
                  <a:off x="1684" y="5393"/>
                  <a:ext cx="159" cy="609"/>
                </a:xfrm>
                <a:prstGeom prst="line">
                  <a:avLst/>
                </a:prstGeom>
                <a:ln w="19050">
                  <a:solidFill>
                    <a:srgbClr val="336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本框 34"/>
                <p:cNvSpPr txBox="1"/>
                <p:nvPr/>
              </p:nvSpPr>
              <p:spPr>
                <a:xfrm>
                  <a:off x="1350" y="5911"/>
                  <a:ext cx="828" cy="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f(1)</a:t>
                  </a: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9249" y="3799"/>
                <a:ext cx="1124" cy="1044"/>
                <a:chOff x="1991" y="5448"/>
                <a:chExt cx="1124" cy="1044"/>
              </a:xfrm>
            </p:grpSpPr>
            <p:cxnSp>
              <p:nvCxnSpPr>
                <p:cNvPr id="43" name="直接连接符 42"/>
                <p:cNvCxnSpPr/>
                <p:nvPr/>
              </p:nvCxnSpPr>
              <p:spPr>
                <a:xfrm flipH="1" flipV="1">
                  <a:off x="1991" y="5448"/>
                  <a:ext cx="549" cy="401"/>
                </a:xfrm>
                <a:prstGeom prst="line">
                  <a:avLst/>
                </a:prstGeom>
                <a:ln w="19050">
                  <a:solidFill>
                    <a:srgbClr val="336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文本框 43"/>
                <p:cNvSpPr txBox="1"/>
                <p:nvPr/>
              </p:nvSpPr>
              <p:spPr>
                <a:xfrm>
                  <a:off x="2287" y="5912"/>
                  <a:ext cx="828" cy="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f(0)</a:t>
                  </a:r>
                </a:p>
              </p:txBody>
            </p:sp>
          </p:grpSp>
          <p:cxnSp>
            <p:nvCxnSpPr>
              <p:cNvPr id="45" name="直接连接符 44"/>
              <p:cNvCxnSpPr/>
              <p:nvPr/>
            </p:nvCxnSpPr>
            <p:spPr>
              <a:xfrm flipH="1" flipV="1">
                <a:off x="9770" y="2628"/>
                <a:ext cx="690" cy="53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/>
            <p:cNvCxnSpPr/>
            <p:nvPr/>
          </p:nvCxnSpPr>
          <p:spPr>
            <a:xfrm flipH="1" flipV="1">
              <a:off x="6870" y="2520"/>
              <a:ext cx="950" cy="58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7829" y="3085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f(3)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930" y="4256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f(1)</a:t>
              </a:r>
            </a:p>
          </p:txBody>
        </p:sp>
      </p:grpSp>
      <p:sp>
        <p:nvSpPr>
          <p:cNvPr id="133" name="圆角矩形 132"/>
          <p:cNvSpPr/>
          <p:nvPr/>
        </p:nvSpPr>
        <p:spPr>
          <a:xfrm>
            <a:off x="4385310" y="2792095"/>
            <a:ext cx="824865" cy="4527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591300" y="619760"/>
            <a:ext cx="1687195" cy="5162550"/>
            <a:chOff x="8585" y="623"/>
            <a:chExt cx="2657" cy="8130"/>
          </a:xfrm>
        </p:grpSpPr>
        <p:grpSp>
          <p:nvGrpSpPr>
            <p:cNvPr id="3" name="组合 2"/>
            <p:cNvGrpSpPr/>
            <p:nvPr/>
          </p:nvGrpSpPr>
          <p:grpSpPr>
            <a:xfrm>
              <a:off x="8587" y="623"/>
              <a:ext cx="2655" cy="2710"/>
              <a:chOff x="6774" y="3049"/>
              <a:chExt cx="2880" cy="379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6774" y="3049"/>
                <a:ext cx="2880" cy="3798"/>
                <a:chOff x="5828" y="3246"/>
                <a:chExt cx="2880" cy="3798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5828" y="3246"/>
                  <a:ext cx="2880" cy="379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" name="直接连接符 22"/>
                <p:cNvCxnSpPr/>
                <p:nvPr/>
              </p:nvCxnSpPr>
              <p:spPr>
                <a:xfrm>
                  <a:off x="5828" y="4009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5828" y="4759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5828" y="5500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5828" y="6242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文本框 26"/>
              <p:cNvSpPr txBox="1"/>
              <p:nvPr/>
            </p:nvSpPr>
            <p:spPr>
              <a:xfrm>
                <a:off x="7799" y="3050"/>
                <a:ext cx="828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f(5)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7439" y="3812"/>
                <a:ext cx="1551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7552" y="4555"/>
                <a:ext cx="1383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 n=5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7552" y="5303"/>
                <a:ext cx="1676" cy="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 s=5</a:t>
                </a:r>
                <a:endPara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7552" y="6045"/>
                <a:ext cx="1580" cy="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 t=</a:t>
                </a:r>
                <a:endPara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8586" y="3333"/>
              <a:ext cx="2655" cy="2710"/>
              <a:chOff x="6774" y="3049"/>
              <a:chExt cx="2880" cy="3798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6774" y="3049"/>
                <a:ext cx="2880" cy="3798"/>
                <a:chOff x="5828" y="3246"/>
                <a:chExt cx="2880" cy="3798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5828" y="3246"/>
                  <a:ext cx="2880" cy="379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7" name="直接连接符 56"/>
                <p:cNvCxnSpPr/>
                <p:nvPr/>
              </p:nvCxnSpPr>
              <p:spPr>
                <a:xfrm>
                  <a:off x="5828" y="4009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5828" y="4759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>
                  <a:off x="5828" y="5500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5828" y="6242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文本框 60"/>
              <p:cNvSpPr txBox="1"/>
              <p:nvPr/>
            </p:nvSpPr>
            <p:spPr>
              <a:xfrm>
                <a:off x="7799" y="3050"/>
                <a:ext cx="828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f(3)</a:t>
                </a: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7439" y="3812"/>
                <a:ext cx="1551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</a:t>
                </a: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7552" y="4555"/>
                <a:ext cx="1383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 n=3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7552" y="5303"/>
                <a:ext cx="1676" cy="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 s=2</a:t>
                </a:r>
                <a:endPara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7552" y="6045"/>
                <a:ext cx="1678" cy="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 t=</a:t>
                </a:r>
                <a:endPara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585" y="6043"/>
              <a:ext cx="2655" cy="2710"/>
              <a:chOff x="6774" y="3049"/>
              <a:chExt cx="2880" cy="3798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6774" y="3049"/>
                <a:ext cx="2880" cy="3798"/>
                <a:chOff x="5828" y="3246"/>
                <a:chExt cx="2880" cy="3798"/>
              </a:xfrm>
            </p:grpSpPr>
            <p:sp>
              <p:nvSpPr>
                <p:cNvPr id="68" name="矩形 67"/>
                <p:cNvSpPr/>
                <p:nvPr/>
              </p:nvSpPr>
              <p:spPr>
                <a:xfrm>
                  <a:off x="5828" y="3246"/>
                  <a:ext cx="2880" cy="379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9" name="直接连接符 68"/>
                <p:cNvCxnSpPr/>
                <p:nvPr/>
              </p:nvCxnSpPr>
              <p:spPr>
                <a:xfrm>
                  <a:off x="5828" y="4009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>
                  <a:off x="5828" y="4759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>
                  <a:off x="5828" y="5500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5828" y="6242"/>
                  <a:ext cx="2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文本框 72"/>
              <p:cNvSpPr txBox="1"/>
              <p:nvPr/>
            </p:nvSpPr>
            <p:spPr>
              <a:xfrm>
                <a:off x="7799" y="3050"/>
                <a:ext cx="828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f(1)</a:t>
                </a: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439" y="3812"/>
                <a:ext cx="1551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1 </a:t>
                </a: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7552" y="4555"/>
                <a:ext cx="1383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 n=1</a:t>
                </a: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7552" y="5303"/>
                <a:ext cx="1584" cy="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 s</a:t>
                </a:r>
                <a:endPara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7552" y="6045"/>
                <a:ext cx="1323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 t</a:t>
                </a: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7000240" y="1257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控制栈</a:t>
            </a:r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572314" y="27175"/>
            <a:ext cx="8116391" cy="643913"/>
          </a:xfrm>
        </p:spPr>
        <p:txBody>
          <a:bodyPr/>
          <a:lstStyle/>
          <a:p>
            <a:r>
              <a:rPr lang="zh-CN" altLang="en-US" sz="2800" b="1"/>
              <a:t>第五个</a:t>
            </a:r>
            <a:r>
              <a:rPr lang="en-US" altLang="zh-CN" sz="2800" b="1" i="1"/>
              <a:t>f(1)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ldLvl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下面是两个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语言函数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的概述：</a:t>
            </a:r>
          </a:p>
          <a:p>
            <a:pPr marL="0" lvl="0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f (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x) {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; ...return i+1; ...}</a:t>
            </a:r>
          </a:p>
          <a:p>
            <a:pPr marL="0" lvl="0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g (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y) {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j; ... f (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j+l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) ...}</a:t>
            </a:r>
          </a:p>
          <a:p>
            <a:pPr marL="0" lvl="0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也就是说，函数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调用函数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。画出在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调用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即将返回时，运行时刻栈中从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的活动记录开始的顶端部分。你可以只考虑返回值、参数、控制链以及存放局部数据的空间。你不用考虑存放的机器状态，也不用考虑没有在代码中显示的局部值和临时值。但是你应该指出：</a:t>
            </a: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哪个函数在栈中为各个元素创建了所使用的空间？</a:t>
            </a: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哪个函数写入了各个元素的值？</a:t>
            </a: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这些元素属于哪个活动记录？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39322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运行时刻栈（即将返回时）</a:t>
            </a:r>
          </a:p>
        </p:txBody>
      </p:sp>
      <p:graphicFrame>
        <p:nvGraphicFramePr>
          <p:cNvPr id="65" name="内容占位符 3"/>
          <p:cNvGraphicFramePr/>
          <p:nvPr/>
        </p:nvGraphicFramePr>
        <p:xfrm>
          <a:off x="3081339" y="1690688"/>
          <a:ext cx="2325529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5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参数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y</a:t>
                      </a:r>
                      <a:endParaRPr lang="zh-CN" altLang="en-US" sz="18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返回值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控制链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局部变量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j</a:t>
                      </a:r>
                    </a:p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t1=j+1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参数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x=t1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返回值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控制链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局部变量</a:t>
                      </a:r>
                      <a:r>
                        <a:rPr lang="en-US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int i</a:t>
                      </a:r>
                    </a:p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t2=i+1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8" name="弧形 67"/>
          <p:cNvSpPr/>
          <p:nvPr/>
        </p:nvSpPr>
        <p:spPr bwMode="auto">
          <a:xfrm rot="10056762" flipV="1">
            <a:off x="2892426" y="1830388"/>
            <a:ext cx="193675" cy="747713"/>
          </a:xfrm>
          <a:prstGeom prst="arc">
            <a:avLst>
              <a:gd name="adj1" fmla="val 16831102"/>
              <a:gd name="adj2" fmla="val 5229498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99" b="1">
              <a:solidFill>
                <a:prstClr val="black"/>
              </a:solidFill>
            </a:endParaRPr>
          </a:p>
        </p:txBody>
      </p:sp>
      <p:sp>
        <p:nvSpPr>
          <p:cNvPr id="71" name="任意多边形 70"/>
          <p:cNvSpPr/>
          <p:nvPr/>
        </p:nvSpPr>
        <p:spPr>
          <a:xfrm>
            <a:off x="2814638" y="3069907"/>
            <a:ext cx="266700" cy="1463993"/>
          </a:xfrm>
          <a:custGeom>
            <a:avLst/>
            <a:gdLst>
              <a:gd name="connsiteX0" fmla="*/ 180473 w 180473"/>
              <a:gd name="connsiteY0" fmla="*/ 1780674 h 1780674"/>
              <a:gd name="connsiteX1" fmla="*/ 0 w 180473"/>
              <a:gd name="connsiteY1" fmla="*/ 565484 h 1780674"/>
              <a:gd name="connsiteX2" fmla="*/ 180473 w 180473"/>
              <a:gd name="connsiteY2" fmla="*/ 0 h 1780674"/>
              <a:gd name="connsiteX0-1" fmla="*/ 201644 w 201644"/>
              <a:gd name="connsiteY0-2" fmla="*/ 1780674 h 1780674"/>
              <a:gd name="connsiteX1-3" fmla="*/ 0 w 201644"/>
              <a:gd name="connsiteY1-4" fmla="*/ 871797 h 1780674"/>
              <a:gd name="connsiteX2-5" fmla="*/ 201644 w 201644"/>
              <a:gd name="connsiteY2-6" fmla="*/ 0 h 1780674"/>
              <a:gd name="connsiteX0-7" fmla="*/ 201644 w 201644"/>
              <a:gd name="connsiteY0-8" fmla="*/ 1780674 h 1780674"/>
              <a:gd name="connsiteX1-9" fmla="*/ 0 w 201644"/>
              <a:gd name="connsiteY1-10" fmla="*/ 871797 h 1780674"/>
              <a:gd name="connsiteX2-11" fmla="*/ 201644 w 201644"/>
              <a:gd name="connsiteY2-12" fmla="*/ 0 h 1780674"/>
              <a:gd name="connsiteX0-13" fmla="*/ 201644 w 201644"/>
              <a:gd name="connsiteY0-14" fmla="*/ 1780674 h 1780674"/>
              <a:gd name="connsiteX1-15" fmla="*/ 0 w 201644"/>
              <a:gd name="connsiteY1-16" fmla="*/ 871797 h 1780674"/>
              <a:gd name="connsiteX2-17" fmla="*/ 201644 w 201644"/>
              <a:gd name="connsiteY2-18" fmla="*/ 0 h 1780674"/>
              <a:gd name="connsiteX0-19" fmla="*/ 254570 w 254570"/>
              <a:gd name="connsiteY0-20" fmla="*/ 1780674 h 1780674"/>
              <a:gd name="connsiteX1-21" fmla="*/ 0 w 254570"/>
              <a:gd name="connsiteY1-22" fmla="*/ 871797 h 1780674"/>
              <a:gd name="connsiteX2-23" fmla="*/ 201644 w 254570"/>
              <a:gd name="connsiteY2-24" fmla="*/ 0 h 1780674"/>
              <a:gd name="connsiteX0-25" fmla="*/ 191058 w 191058"/>
              <a:gd name="connsiteY0-26" fmla="*/ 1780674 h 1780674"/>
              <a:gd name="connsiteX1-27" fmla="*/ 0 w 191058"/>
              <a:gd name="connsiteY1-28" fmla="*/ 871797 h 1780674"/>
              <a:gd name="connsiteX2-29" fmla="*/ 138132 w 191058"/>
              <a:gd name="connsiteY2-30" fmla="*/ 0 h 1780674"/>
              <a:gd name="connsiteX0-31" fmla="*/ 205111 w 205111"/>
              <a:gd name="connsiteY0-32" fmla="*/ 1780674 h 1780674"/>
              <a:gd name="connsiteX1-33" fmla="*/ 14053 w 205111"/>
              <a:gd name="connsiteY1-34" fmla="*/ 871797 h 1780674"/>
              <a:gd name="connsiteX2-35" fmla="*/ 152185 w 205111"/>
              <a:gd name="connsiteY2-36" fmla="*/ 0 h 1780674"/>
              <a:gd name="connsiteX0-37" fmla="*/ 235753 w 235753"/>
              <a:gd name="connsiteY0-38" fmla="*/ 1780674 h 1780674"/>
              <a:gd name="connsiteX1-39" fmla="*/ 2354 w 235753"/>
              <a:gd name="connsiteY1-40" fmla="*/ 925852 h 1780674"/>
              <a:gd name="connsiteX2-41" fmla="*/ 182827 w 235753"/>
              <a:gd name="connsiteY2-42" fmla="*/ 0 h 1780674"/>
              <a:gd name="connsiteX0-43" fmla="*/ 233399 w 233399"/>
              <a:gd name="connsiteY0-44" fmla="*/ 1780674 h 1780674"/>
              <a:gd name="connsiteX1-45" fmla="*/ 0 w 233399"/>
              <a:gd name="connsiteY1-46" fmla="*/ 925852 h 1780674"/>
              <a:gd name="connsiteX2-47" fmla="*/ 180473 w 233399"/>
              <a:gd name="connsiteY2-48" fmla="*/ 0 h 1780674"/>
              <a:gd name="connsiteX0-49" fmla="*/ 180472 w 180472"/>
              <a:gd name="connsiteY0-50" fmla="*/ 1780674 h 1780674"/>
              <a:gd name="connsiteX1-51" fmla="*/ 0 w 180472"/>
              <a:gd name="connsiteY1-52" fmla="*/ 925852 h 1780674"/>
              <a:gd name="connsiteX2-53" fmla="*/ 127546 w 180472"/>
              <a:gd name="connsiteY2-54" fmla="*/ 0 h 1780674"/>
              <a:gd name="connsiteX0-55" fmla="*/ 183990 w 183990"/>
              <a:gd name="connsiteY0-56" fmla="*/ 1780674 h 1780674"/>
              <a:gd name="connsiteX1-57" fmla="*/ 3518 w 183990"/>
              <a:gd name="connsiteY1-58" fmla="*/ 925852 h 1780674"/>
              <a:gd name="connsiteX2-59" fmla="*/ 131064 w 183990"/>
              <a:gd name="connsiteY2-60" fmla="*/ 0 h 1780674"/>
              <a:gd name="connsiteX0-61" fmla="*/ 180472 w 180472"/>
              <a:gd name="connsiteY0-62" fmla="*/ 1780674 h 1780674"/>
              <a:gd name="connsiteX1-63" fmla="*/ 0 w 180472"/>
              <a:gd name="connsiteY1-64" fmla="*/ 925852 h 1780674"/>
              <a:gd name="connsiteX2-65" fmla="*/ 127546 w 180472"/>
              <a:gd name="connsiteY2-66" fmla="*/ 0 h 178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0472" h="1780674">
                <a:moveTo>
                  <a:pt x="180472" y="1780674"/>
                </a:moveTo>
                <a:cubicBezTo>
                  <a:pt x="47893" y="1411559"/>
                  <a:pt x="21170" y="1267676"/>
                  <a:pt x="0" y="925852"/>
                </a:cubicBezTo>
                <a:cubicBezTo>
                  <a:pt x="0" y="629073"/>
                  <a:pt x="26724" y="179400"/>
                  <a:pt x="127546" y="0"/>
                </a:cubicBezTo>
              </a:path>
            </a:pathLst>
          </a:custGeom>
          <a:noFill/>
          <a:ln w="38100">
            <a:solidFill>
              <a:schemeClr val="tx2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99" b="1">
              <a:solidFill>
                <a:prstClr val="white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 flipH="1" flipV="1">
            <a:off x="6127750" y="3741739"/>
            <a:ext cx="0" cy="17287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 flipV="1">
            <a:off x="6121401" y="2014539"/>
            <a:ext cx="6350" cy="17287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 bwMode="auto">
          <a:xfrm flipH="1" flipV="1">
            <a:off x="5976938" y="2014539"/>
            <a:ext cx="303213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 bwMode="auto">
          <a:xfrm flipH="1" flipV="1">
            <a:off x="5973763" y="3741738"/>
            <a:ext cx="303213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 bwMode="auto">
          <a:xfrm flipH="1">
            <a:off x="6019800" y="5470525"/>
            <a:ext cx="257175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 bwMode="auto">
          <a:xfrm flipH="1" flipV="1">
            <a:off x="2563655" y="4627880"/>
            <a:ext cx="51593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727042" y="4246404"/>
            <a:ext cx="925513" cy="542925"/>
          </a:xfrm>
          <a:prstGeom prst="rect">
            <a:avLst/>
          </a:prstGeom>
          <a:noFill/>
          <a:ln>
            <a:noFill/>
          </a:ln>
        </p:spPr>
        <p:txBody>
          <a:bodyPr tIns="82800"/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zh-CN" sz="18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top_sp</a:t>
            </a:r>
            <a:endParaRPr lang="zh-CN" altLang="en-US" sz="1800" b="1" dirty="0">
              <a:solidFill>
                <a:schemeClr val="tx2">
                  <a:lumMod val="60000"/>
                  <a:lumOff val="4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943" name="Rectangle 5"/>
          <p:cNvSpPr/>
          <p:nvPr/>
        </p:nvSpPr>
        <p:spPr>
          <a:xfrm>
            <a:off x="5572125" y="4221163"/>
            <a:ext cx="1160463" cy="7127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82800" rIns="0" anchor="ctr"/>
          <a:lstStyle/>
          <a:p>
            <a:pPr algn="ctr"/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被调用者</a:t>
            </a:r>
            <a:r>
              <a:rPr lang="en-US" altLang="zh-CN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的活动记录</a:t>
            </a:r>
          </a:p>
        </p:txBody>
      </p:sp>
      <p:sp>
        <p:nvSpPr>
          <p:cNvPr id="80944" name="Rectangle 5"/>
          <p:cNvSpPr/>
          <p:nvPr/>
        </p:nvSpPr>
        <p:spPr>
          <a:xfrm>
            <a:off x="5537200" y="2454275"/>
            <a:ext cx="1222375" cy="7127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tIns="82800" anchor="ctr"/>
          <a:lstStyle/>
          <a:p>
            <a:pPr algn="ctr"/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调用者</a:t>
            </a:r>
            <a:r>
              <a:rPr lang="en-US" altLang="zh-CN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的活动记录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76938" y="1065372"/>
            <a:ext cx="2979896" cy="716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625"/>
              </a:lnSpc>
              <a:buSzPct val="100000"/>
              <a:defRPr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f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x) {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; ...return i+1; ...}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  <a:p>
            <a:pPr>
              <a:lnSpc>
                <a:spcPts val="2625"/>
              </a:lnSpc>
              <a:buSzPct val="100000"/>
              <a:defRPr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g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y) {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j; ... f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j+l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) ...}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运行时刻栈元素隶属</a:t>
            </a:r>
          </a:p>
        </p:txBody>
      </p:sp>
      <p:cxnSp>
        <p:nvCxnSpPr>
          <p:cNvPr id="62" name="直接连接符 61"/>
          <p:cNvCxnSpPr/>
          <p:nvPr/>
        </p:nvCxnSpPr>
        <p:spPr bwMode="auto">
          <a:xfrm flipH="1" flipV="1">
            <a:off x="2561273" y="3056097"/>
            <a:ext cx="493395" cy="160162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内容占位符 3"/>
          <p:cNvGraphicFramePr/>
          <p:nvPr/>
        </p:nvGraphicFramePr>
        <p:xfrm>
          <a:off x="3081339" y="1690688"/>
          <a:ext cx="2325529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5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参数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y</a:t>
                      </a:r>
                      <a:endParaRPr lang="zh-CN" altLang="en-US" sz="18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返回值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控制链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局部变量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j</a:t>
                      </a:r>
                    </a:p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t1=j+1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参数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x=t1</a:t>
                      </a:r>
                      <a:endParaRPr lang="zh-CN" altLang="en-US" sz="18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返回值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t2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控制链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局部变量</a:t>
                      </a:r>
                      <a:r>
                        <a:rPr lang="en-US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int i</a:t>
                      </a:r>
                    </a:p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t2=i+1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8" name="弧形 67"/>
          <p:cNvSpPr/>
          <p:nvPr/>
        </p:nvSpPr>
        <p:spPr bwMode="auto">
          <a:xfrm rot="10056762" flipV="1">
            <a:off x="2892426" y="1830388"/>
            <a:ext cx="193675" cy="747713"/>
          </a:xfrm>
          <a:prstGeom prst="arc">
            <a:avLst>
              <a:gd name="adj1" fmla="val 16831102"/>
              <a:gd name="adj2" fmla="val 5229498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99" b="1">
              <a:solidFill>
                <a:prstClr val="black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 flipH="1" flipV="1">
            <a:off x="6127750" y="3741739"/>
            <a:ext cx="0" cy="17287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 flipV="1">
            <a:off x="6121401" y="2014539"/>
            <a:ext cx="6350" cy="17287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 bwMode="auto">
          <a:xfrm flipH="1" flipV="1">
            <a:off x="5976938" y="2014539"/>
            <a:ext cx="303213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 bwMode="auto">
          <a:xfrm flipH="1" flipV="1">
            <a:off x="5973763" y="3741738"/>
            <a:ext cx="303213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 bwMode="auto">
          <a:xfrm flipH="1">
            <a:off x="6019800" y="5470525"/>
            <a:ext cx="257175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 bwMode="auto">
          <a:xfrm flipH="1" flipV="1">
            <a:off x="2527936" y="3061494"/>
            <a:ext cx="51593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2000409" y="2607628"/>
            <a:ext cx="925513" cy="542925"/>
          </a:xfrm>
          <a:prstGeom prst="rect">
            <a:avLst/>
          </a:prstGeom>
          <a:noFill/>
          <a:ln>
            <a:noFill/>
          </a:ln>
        </p:spPr>
        <p:txBody>
          <a:bodyPr tIns="82800"/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zh-CN" sz="18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top_sp</a:t>
            </a:r>
            <a:endParaRPr lang="zh-CN" altLang="en-US" sz="1800" b="1" dirty="0">
              <a:solidFill>
                <a:schemeClr val="tx2">
                  <a:lumMod val="60000"/>
                  <a:lumOff val="4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943" name="Rectangle 5"/>
          <p:cNvSpPr/>
          <p:nvPr/>
        </p:nvSpPr>
        <p:spPr>
          <a:xfrm>
            <a:off x="5572125" y="4221163"/>
            <a:ext cx="1160463" cy="7127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82800" rIns="0" anchor="ctr"/>
          <a:lstStyle/>
          <a:p>
            <a:pPr algn="ctr"/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被调用者</a:t>
            </a:r>
            <a:r>
              <a:rPr lang="en-US" altLang="zh-CN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的活动记录</a:t>
            </a:r>
          </a:p>
        </p:txBody>
      </p:sp>
      <p:sp>
        <p:nvSpPr>
          <p:cNvPr id="80944" name="Rectangle 5"/>
          <p:cNvSpPr/>
          <p:nvPr/>
        </p:nvSpPr>
        <p:spPr>
          <a:xfrm>
            <a:off x="5537200" y="2454275"/>
            <a:ext cx="1222375" cy="7127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tIns="82800" anchor="ctr"/>
          <a:lstStyle/>
          <a:p>
            <a:pPr algn="ctr"/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调用者</a:t>
            </a:r>
            <a:r>
              <a:rPr lang="en-US" altLang="zh-CN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的活动记录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76938" y="1065372"/>
            <a:ext cx="2979896" cy="716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625"/>
              </a:lnSpc>
              <a:buSzPct val="100000"/>
              <a:defRPr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f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x) {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; ...return i+1; ...}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  <a:p>
            <a:pPr>
              <a:lnSpc>
                <a:spcPts val="2625"/>
              </a:lnSpc>
              <a:buSzPct val="100000"/>
              <a:defRPr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g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y) {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j; ... f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j+l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) ...}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814638" y="3069907"/>
            <a:ext cx="266700" cy="1463993"/>
          </a:xfrm>
          <a:custGeom>
            <a:avLst/>
            <a:gdLst>
              <a:gd name="connsiteX0" fmla="*/ 180473 w 180473"/>
              <a:gd name="connsiteY0" fmla="*/ 1780674 h 1780674"/>
              <a:gd name="connsiteX1" fmla="*/ 0 w 180473"/>
              <a:gd name="connsiteY1" fmla="*/ 565484 h 1780674"/>
              <a:gd name="connsiteX2" fmla="*/ 180473 w 180473"/>
              <a:gd name="connsiteY2" fmla="*/ 0 h 1780674"/>
              <a:gd name="connsiteX0-1" fmla="*/ 201644 w 201644"/>
              <a:gd name="connsiteY0-2" fmla="*/ 1780674 h 1780674"/>
              <a:gd name="connsiteX1-3" fmla="*/ 0 w 201644"/>
              <a:gd name="connsiteY1-4" fmla="*/ 871797 h 1780674"/>
              <a:gd name="connsiteX2-5" fmla="*/ 201644 w 201644"/>
              <a:gd name="connsiteY2-6" fmla="*/ 0 h 1780674"/>
              <a:gd name="connsiteX0-7" fmla="*/ 201644 w 201644"/>
              <a:gd name="connsiteY0-8" fmla="*/ 1780674 h 1780674"/>
              <a:gd name="connsiteX1-9" fmla="*/ 0 w 201644"/>
              <a:gd name="connsiteY1-10" fmla="*/ 871797 h 1780674"/>
              <a:gd name="connsiteX2-11" fmla="*/ 201644 w 201644"/>
              <a:gd name="connsiteY2-12" fmla="*/ 0 h 1780674"/>
              <a:gd name="connsiteX0-13" fmla="*/ 201644 w 201644"/>
              <a:gd name="connsiteY0-14" fmla="*/ 1780674 h 1780674"/>
              <a:gd name="connsiteX1-15" fmla="*/ 0 w 201644"/>
              <a:gd name="connsiteY1-16" fmla="*/ 871797 h 1780674"/>
              <a:gd name="connsiteX2-17" fmla="*/ 201644 w 201644"/>
              <a:gd name="connsiteY2-18" fmla="*/ 0 h 1780674"/>
              <a:gd name="connsiteX0-19" fmla="*/ 254570 w 254570"/>
              <a:gd name="connsiteY0-20" fmla="*/ 1780674 h 1780674"/>
              <a:gd name="connsiteX1-21" fmla="*/ 0 w 254570"/>
              <a:gd name="connsiteY1-22" fmla="*/ 871797 h 1780674"/>
              <a:gd name="connsiteX2-23" fmla="*/ 201644 w 254570"/>
              <a:gd name="connsiteY2-24" fmla="*/ 0 h 1780674"/>
              <a:gd name="connsiteX0-25" fmla="*/ 191058 w 191058"/>
              <a:gd name="connsiteY0-26" fmla="*/ 1780674 h 1780674"/>
              <a:gd name="connsiteX1-27" fmla="*/ 0 w 191058"/>
              <a:gd name="connsiteY1-28" fmla="*/ 871797 h 1780674"/>
              <a:gd name="connsiteX2-29" fmla="*/ 138132 w 191058"/>
              <a:gd name="connsiteY2-30" fmla="*/ 0 h 1780674"/>
              <a:gd name="connsiteX0-31" fmla="*/ 205111 w 205111"/>
              <a:gd name="connsiteY0-32" fmla="*/ 1780674 h 1780674"/>
              <a:gd name="connsiteX1-33" fmla="*/ 14053 w 205111"/>
              <a:gd name="connsiteY1-34" fmla="*/ 871797 h 1780674"/>
              <a:gd name="connsiteX2-35" fmla="*/ 152185 w 205111"/>
              <a:gd name="connsiteY2-36" fmla="*/ 0 h 1780674"/>
              <a:gd name="connsiteX0-37" fmla="*/ 235753 w 235753"/>
              <a:gd name="connsiteY0-38" fmla="*/ 1780674 h 1780674"/>
              <a:gd name="connsiteX1-39" fmla="*/ 2354 w 235753"/>
              <a:gd name="connsiteY1-40" fmla="*/ 925852 h 1780674"/>
              <a:gd name="connsiteX2-41" fmla="*/ 182827 w 235753"/>
              <a:gd name="connsiteY2-42" fmla="*/ 0 h 1780674"/>
              <a:gd name="connsiteX0-43" fmla="*/ 233399 w 233399"/>
              <a:gd name="connsiteY0-44" fmla="*/ 1780674 h 1780674"/>
              <a:gd name="connsiteX1-45" fmla="*/ 0 w 233399"/>
              <a:gd name="connsiteY1-46" fmla="*/ 925852 h 1780674"/>
              <a:gd name="connsiteX2-47" fmla="*/ 180473 w 233399"/>
              <a:gd name="connsiteY2-48" fmla="*/ 0 h 1780674"/>
              <a:gd name="connsiteX0-49" fmla="*/ 180472 w 180472"/>
              <a:gd name="connsiteY0-50" fmla="*/ 1780674 h 1780674"/>
              <a:gd name="connsiteX1-51" fmla="*/ 0 w 180472"/>
              <a:gd name="connsiteY1-52" fmla="*/ 925852 h 1780674"/>
              <a:gd name="connsiteX2-53" fmla="*/ 127546 w 180472"/>
              <a:gd name="connsiteY2-54" fmla="*/ 0 h 1780674"/>
              <a:gd name="connsiteX0-55" fmla="*/ 183990 w 183990"/>
              <a:gd name="connsiteY0-56" fmla="*/ 1780674 h 1780674"/>
              <a:gd name="connsiteX1-57" fmla="*/ 3518 w 183990"/>
              <a:gd name="connsiteY1-58" fmla="*/ 925852 h 1780674"/>
              <a:gd name="connsiteX2-59" fmla="*/ 131064 w 183990"/>
              <a:gd name="connsiteY2-60" fmla="*/ 0 h 1780674"/>
              <a:gd name="connsiteX0-61" fmla="*/ 180472 w 180472"/>
              <a:gd name="connsiteY0-62" fmla="*/ 1780674 h 1780674"/>
              <a:gd name="connsiteX1-63" fmla="*/ 0 w 180472"/>
              <a:gd name="connsiteY1-64" fmla="*/ 925852 h 1780674"/>
              <a:gd name="connsiteX2-65" fmla="*/ 127546 w 180472"/>
              <a:gd name="connsiteY2-66" fmla="*/ 0 h 178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0472" h="1780674">
                <a:moveTo>
                  <a:pt x="180472" y="1780674"/>
                </a:moveTo>
                <a:cubicBezTo>
                  <a:pt x="47893" y="1411559"/>
                  <a:pt x="21170" y="1267676"/>
                  <a:pt x="0" y="925852"/>
                </a:cubicBezTo>
                <a:cubicBezTo>
                  <a:pt x="0" y="629073"/>
                  <a:pt x="26724" y="179400"/>
                  <a:pt x="127546" y="0"/>
                </a:cubicBezTo>
              </a:path>
            </a:pathLst>
          </a:custGeom>
          <a:noFill/>
          <a:ln w="38100">
            <a:solidFill>
              <a:schemeClr val="tx2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99" b="1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运行时刻栈元素创建</a:t>
            </a:r>
          </a:p>
        </p:txBody>
      </p:sp>
      <p:sp>
        <p:nvSpPr>
          <p:cNvPr id="80899" name="Rectangle 11"/>
          <p:cNvSpPr/>
          <p:nvPr/>
        </p:nvSpPr>
        <p:spPr>
          <a:xfrm>
            <a:off x="701358" y="3414714"/>
            <a:ext cx="1025525" cy="269875"/>
          </a:xfrm>
          <a:prstGeom prst="rect">
            <a:avLst/>
          </a:prstGeom>
          <a:noFill/>
          <a:ln w="9525">
            <a:noFill/>
          </a:ln>
        </p:spPr>
        <p:txBody>
          <a:bodyPr wrap="none" lIns="68580" tIns="34290" rIns="68580" bIns="34290" anchor="ctr"/>
          <a:lstStyle/>
          <a:p>
            <a:pPr algn="ctr" eaLnBrk="1" hangingPunct="1"/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调用者</a:t>
            </a:r>
            <a:r>
              <a:rPr lang="en-US" altLang="zh-CN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</a:t>
            </a:r>
          </a:p>
        </p:txBody>
      </p:sp>
      <p:sp>
        <p:nvSpPr>
          <p:cNvPr id="80901" name="Line 14"/>
          <p:cNvSpPr/>
          <p:nvPr/>
        </p:nvSpPr>
        <p:spPr>
          <a:xfrm>
            <a:off x="1933575" y="3743801"/>
            <a:ext cx="1285875" cy="107633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80902" name="Rectangle 16"/>
          <p:cNvSpPr/>
          <p:nvPr/>
        </p:nvSpPr>
        <p:spPr>
          <a:xfrm>
            <a:off x="7027864" y="4000501"/>
            <a:ext cx="1187450" cy="539750"/>
          </a:xfrm>
          <a:prstGeom prst="rect">
            <a:avLst/>
          </a:prstGeom>
          <a:noFill/>
          <a:ln w="9525">
            <a:noFill/>
          </a:ln>
        </p:spPr>
        <p:txBody>
          <a:bodyPr wrap="none" lIns="68580" tIns="34290" rIns="68580" bIns="34290" anchor="ctr"/>
          <a:lstStyle/>
          <a:p>
            <a:pPr algn="ctr" eaLnBrk="1" hangingPunct="1"/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被调用者</a:t>
            </a:r>
            <a:r>
              <a:rPr lang="en-US" altLang="zh-CN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</a:t>
            </a:r>
          </a:p>
        </p:txBody>
      </p:sp>
      <p:sp>
        <p:nvSpPr>
          <p:cNvPr id="80905" name="Line 14"/>
          <p:cNvSpPr/>
          <p:nvPr/>
        </p:nvSpPr>
        <p:spPr>
          <a:xfrm>
            <a:off x="1933575" y="3743167"/>
            <a:ext cx="1285875" cy="7207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cxnSp>
        <p:nvCxnSpPr>
          <p:cNvPr id="62" name="直接连接符 61"/>
          <p:cNvCxnSpPr/>
          <p:nvPr/>
        </p:nvCxnSpPr>
        <p:spPr bwMode="auto">
          <a:xfrm flipH="1" flipV="1">
            <a:off x="2561273" y="3056097"/>
            <a:ext cx="493395" cy="160162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内容占位符 3"/>
          <p:cNvGraphicFramePr/>
          <p:nvPr/>
        </p:nvGraphicFramePr>
        <p:xfrm>
          <a:off x="3081339" y="1690688"/>
          <a:ext cx="2325529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5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参数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y</a:t>
                      </a:r>
                      <a:endParaRPr lang="zh-CN" altLang="en-US" sz="18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返回值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控制链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局部变量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j</a:t>
                      </a:r>
                    </a:p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t1=j+1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参数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x=t1</a:t>
                      </a:r>
                      <a:endParaRPr lang="zh-CN" altLang="en-US" sz="18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返回值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t2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控制链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局部变量</a:t>
                      </a:r>
                      <a:r>
                        <a:rPr lang="en-US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int i</a:t>
                      </a:r>
                    </a:p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t2=i+1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8" name="弧形 67"/>
          <p:cNvSpPr/>
          <p:nvPr/>
        </p:nvSpPr>
        <p:spPr bwMode="auto">
          <a:xfrm rot="10056762" flipV="1">
            <a:off x="2892426" y="1830388"/>
            <a:ext cx="193675" cy="747713"/>
          </a:xfrm>
          <a:prstGeom prst="arc">
            <a:avLst>
              <a:gd name="adj1" fmla="val 16831102"/>
              <a:gd name="adj2" fmla="val 5229498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99" b="1">
              <a:solidFill>
                <a:prstClr val="black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 flipH="1" flipV="1">
            <a:off x="6127750" y="3741739"/>
            <a:ext cx="0" cy="17287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 flipV="1">
            <a:off x="6121401" y="2014539"/>
            <a:ext cx="6350" cy="17287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 bwMode="auto">
          <a:xfrm flipH="1" flipV="1">
            <a:off x="5976938" y="2014539"/>
            <a:ext cx="303213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 bwMode="auto">
          <a:xfrm flipH="1" flipV="1">
            <a:off x="5973763" y="3741738"/>
            <a:ext cx="303213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 bwMode="auto">
          <a:xfrm flipH="1">
            <a:off x="6019800" y="5470525"/>
            <a:ext cx="257175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 bwMode="auto">
          <a:xfrm flipH="1" flipV="1">
            <a:off x="2527936" y="3061494"/>
            <a:ext cx="51593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2000409" y="2607628"/>
            <a:ext cx="925513" cy="542925"/>
          </a:xfrm>
          <a:prstGeom prst="rect">
            <a:avLst/>
          </a:prstGeom>
          <a:noFill/>
          <a:ln>
            <a:noFill/>
          </a:ln>
        </p:spPr>
        <p:txBody>
          <a:bodyPr tIns="82800"/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zh-CN" sz="18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top_sp</a:t>
            </a:r>
            <a:endParaRPr lang="zh-CN" altLang="en-US" sz="1800" b="1" dirty="0">
              <a:solidFill>
                <a:schemeClr val="tx2">
                  <a:lumMod val="60000"/>
                  <a:lumOff val="4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943" name="Rectangle 5"/>
          <p:cNvSpPr/>
          <p:nvPr/>
        </p:nvSpPr>
        <p:spPr>
          <a:xfrm>
            <a:off x="5572125" y="4221163"/>
            <a:ext cx="1160463" cy="7127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82800" rIns="0" anchor="ctr"/>
          <a:lstStyle/>
          <a:p>
            <a:pPr algn="ctr"/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被调用者</a:t>
            </a:r>
            <a:r>
              <a:rPr lang="en-US" altLang="zh-CN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的活动记录</a:t>
            </a:r>
          </a:p>
        </p:txBody>
      </p:sp>
      <p:sp>
        <p:nvSpPr>
          <p:cNvPr id="80944" name="Rectangle 5"/>
          <p:cNvSpPr/>
          <p:nvPr/>
        </p:nvSpPr>
        <p:spPr>
          <a:xfrm>
            <a:off x="5537200" y="2454275"/>
            <a:ext cx="1222375" cy="7127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tIns="82800" anchor="ctr"/>
          <a:lstStyle/>
          <a:p>
            <a:pPr algn="ctr"/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调用者</a:t>
            </a:r>
            <a:r>
              <a:rPr lang="en-US" altLang="zh-CN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的活动记录</a:t>
            </a:r>
          </a:p>
        </p:txBody>
      </p:sp>
      <p:sp>
        <p:nvSpPr>
          <p:cNvPr id="80945" name="Line 18"/>
          <p:cNvSpPr/>
          <p:nvPr/>
        </p:nvSpPr>
        <p:spPr>
          <a:xfrm flipH="1">
            <a:off x="5223987" y="4279583"/>
            <a:ext cx="1535906" cy="59626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6" name="Rectangle 11"/>
          <p:cNvSpPr/>
          <p:nvPr/>
        </p:nvSpPr>
        <p:spPr>
          <a:xfrm>
            <a:off x="701358" y="2153604"/>
            <a:ext cx="1025525" cy="269875"/>
          </a:xfrm>
          <a:prstGeom prst="rect">
            <a:avLst/>
          </a:prstGeom>
          <a:noFill/>
          <a:ln w="9525">
            <a:noFill/>
          </a:ln>
        </p:spPr>
        <p:txBody>
          <a:bodyPr wrap="none" lIns="68580" tIns="34290" rIns="68580" bIns="34290" anchor="ctr"/>
          <a:lstStyle/>
          <a:p>
            <a:pPr algn="ctr" eaLnBrk="1" hangingPunct="1"/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被调用者</a:t>
            </a:r>
            <a:r>
              <a:rPr lang="en-US" altLang="zh-CN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</a:t>
            </a:r>
          </a:p>
        </p:txBody>
      </p:sp>
      <p:sp>
        <p:nvSpPr>
          <p:cNvPr id="8" name="Line 14"/>
          <p:cNvSpPr/>
          <p:nvPr/>
        </p:nvSpPr>
        <p:spPr>
          <a:xfrm>
            <a:off x="1878330" y="2482057"/>
            <a:ext cx="1285875" cy="7207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9" name="文本框 8"/>
          <p:cNvSpPr txBox="1"/>
          <p:nvPr/>
        </p:nvSpPr>
        <p:spPr>
          <a:xfrm>
            <a:off x="5976938" y="1065372"/>
            <a:ext cx="2979896" cy="716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625"/>
              </a:lnSpc>
              <a:buSzPct val="100000"/>
              <a:defRPr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f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x) {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; ...return i+1; ...}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  <a:p>
            <a:pPr>
              <a:lnSpc>
                <a:spcPts val="2625"/>
              </a:lnSpc>
              <a:buSzPct val="100000"/>
              <a:defRPr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g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y) {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j; ... f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j+l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) ...}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Line 14"/>
          <p:cNvSpPr/>
          <p:nvPr/>
        </p:nvSpPr>
        <p:spPr>
          <a:xfrm>
            <a:off x="1933575" y="3741420"/>
            <a:ext cx="1285875" cy="479584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4" name="任意多边形 3"/>
          <p:cNvSpPr/>
          <p:nvPr/>
        </p:nvSpPr>
        <p:spPr>
          <a:xfrm>
            <a:off x="2814638" y="3069907"/>
            <a:ext cx="266700" cy="1463993"/>
          </a:xfrm>
          <a:custGeom>
            <a:avLst/>
            <a:gdLst>
              <a:gd name="connsiteX0" fmla="*/ 180473 w 180473"/>
              <a:gd name="connsiteY0" fmla="*/ 1780674 h 1780674"/>
              <a:gd name="connsiteX1" fmla="*/ 0 w 180473"/>
              <a:gd name="connsiteY1" fmla="*/ 565484 h 1780674"/>
              <a:gd name="connsiteX2" fmla="*/ 180473 w 180473"/>
              <a:gd name="connsiteY2" fmla="*/ 0 h 1780674"/>
              <a:gd name="connsiteX0-1" fmla="*/ 201644 w 201644"/>
              <a:gd name="connsiteY0-2" fmla="*/ 1780674 h 1780674"/>
              <a:gd name="connsiteX1-3" fmla="*/ 0 w 201644"/>
              <a:gd name="connsiteY1-4" fmla="*/ 871797 h 1780674"/>
              <a:gd name="connsiteX2-5" fmla="*/ 201644 w 201644"/>
              <a:gd name="connsiteY2-6" fmla="*/ 0 h 1780674"/>
              <a:gd name="connsiteX0-7" fmla="*/ 201644 w 201644"/>
              <a:gd name="connsiteY0-8" fmla="*/ 1780674 h 1780674"/>
              <a:gd name="connsiteX1-9" fmla="*/ 0 w 201644"/>
              <a:gd name="connsiteY1-10" fmla="*/ 871797 h 1780674"/>
              <a:gd name="connsiteX2-11" fmla="*/ 201644 w 201644"/>
              <a:gd name="connsiteY2-12" fmla="*/ 0 h 1780674"/>
              <a:gd name="connsiteX0-13" fmla="*/ 201644 w 201644"/>
              <a:gd name="connsiteY0-14" fmla="*/ 1780674 h 1780674"/>
              <a:gd name="connsiteX1-15" fmla="*/ 0 w 201644"/>
              <a:gd name="connsiteY1-16" fmla="*/ 871797 h 1780674"/>
              <a:gd name="connsiteX2-17" fmla="*/ 201644 w 201644"/>
              <a:gd name="connsiteY2-18" fmla="*/ 0 h 1780674"/>
              <a:gd name="connsiteX0-19" fmla="*/ 254570 w 254570"/>
              <a:gd name="connsiteY0-20" fmla="*/ 1780674 h 1780674"/>
              <a:gd name="connsiteX1-21" fmla="*/ 0 w 254570"/>
              <a:gd name="connsiteY1-22" fmla="*/ 871797 h 1780674"/>
              <a:gd name="connsiteX2-23" fmla="*/ 201644 w 254570"/>
              <a:gd name="connsiteY2-24" fmla="*/ 0 h 1780674"/>
              <a:gd name="connsiteX0-25" fmla="*/ 191058 w 191058"/>
              <a:gd name="connsiteY0-26" fmla="*/ 1780674 h 1780674"/>
              <a:gd name="connsiteX1-27" fmla="*/ 0 w 191058"/>
              <a:gd name="connsiteY1-28" fmla="*/ 871797 h 1780674"/>
              <a:gd name="connsiteX2-29" fmla="*/ 138132 w 191058"/>
              <a:gd name="connsiteY2-30" fmla="*/ 0 h 1780674"/>
              <a:gd name="connsiteX0-31" fmla="*/ 205111 w 205111"/>
              <a:gd name="connsiteY0-32" fmla="*/ 1780674 h 1780674"/>
              <a:gd name="connsiteX1-33" fmla="*/ 14053 w 205111"/>
              <a:gd name="connsiteY1-34" fmla="*/ 871797 h 1780674"/>
              <a:gd name="connsiteX2-35" fmla="*/ 152185 w 205111"/>
              <a:gd name="connsiteY2-36" fmla="*/ 0 h 1780674"/>
              <a:gd name="connsiteX0-37" fmla="*/ 235753 w 235753"/>
              <a:gd name="connsiteY0-38" fmla="*/ 1780674 h 1780674"/>
              <a:gd name="connsiteX1-39" fmla="*/ 2354 w 235753"/>
              <a:gd name="connsiteY1-40" fmla="*/ 925852 h 1780674"/>
              <a:gd name="connsiteX2-41" fmla="*/ 182827 w 235753"/>
              <a:gd name="connsiteY2-42" fmla="*/ 0 h 1780674"/>
              <a:gd name="connsiteX0-43" fmla="*/ 233399 w 233399"/>
              <a:gd name="connsiteY0-44" fmla="*/ 1780674 h 1780674"/>
              <a:gd name="connsiteX1-45" fmla="*/ 0 w 233399"/>
              <a:gd name="connsiteY1-46" fmla="*/ 925852 h 1780674"/>
              <a:gd name="connsiteX2-47" fmla="*/ 180473 w 233399"/>
              <a:gd name="connsiteY2-48" fmla="*/ 0 h 1780674"/>
              <a:gd name="connsiteX0-49" fmla="*/ 180472 w 180472"/>
              <a:gd name="connsiteY0-50" fmla="*/ 1780674 h 1780674"/>
              <a:gd name="connsiteX1-51" fmla="*/ 0 w 180472"/>
              <a:gd name="connsiteY1-52" fmla="*/ 925852 h 1780674"/>
              <a:gd name="connsiteX2-53" fmla="*/ 127546 w 180472"/>
              <a:gd name="connsiteY2-54" fmla="*/ 0 h 1780674"/>
              <a:gd name="connsiteX0-55" fmla="*/ 183990 w 183990"/>
              <a:gd name="connsiteY0-56" fmla="*/ 1780674 h 1780674"/>
              <a:gd name="connsiteX1-57" fmla="*/ 3518 w 183990"/>
              <a:gd name="connsiteY1-58" fmla="*/ 925852 h 1780674"/>
              <a:gd name="connsiteX2-59" fmla="*/ 131064 w 183990"/>
              <a:gd name="connsiteY2-60" fmla="*/ 0 h 1780674"/>
              <a:gd name="connsiteX0-61" fmla="*/ 180472 w 180472"/>
              <a:gd name="connsiteY0-62" fmla="*/ 1780674 h 1780674"/>
              <a:gd name="connsiteX1-63" fmla="*/ 0 w 180472"/>
              <a:gd name="connsiteY1-64" fmla="*/ 925852 h 1780674"/>
              <a:gd name="connsiteX2-65" fmla="*/ 127546 w 180472"/>
              <a:gd name="connsiteY2-66" fmla="*/ 0 h 178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0472" h="1780674">
                <a:moveTo>
                  <a:pt x="180472" y="1780674"/>
                </a:moveTo>
                <a:cubicBezTo>
                  <a:pt x="47893" y="1411559"/>
                  <a:pt x="21170" y="1267676"/>
                  <a:pt x="0" y="925852"/>
                </a:cubicBezTo>
                <a:cubicBezTo>
                  <a:pt x="0" y="629073"/>
                  <a:pt x="26724" y="179400"/>
                  <a:pt x="127546" y="0"/>
                </a:cubicBezTo>
              </a:path>
            </a:pathLst>
          </a:custGeom>
          <a:noFill/>
          <a:ln w="38100">
            <a:solidFill>
              <a:schemeClr val="tx2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99" b="1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运行时刻栈元素写入</a:t>
            </a:r>
          </a:p>
        </p:txBody>
      </p:sp>
      <p:sp>
        <p:nvSpPr>
          <p:cNvPr id="80899" name="Rectangle 11"/>
          <p:cNvSpPr/>
          <p:nvPr/>
        </p:nvSpPr>
        <p:spPr>
          <a:xfrm>
            <a:off x="701358" y="3414714"/>
            <a:ext cx="1025525" cy="269875"/>
          </a:xfrm>
          <a:prstGeom prst="rect">
            <a:avLst/>
          </a:prstGeom>
          <a:noFill/>
          <a:ln w="9525">
            <a:noFill/>
          </a:ln>
        </p:spPr>
        <p:txBody>
          <a:bodyPr wrap="none" lIns="68580" tIns="34290" rIns="68580" bIns="34290" anchor="ctr"/>
          <a:lstStyle/>
          <a:p>
            <a:pPr algn="ctr" eaLnBrk="1" hangingPunct="1"/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调用者</a:t>
            </a:r>
            <a:r>
              <a:rPr lang="en-US" altLang="zh-CN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写入</a:t>
            </a:r>
          </a:p>
        </p:txBody>
      </p:sp>
      <p:sp>
        <p:nvSpPr>
          <p:cNvPr id="80900" name="Line 12"/>
          <p:cNvSpPr/>
          <p:nvPr/>
        </p:nvSpPr>
        <p:spPr>
          <a:xfrm>
            <a:off x="1528286" y="2740819"/>
            <a:ext cx="539115" cy="98584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80901" name="Line 14"/>
          <p:cNvSpPr/>
          <p:nvPr/>
        </p:nvSpPr>
        <p:spPr>
          <a:xfrm>
            <a:off x="1933575" y="3684746"/>
            <a:ext cx="1285875" cy="166688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80902" name="Rectangle 16"/>
          <p:cNvSpPr/>
          <p:nvPr/>
        </p:nvSpPr>
        <p:spPr>
          <a:xfrm>
            <a:off x="7027864" y="4000501"/>
            <a:ext cx="1187450" cy="539750"/>
          </a:xfrm>
          <a:prstGeom prst="rect">
            <a:avLst/>
          </a:prstGeom>
          <a:noFill/>
          <a:ln w="9525">
            <a:noFill/>
          </a:ln>
        </p:spPr>
        <p:txBody>
          <a:bodyPr wrap="none" lIns="68580" tIns="34290" rIns="68580" bIns="34290" anchor="ctr"/>
          <a:lstStyle/>
          <a:p>
            <a:pPr algn="ctr" eaLnBrk="1" hangingPunct="1"/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被调用者</a:t>
            </a:r>
            <a:r>
              <a:rPr lang="en-US" altLang="zh-CN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写入</a:t>
            </a:r>
          </a:p>
        </p:txBody>
      </p:sp>
      <p:sp>
        <p:nvSpPr>
          <p:cNvPr id="80903" name="Rectangle 19"/>
          <p:cNvSpPr/>
          <p:nvPr/>
        </p:nvSpPr>
        <p:spPr>
          <a:xfrm>
            <a:off x="365443" y="2572545"/>
            <a:ext cx="1512887" cy="539750"/>
          </a:xfrm>
          <a:prstGeom prst="rect">
            <a:avLst/>
          </a:prstGeom>
          <a:noFill/>
          <a:ln w="9525">
            <a:noFill/>
          </a:ln>
        </p:spPr>
        <p:txBody>
          <a:bodyPr wrap="none" lIns="68580" tIns="34290" rIns="68580" bIns="34290" anchor="ctr"/>
          <a:lstStyle/>
          <a:p>
            <a:pPr eaLnBrk="1" hangingPunct="1"/>
            <a:r>
              <a:rPr lang="zh-CN" altLang="en-US" sz="1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调用者</a:t>
            </a:r>
            <a:r>
              <a:rPr lang="en-US" altLang="zh-CN" sz="1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sz="1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</a:p>
          <a:p>
            <a:pPr eaLnBrk="1" hangingPunct="1"/>
            <a:r>
              <a:rPr lang="zh-CN" altLang="en-US" sz="1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被调用者</a:t>
            </a:r>
            <a:r>
              <a:rPr lang="en-US" altLang="zh-CN" sz="1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sz="15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恢复</a:t>
            </a:r>
          </a:p>
        </p:txBody>
      </p:sp>
      <p:sp>
        <p:nvSpPr>
          <p:cNvPr id="80905" name="Line 14"/>
          <p:cNvSpPr/>
          <p:nvPr/>
        </p:nvSpPr>
        <p:spPr>
          <a:xfrm>
            <a:off x="1933575" y="3743167"/>
            <a:ext cx="1285875" cy="7207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cxnSp>
        <p:nvCxnSpPr>
          <p:cNvPr id="62" name="直接连接符 61"/>
          <p:cNvCxnSpPr/>
          <p:nvPr/>
        </p:nvCxnSpPr>
        <p:spPr bwMode="auto">
          <a:xfrm flipH="1" flipV="1">
            <a:off x="2561273" y="3056097"/>
            <a:ext cx="493395" cy="160162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内容占位符 3"/>
          <p:cNvGraphicFramePr/>
          <p:nvPr/>
        </p:nvGraphicFramePr>
        <p:xfrm>
          <a:off x="3081339" y="1690688"/>
          <a:ext cx="2325529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5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参数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y</a:t>
                      </a:r>
                      <a:endParaRPr lang="zh-CN" altLang="en-US" sz="18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返回值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控制链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局部变量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j</a:t>
                      </a:r>
                    </a:p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t1=j+1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参数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int x=t1</a:t>
                      </a:r>
                      <a:endParaRPr lang="zh-CN" altLang="en-US" sz="18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返回值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t2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控制链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局部变量</a:t>
                      </a:r>
                      <a:r>
                        <a:rPr lang="en-US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int i</a:t>
                      </a:r>
                    </a:p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t2=i+1</a:t>
                      </a:r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800" dirty="0"/>
                    </a:p>
                  </a:txBody>
                  <a:tcPr marL="68601" marR="68601" marT="34290" marB="34290">
                    <a:lnL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8" name="弧形 67"/>
          <p:cNvSpPr/>
          <p:nvPr/>
        </p:nvSpPr>
        <p:spPr bwMode="auto">
          <a:xfrm rot="10056762" flipV="1">
            <a:off x="2892426" y="1830388"/>
            <a:ext cx="193675" cy="747713"/>
          </a:xfrm>
          <a:prstGeom prst="arc">
            <a:avLst>
              <a:gd name="adj1" fmla="val 16831102"/>
              <a:gd name="adj2" fmla="val 5229498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99" b="1">
              <a:solidFill>
                <a:prstClr val="black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 flipH="1" flipV="1">
            <a:off x="6127750" y="3741739"/>
            <a:ext cx="0" cy="17287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 flipV="1">
            <a:off x="6121401" y="2014539"/>
            <a:ext cx="6350" cy="17287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 bwMode="auto">
          <a:xfrm flipH="1" flipV="1">
            <a:off x="5976938" y="2014539"/>
            <a:ext cx="303213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 bwMode="auto">
          <a:xfrm flipH="1" flipV="1">
            <a:off x="5973763" y="3741738"/>
            <a:ext cx="303213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 bwMode="auto">
          <a:xfrm flipH="1">
            <a:off x="6019800" y="5470525"/>
            <a:ext cx="257175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 bwMode="auto">
          <a:xfrm flipH="1" flipV="1">
            <a:off x="2527936" y="3061494"/>
            <a:ext cx="51593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2000409" y="2607628"/>
            <a:ext cx="925513" cy="542925"/>
          </a:xfrm>
          <a:prstGeom prst="rect">
            <a:avLst/>
          </a:prstGeom>
          <a:noFill/>
          <a:ln>
            <a:noFill/>
          </a:ln>
        </p:spPr>
        <p:txBody>
          <a:bodyPr tIns="82800"/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zh-CN" sz="18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top_sp</a:t>
            </a:r>
            <a:endParaRPr lang="zh-CN" altLang="en-US" sz="1800" b="1" dirty="0">
              <a:solidFill>
                <a:schemeClr val="tx2">
                  <a:lumMod val="60000"/>
                  <a:lumOff val="4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943" name="Rectangle 5"/>
          <p:cNvSpPr/>
          <p:nvPr/>
        </p:nvSpPr>
        <p:spPr>
          <a:xfrm>
            <a:off x="5572125" y="4221163"/>
            <a:ext cx="1160463" cy="7127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82800" rIns="0" anchor="ctr"/>
          <a:lstStyle/>
          <a:p>
            <a:pPr algn="ctr"/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被调用者</a:t>
            </a:r>
            <a:r>
              <a:rPr lang="en-US" altLang="zh-CN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的活动记录</a:t>
            </a:r>
          </a:p>
        </p:txBody>
      </p:sp>
      <p:sp>
        <p:nvSpPr>
          <p:cNvPr id="80944" name="Rectangle 5"/>
          <p:cNvSpPr/>
          <p:nvPr/>
        </p:nvSpPr>
        <p:spPr>
          <a:xfrm>
            <a:off x="5537200" y="2454275"/>
            <a:ext cx="1222375" cy="7127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tIns="82800" anchor="ctr"/>
          <a:lstStyle/>
          <a:p>
            <a:pPr algn="ctr"/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调用者</a:t>
            </a:r>
            <a:r>
              <a:rPr lang="en-US" altLang="zh-CN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dirty="0">
                <a:solidFill>
                  <a:srgbClr val="2D83F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的活动记录</a:t>
            </a:r>
          </a:p>
        </p:txBody>
      </p:sp>
      <p:sp>
        <p:nvSpPr>
          <p:cNvPr id="80945" name="Line 18"/>
          <p:cNvSpPr/>
          <p:nvPr/>
        </p:nvSpPr>
        <p:spPr>
          <a:xfrm flipH="1">
            <a:off x="5223987" y="4279583"/>
            <a:ext cx="1535906" cy="59626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80946" name="Line 15"/>
          <p:cNvSpPr/>
          <p:nvPr/>
        </p:nvSpPr>
        <p:spPr>
          <a:xfrm flipH="1" flipV="1">
            <a:off x="5148263" y="4067651"/>
            <a:ext cx="1638300" cy="20574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6" name="Rectangle 11"/>
          <p:cNvSpPr/>
          <p:nvPr/>
        </p:nvSpPr>
        <p:spPr>
          <a:xfrm>
            <a:off x="701358" y="2153604"/>
            <a:ext cx="1025525" cy="269875"/>
          </a:xfrm>
          <a:prstGeom prst="rect">
            <a:avLst/>
          </a:prstGeom>
          <a:noFill/>
          <a:ln w="9525">
            <a:noFill/>
          </a:ln>
        </p:spPr>
        <p:txBody>
          <a:bodyPr wrap="none" lIns="68580" tIns="34290" rIns="68580" bIns="34290" anchor="ctr"/>
          <a:lstStyle/>
          <a:p>
            <a:pPr algn="ctr" eaLnBrk="1" hangingPunct="1"/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被调用者</a:t>
            </a:r>
            <a:r>
              <a:rPr lang="en-US" altLang="zh-CN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sz="1999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写入</a:t>
            </a:r>
          </a:p>
        </p:txBody>
      </p:sp>
      <p:sp>
        <p:nvSpPr>
          <p:cNvPr id="7" name="Line 14"/>
          <p:cNvSpPr/>
          <p:nvPr/>
        </p:nvSpPr>
        <p:spPr>
          <a:xfrm>
            <a:off x="1878330" y="2440781"/>
            <a:ext cx="1285875" cy="166688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8" name="Line 14"/>
          <p:cNvSpPr/>
          <p:nvPr/>
        </p:nvSpPr>
        <p:spPr>
          <a:xfrm>
            <a:off x="1878330" y="2482057"/>
            <a:ext cx="1285875" cy="7207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9" name="文本框 8"/>
          <p:cNvSpPr txBox="1"/>
          <p:nvPr/>
        </p:nvSpPr>
        <p:spPr>
          <a:xfrm>
            <a:off x="5976938" y="1065372"/>
            <a:ext cx="2979896" cy="716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625"/>
              </a:lnSpc>
              <a:buSzPct val="100000"/>
              <a:defRPr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f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x) {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; ...return i+1; ...}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  <a:p>
            <a:pPr>
              <a:lnSpc>
                <a:spcPts val="2625"/>
              </a:lnSpc>
              <a:buSzPct val="100000"/>
              <a:defRPr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g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y) {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j; ... f ( </a:t>
            </a:r>
            <a:r>
              <a:rPr lang="en-US" altLang="zh-CN" sz="135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j+l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 ) ...}</a:t>
            </a:r>
            <a:endParaRPr lang="en-US" altLang="zh-CN" sz="135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814638" y="3069907"/>
            <a:ext cx="266700" cy="1463993"/>
          </a:xfrm>
          <a:custGeom>
            <a:avLst/>
            <a:gdLst>
              <a:gd name="connsiteX0" fmla="*/ 180473 w 180473"/>
              <a:gd name="connsiteY0" fmla="*/ 1780674 h 1780674"/>
              <a:gd name="connsiteX1" fmla="*/ 0 w 180473"/>
              <a:gd name="connsiteY1" fmla="*/ 565484 h 1780674"/>
              <a:gd name="connsiteX2" fmla="*/ 180473 w 180473"/>
              <a:gd name="connsiteY2" fmla="*/ 0 h 1780674"/>
              <a:gd name="connsiteX0-1" fmla="*/ 201644 w 201644"/>
              <a:gd name="connsiteY0-2" fmla="*/ 1780674 h 1780674"/>
              <a:gd name="connsiteX1-3" fmla="*/ 0 w 201644"/>
              <a:gd name="connsiteY1-4" fmla="*/ 871797 h 1780674"/>
              <a:gd name="connsiteX2-5" fmla="*/ 201644 w 201644"/>
              <a:gd name="connsiteY2-6" fmla="*/ 0 h 1780674"/>
              <a:gd name="connsiteX0-7" fmla="*/ 201644 w 201644"/>
              <a:gd name="connsiteY0-8" fmla="*/ 1780674 h 1780674"/>
              <a:gd name="connsiteX1-9" fmla="*/ 0 w 201644"/>
              <a:gd name="connsiteY1-10" fmla="*/ 871797 h 1780674"/>
              <a:gd name="connsiteX2-11" fmla="*/ 201644 w 201644"/>
              <a:gd name="connsiteY2-12" fmla="*/ 0 h 1780674"/>
              <a:gd name="connsiteX0-13" fmla="*/ 201644 w 201644"/>
              <a:gd name="connsiteY0-14" fmla="*/ 1780674 h 1780674"/>
              <a:gd name="connsiteX1-15" fmla="*/ 0 w 201644"/>
              <a:gd name="connsiteY1-16" fmla="*/ 871797 h 1780674"/>
              <a:gd name="connsiteX2-17" fmla="*/ 201644 w 201644"/>
              <a:gd name="connsiteY2-18" fmla="*/ 0 h 1780674"/>
              <a:gd name="connsiteX0-19" fmla="*/ 254570 w 254570"/>
              <a:gd name="connsiteY0-20" fmla="*/ 1780674 h 1780674"/>
              <a:gd name="connsiteX1-21" fmla="*/ 0 w 254570"/>
              <a:gd name="connsiteY1-22" fmla="*/ 871797 h 1780674"/>
              <a:gd name="connsiteX2-23" fmla="*/ 201644 w 254570"/>
              <a:gd name="connsiteY2-24" fmla="*/ 0 h 1780674"/>
              <a:gd name="connsiteX0-25" fmla="*/ 191058 w 191058"/>
              <a:gd name="connsiteY0-26" fmla="*/ 1780674 h 1780674"/>
              <a:gd name="connsiteX1-27" fmla="*/ 0 w 191058"/>
              <a:gd name="connsiteY1-28" fmla="*/ 871797 h 1780674"/>
              <a:gd name="connsiteX2-29" fmla="*/ 138132 w 191058"/>
              <a:gd name="connsiteY2-30" fmla="*/ 0 h 1780674"/>
              <a:gd name="connsiteX0-31" fmla="*/ 205111 w 205111"/>
              <a:gd name="connsiteY0-32" fmla="*/ 1780674 h 1780674"/>
              <a:gd name="connsiteX1-33" fmla="*/ 14053 w 205111"/>
              <a:gd name="connsiteY1-34" fmla="*/ 871797 h 1780674"/>
              <a:gd name="connsiteX2-35" fmla="*/ 152185 w 205111"/>
              <a:gd name="connsiteY2-36" fmla="*/ 0 h 1780674"/>
              <a:gd name="connsiteX0-37" fmla="*/ 235753 w 235753"/>
              <a:gd name="connsiteY0-38" fmla="*/ 1780674 h 1780674"/>
              <a:gd name="connsiteX1-39" fmla="*/ 2354 w 235753"/>
              <a:gd name="connsiteY1-40" fmla="*/ 925852 h 1780674"/>
              <a:gd name="connsiteX2-41" fmla="*/ 182827 w 235753"/>
              <a:gd name="connsiteY2-42" fmla="*/ 0 h 1780674"/>
              <a:gd name="connsiteX0-43" fmla="*/ 233399 w 233399"/>
              <a:gd name="connsiteY0-44" fmla="*/ 1780674 h 1780674"/>
              <a:gd name="connsiteX1-45" fmla="*/ 0 w 233399"/>
              <a:gd name="connsiteY1-46" fmla="*/ 925852 h 1780674"/>
              <a:gd name="connsiteX2-47" fmla="*/ 180473 w 233399"/>
              <a:gd name="connsiteY2-48" fmla="*/ 0 h 1780674"/>
              <a:gd name="connsiteX0-49" fmla="*/ 180472 w 180472"/>
              <a:gd name="connsiteY0-50" fmla="*/ 1780674 h 1780674"/>
              <a:gd name="connsiteX1-51" fmla="*/ 0 w 180472"/>
              <a:gd name="connsiteY1-52" fmla="*/ 925852 h 1780674"/>
              <a:gd name="connsiteX2-53" fmla="*/ 127546 w 180472"/>
              <a:gd name="connsiteY2-54" fmla="*/ 0 h 1780674"/>
              <a:gd name="connsiteX0-55" fmla="*/ 183990 w 183990"/>
              <a:gd name="connsiteY0-56" fmla="*/ 1780674 h 1780674"/>
              <a:gd name="connsiteX1-57" fmla="*/ 3518 w 183990"/>
              <a:gd name="connsiteY1-58" fmla="*/ 925852 h 1780674"/>
              <a:gd name="connsiteX2-59" fmla="*/ 131064 w 183990"/>
              <a:gd name="connsiteY2-60" fmla="*/ 0 h 1780674"/>
              <a:gd name="connsiteX0-61" fmla="*/ 180472 w 180472"/>
              <a:gd name="connsiteY0-62" fmla="*/ 1780674 h 1780674"/>
              <a:gd name="connsiteX1-63" fmla="*/ 0 w 180472"/>
              <a:gd name="connsiteY1-64" fmla="*/ 925852 h 1780674"/>
              <a:gd name="connsiteX2-65" fmla="*/ 127546 w 180472"/>
              <a:gd name="connsiteY2-66" fmla="*/ 0 h 178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0472" h="1780674">
                <a:moveTo>
                  <a:pt x="180472" y="1780674"/>
                </a:moveTo>
                <a:cubicBezTo>
                  <a:pt x="47893" y="1411559"/>
                  <a:pt x="21170" y="1267676"/>
                  <a:pt x="0" y="925852"/>
                </a:cubicBezTo>
                <a:cubicBezTo>
                  <a:pt x="0" y="629073"/>
                  <a:pt x="26724" y="179400"/>
                  <a:pt x="127546" y="0"/>
                </a:cubicBezTo>
              </a:path>
            </a:pathLst>
          </a:custGeom>
          <a:noFill/>
          <a:ln w="38100">
            <a:solidFill>
              <a:schemeClr val="tx2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99" b="1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下图中给出了一个按照非标准方式计算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Fibonacci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数的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ML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语言的函数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main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。函数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将计算第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Fibonacci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数（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n≥0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）。嵌套在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中的是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，它假设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n≥2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并计算第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Fibonacci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。嵌套在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中的是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，它假设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n≥4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。请注意， 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都不需要检查基本情况。我们考虑从对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main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的调用开始，直到（对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fib0(1)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的）第一次调用即将返回的阶段。请描述出当时的活动记录栈，并给出栈中的各个活动记录的访问链。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94456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15.5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con.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44" y="941022"/>
            <a:ext cx="7686829" cy="5812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63489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A6C4AE8-0E1C-40BB-B827-C856A97AFE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1" y="1387982"/>
            <a:ext cx="5765122" cy="4359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071" y="939064"/>
            <a:ext cx="7886700" cy="528125"/>
          </a:xfrm>
        </p:spPr>
        <p:txBody>
          <a:bodyPr/>
          <a:lstStyle/>
          <a:p>
            <a:r>
              <a:rPr lang="zh-CN" altLang="en-US" dirty="0"/>
              <a:t>活动树</a:t>
            </a:r>
            <a:endParaRPr lang="en-US" altLang="zh-CN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9FB17E8-8C87-4F54-8262-5931DC530761}"/>
              </a:ext>
            </a:extLst>
          </p:cNvPr>
          <p:cNvCxnSpPr>
            <a:cxnSpLocks/>
          </p:cNvCxnSpPr>
          <p:nvPr/>
        </p:nvCxnSpPr>
        <p:spPr>
          <a:xfrm>
            <a:off x="7265708" y="1370702"/>
            <a:ext cx="0" cy="2828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B92F341-7EDC-4E5B-8957-25C17F4EA7F8}"/>
              </a:ext>
            </a:extLst>
          </p:cNvPr>
          <p:cNvSpPr txBox="1"/>
          <p:nvPr/>
        </p:nvSpPr>
        <p:spPr>
          <a:xfrm>
            <a:off x="7010110" y="1129054"/>
            <a:ext cx="5581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main</a:t>
            </a:r>
            <a:endParaRPr lang="zh-CN" altLang="en-US" sz="135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7216EB-58A6-41E6-8224-40D7CB988233}"/>
              </a:ext>
            </a:extLst>
          </p:cNvPr>
          <p:cNvSpPr txBox="1"/>
          <p:nvPr/>
        </p:nvSpPr>
        <p:spPr>
          <a:xfrm>
            <a:off x="6939777" y="1653505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fib0(4)</a:t>
            </a:r>
            <a:endParaRPr lang="zh-CN" altLang="en-US" sz="1350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5F5225A-2E36-431E-A547-9952AC326A53}"/>
              </a:ext>
            </a:extLst>
          </p:cNvPr>
          <p:cNvCxnSpPr>
            <a:cxnSpLocks/>
          </p:cNvCxnSpPr>
          <p:nvPr/>
        </p:nvCxnSpPr>
        <p:spPr>
          <a:xfrm>
            <a:off x="7265708" y="1930505"/>
            <a:ext cx="0" cy="2828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488A14F-CBF0-4866-A0E8-53BE106DF9D1}"/>
              </a:ext>
            </a:extLst>
          </p:cNvPr>
          <p:cNvSpPr txBox="1"/>
          <p:nvPr/>
        </p:nvSpPr>
        <p:spPr>
          <a:xfrm>
            <a:off x="6939777" y="2213308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fib1(4)</a:t>
            </a:r>
            <a:endParaRPr lang="zh-CN" altLang="en-US" sz="135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BECB49B-F5DD-4883-B834-A8D648CCBEBB}"/>
              </a:ext>
            </a:extLst>
          </p:cNvPr>
          <p:cNvCxnSpPr>
            <a:cxnSpLocks/>
          </p:cNvCxnSpPr>
          <p:nvPr/>
        </p:nvCxnSpPr>
        <p:spPr>
          <a:xfrm>
            <a:off x="7265708" y="2447894"/>
            <a:ext cx="0" cy="2828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9A644C1-B51F-434A-98E7-D1A7412004F8}"/>
              </a:ext>
            </a:extLst>
          </p:cNvPr>
          <p:cNvSpPr txBox="1"/>
          <p:nvPr/>
        </p:nvSpPr>
        <p:spPr>
          <a:xfrm>
            <a:off x="6939777" y="2730697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fib2(4)</a:t>
            </a:r>
            <a:endParaRPr lang="zh-CN" altLang="en-US" sz="1350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C168153-2114-486B-8242-0B621D76813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265708" y="3007696"/>
            <a:ext cx="967116" cy="4213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554F22E-1C0B-45E7-9617-B605AFDD5FBA}"/>
              </a:ext>
            </a:extLst>
          </p:cNvPr>
          <p:cNvSpPr txBox="1"/>
          <p:nvPr/>
        </p:nvSpPr>
        <p:spPr>
          <a:xfrm>
            <a:off x="7884812" y="3429000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fib1(2)</a:t>
            </a:r>
            <a:endParaRPr lang="zh-CN" altLang="en-US" sz="1350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8C1D16A-28DC-46B9-9233-A0C918D69F9F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flipH="1">
            <a:off x="6335686" y="3030779"/>
            <a:ext cx="952103" cy="3984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717039F-EAA7-44B1-914F-3A75BA5732B9}"/>
              </a:ext>
            </a:extLst>
          </p:cNvPr>
          <p:cNvSpPr txBox="1"/>
          <p:nvPr/>
        </p:nvSpPr>
        <p:spPr>
          <a:xfrm>
            <a:off x="5987674" y="3429199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fib1(3)</a:t>
            </a:r>
            <a:endParaRPr lang="zh-CN" altLang="en-US" sz="135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DEE1EF7-A656-4605-B372-C7832B083609}"/>
              </a:ext>
            </a:extLst>
          </p:cNvPr>
          <p:cNvCxnSpPr>
            <a:cxnSpLocks/>
          </p:cNvCxnSpPr>
          <p:nvPr/>
        </p:nvCxnSpPr>
        <p:spPr>
          <a:xfrm>
            <a:off x="6313605" y="3681053"/>
            <a:ext cx="591530" cy="4358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683F98F-8DBB-471F-A6BE-40560BC9A8A4}"/>
              </a:ext>
            </a:extLst>
          </p:cNvPr>
          <p:cNvSpPr txBox="1"/>
          <p:nvPr/>
        </p:nvSpPr>
        <p:spPr>
          <a:xfrm>
            <a:off x="6562591" y="4101792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fib0(1)</a:t>
            </a:r>
            <a:endParaRPr lang="zh-CN" altLang="en-US" sz="1350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ED0D30-6955-4DD3-877B-F839E3B9F490}"/>
              </a:ext>
            </a:extLst>
          </p:cNvPr>
          <p:cNvCxnSpPr>
            <a:cxnSpLocks/>
          </p:cNvCxnSpPr>
          <p:nvPr/>
        </p:nvCxnSpPr>
        <p:spPr>
          <a:xfrm flipH="1">
            <a:off x="5722075" y="3681052"/>
            <a:ext cx="591530" cy="4207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FCAD16E-DC2F-4F12-8ED6-11BB17042E15}"/>
              </a:ext>
            </a:extLst>
          </p:cNvPr>
          <p:cNvSpPr txBox="1"/>
          <p:nvPr/>
        </p:nvSpPr>
        <p:spPr>
          <a:xfrm>
            <a:off x="5396144" y="4102356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fib0(2)</a:t>
            </a:r>
            <a:endParaRPr lang="zh-CN" altLang="en-US" sz="1350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EB262D0-AF4D-49E0-80CA-661044E81D0D}"/>
              </a:ext>
            </a:extLst>
          </p:cNvPr>
          <p:cNvCxnSpPr>
            <a:cxnSpLocks/>
          </p:cNvCxnSpPr>
          <p:nvPr/>
        </p:nvCxnSpPr>
        <p:spPr>
          <a:xfrm>
            <a:off x="5722075" y="4353645"/>
            <a:ext cx="0" cy="2828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832044E-0CA6-4A29-B12D-B372C48490FE}"/>
              </a:ext>
            </a:extLst>
          </p:cNvPr>
          <p:cNvSpPr txBox="1"/>
          <p:nvPr/>
        </p:nvSpPr>
        <p:spPr>
          <a:xfrm>
            <a:off x="5396144" y="4572817"/>
            <a:ext cx="696024" cy="30008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fib1(2)</a:t>
            </a:r>
            <a:endParaRPr lang="zh-CN" altLang="en-US" sz="1350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71B75C0-FA37-44BB-AAE4-48E9C785A8CC}"/>
              </a:ext>
            </a:extLst>
          </p:cNvPr>
          <p:cNvCxnSpPr>
            <a:cxnSpLocks/>
          </p:cNvCxnSpPr>
          <p:nvPr/>
        </p:nvCxnSpPr>
        <p:spPr>
          <a:xfrm>
            <a:off x="5722075" y="4832908"/>
            <a:ext cx="534969" cy="420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EDD79F5-B5BB-4AB0-BB09-2DB33BF96788}"/>
              </a:ext>
            </a:extLst>
          </p:cNvPr>
          <p:cNvSpPr txBox="1"/>
          <p:nvPr/>
        </p:nvSpPr>
        <p:spPr>
          <a:xfrm>
            <a:off x="5931113" y="5236739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fib0(0)</a:t>
            </a:r>
            <a:endParaRPr lang="zh-CN" altLang="en-US" sz="1350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E5EB85A-FA53-4035-A6C8-2F3A058F27B9}"/>
              </a:ext>
            </a:extLst>
          </p:cNvPr>
          <p:cNvCxnSpPr>
            <a:cxnSpLocks/>
          </p:cNvCxnSpPr>
          <p:nvPr/>
        </p:nvCxnSpPr>
        <p:spPr>
          <a:xfrm flipH="1">
            <a:off x="5130545" y="4832908"/>
            <a:ext cx="591530" cy="4207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1B38848E-040C-40E3-BC37-BD13C92C2857}"/>
              </a:ext>
            </a:extLst>
          </p:cNvPr>
          <p:cNvSpPr txBox="1"/>
          <p:nvPr/>
        </p:nvSpPr>
        <p:spPr>
          <a:xfrm>
            <a:off x="4804613" y="5254211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fib0(1)</a:t>
            </a:r>
            <a:endParaRPr lang="zh-CN" altLang="en-US" sz="1350" dirty="0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10EDC50-D31E-4D58-8F39-B14B0D88B013}"/>
              </a:ext>
            </a:extLst>
          </p:cNvPr>
          <p:cNvCxnSpPr>
            <a:cxnSpLocks/>
          </p:cNvCxnSpPr>
          <p:nvPr/>
        </p:nvCxnSpPr>
        <p:spPr>
          <a:xfrm>
            <a:off x="8202280" y="3692518"/>
            <a:ext cx="534969" cy="420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E7149552-7A72-431C-8753-DE44DE785151}"/>
              </a:ext>
            </a:extLst>
          </p:cNvPr>
          <p:cNvSpPr txBox="1"/>
          <p:nvPr/>
        </p:nvSpPr>
        <p:spPr>
          <a:xfrm>
            <a:off x="8411318" y="4096349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fib0(0)</a:t>
            </a:r>
            <a:endParaRPr lang="zh-CN" altLang="en-US" sz="1350" dirty="0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FC4AB47-5213-4A82-8FB3-BCF35989A117}"/>
              </a:ext>
            </a:extLst>
          </p:cNvPr>
          <p:cNvCxnSpPr>
            <a:cxnSpLocks/>
          </p:cNvCxnSpPr>
          <p:nvPr/>
        </p:nvCxnSpPr>
        <p:spPr>
          <a:xfrm flipH="1">
            <a:off x="7610750" y="3692518"/>
            <a:ext cx="591530" cy="420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D89CAC54-A5E3-490A-B218-C2CEC7B3C3C6}"/>
              </a:ext>
            </a:extLst>
          </p:cNvPr>
          <p:cNvSpPr txBox="1"/>
          <p:nvPr/>
        </p:nvSpPr>
        <p:spPr>
          <a:xfrm>
            <a:off x="7284818" y="4113821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fib0(1)</a:t>
            </a:r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5170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F7712B-4942-46B4-9DAB-7568F7629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479A7D-E83F-4100-9D54-3A9D4EDA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077"/>
            <a:ext cx="9144000" cy="52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800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072" y="804438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在本讲中，我们提到，编译器通常为每个作用域（程序块）建立一个独立的符号表（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p49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）。有关作用域和块结构的概念参见教材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1.6.1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节（静态和动态的区别）和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1.6.3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节（静态作用域和块结构）。对于下图所示的块结构代码（为便于引用各语句，增加了行号），假设使用常见的声明的静态作用域规则，请完成以下习题。</a:t>
            </a: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(1)	{       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w, x, y, z; 	/* Block B1 */</a:t>
            </a: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(2)	        { 	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x, z; 		/* Block B2 */</a:t>
            </a: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(3)		{       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w, x; 	/* Block B3 */ }</a:t>
            </a: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(4)	        }</a:t>
            </a: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(5)	       { 	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w, x; 	/* Block B4 */</a:t>
            </a: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(6)		{       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y, z; 	/* Block B5 */ }</a:t>
            </a: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(7)	       }</a:t>
            </a: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(8)	}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1580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）判断下列说法的对错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声明的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w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的作用域是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1-8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行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声明的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y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的作用域是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1-5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行</a:t>
            </a: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）给出该代码片段中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个声明中的每一个的作用域</a:t>
            </a: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）画出该代码片段的符号表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15.6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con.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54077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8EECEB-3042-472E-A282-B68905FE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268"/>
            <a:ext cx="9144000" cy="44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370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  <p:extLst/>
          </p:nvPr>
        </p:nvGraphicFramePr>
        <p:xfrm>
          <a:off x="539115" y="1590199"/>
          <a:ext cx="3538538" cy="226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3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header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B2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Block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B4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Block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  <p:extLst/>
          </p:nvPr>
        </p:nvGraphicFramePr>
        <p:xfrm>
          <a:off x="4820126" y="1590199"/>
          <a:ext cx="3538537" cy="1383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6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header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B3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Block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肘形连接符 6"/>
          <p:cNvCxnSpPr/>
          <p:nvPr/>
        </p:nvCxnSpPr>
        <p:spPr>
          <a:xfrm flipV="1">
            <a:off x="3931444" y="2543652"/>
            <a:ext cx="881063" cy="873919"/>
          </a:xfrm>
          <a:prstGeom prst="bentConnector3">
            <a:avLst>
              <a:gd name="adj1" fmla="val 50054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4820126" y="3197543"/>
          <a:ext cx="3538537" cy="110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6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header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4"/>
            </p:custDataLst>
            <p:extLst/>
          </p:nvPr>
        </p:nvGraphicFramePr>
        <p:xfrm>
          <a:off x="539115" y="4283869"/>
          <a:ext cx="3538537" cy="1383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6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header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B5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Block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5"/>
            </p:custDataLst>
          </p:nvPr>
        </p:nvGraphicFramePr>
        <p:xfrm>
          <a:off x="4820126" y="4558189"/>
          <a:ext cx="3538537" cy="110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6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header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3991451" y="5465445"/>
            <a:ext cx="828675" cy="762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735253" y="2875121"/>
            <a:ext cx="7620" cy="32385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8199" y="1120140"/>
            <a:ext cx="9867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(3)</a:t>
            </a:r>
            <a:r>
              <a:rPr lang="zh-CN" altLang="en-US" sz="1350"/>
              <a:t>符号表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682841" y="3710940"/>
            <a:ext cx="0" cy="55721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890236" y="1285399"/>
            <a:ext cx="11525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B1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95512" y="1285399"/>
            <a:ext cx="8510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B2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890237" y="4007644"/>
            <a:ext cx="6253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B4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035993" y="2950845"/>
            <a:ext cx="11068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B3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00762" y="4283869"/>
            <a:ext cx="391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B5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6145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下图是一个简单的矩阵乘法程序。</a:t>
            </a: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假设矩阵的元素是需要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个字节的数值，而且矩阵按行存放。把程序翻译成三地址语句。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中得到的代码构造流图。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找出在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中得到的流图的循环。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86" y="1714343"/>
            <a:ext cx="6449401" cy="2962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98546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ACD32-5F61-4F05-B0F8-2F4ABBB1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4EE515-0D5B-493B-8D34-AEFE42A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3" y="869125"/>
            <a:ext cx="86250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5778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3F412-F778-4031-8336-F94CF929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614B9-3A10-46B9-B1CF-CC7C9E40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902"/>
            <a:ext cx="9144000" cy="41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7525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下图中是计算从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2~n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之间素数个数的代码。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假设数组的元素是需要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个字节存放的的整数，把程序翻译成三地址语句。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中得到的代码构造流图。</a:t>
            </a: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找出在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中得到的流图的循环。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25" y="1821179"/>
            <a:ext cx="6112786" cy="3185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800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为下列文法构造递归下降语法分析器（参见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讲义“第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章 语法分析 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-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上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.pdf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”第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42~48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页）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+ S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- S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a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S ( S ) S | </a:t>
            </a:r>
            <a:r>
              <a:rPr lang="el-G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l-G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0 S 1 | 0 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623525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标题 1"/>
          <p:cNvSpPr txBox="1">
            <a:spLocks noGrp="1"/>
          </p:cNvSpPr>
          <p:nvPr>
            <p:ph type="title"/>
          </p:nvPr>
        </p:nvSpPr>
        <p:spPr>
          <a:xfrm>
            <a:off x="827584" y="160524"/>
            <a:ext cx="8116390" cy="643915"/>
          </a:xfrm>
          <a:prstGeom prst="rect">
            <a:avLst/>
          </a:prstGeom>
        </p:spPr>
        <p:txBody>
          <a:bodyPr/>
          <a:lstStyle/>
          <a:p>
            <a:pPr defTabSz="649223">
              <a:defRPr sz="3124">
                <a:effectLst>
                  <a:outerShdw blurRad="27050" dist="2705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>
                <a:latin typeface="楷体"/>
                <a:ea typeface="楷体"/>
                <a:cs typeface="楷体"/>
                <a:sym typeface="楷体"/>
              </a:rPr>
              <a:t>习题</a:t>
            </a:r>
            <a:r>
              <a:t>16.2</a:t>
            </a:r>
          </a:p>
        </p:txBody>
      </p:sp>
      <p:sp>
        <p:nvSpPr>
          <p:cNvPr id="233" name="三地址码分段"/>
          <p:cNvSpPr txBox="1"/>
          <p:nvPr/>
        </p:nvSpPr>
        <p:spPr>
          <a:xfrm>
            <a:off x="3280752" y="36513"/>
            <a:ext cx="423722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200" spc="1344"/>
            </a:lvl1pPr>
          </a:lstStyle>
          <a:p>
            <a:r>
              <a:t>三地址码分段</a:t>
            </a:r>
          </a:p>
        </p:txBody>
      </p:sp>
      <p:sp>
        <p:nvSpPr>
          <p:cNvPr id="234" name="B11…"/>
          <p:cNvSpPr txBox="1"/>
          <p:nvPr/>
        </p:nvSpPr>
        <p:spPr>
          <a:xfrm>
            <a:off x="6165850" y="717549"/>
            <a:ext cx="2943622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B11</a:t>
            </a:r>
          </a:p>
          <a:p>
            <a:r>
              <a:t>23: if j &lt;= n goto 25</a:t>
            </a:r>
          </a:p>
          <a:p>
            <a:r>
              <a:t>----------------------------------</a:t>
            </a:r>
          </a:p>
          <a:p>
            <a:r>
              <a:t>B12</a:t>
            </a:r>
          </a:p>
          <a:p>
            <a:r>
              <a:t>24: goto 30</a:t>
            </a:r>
          </a:p>
          <a:p>
            <a:r>
              <a:t>----------------------------------</a:t>
            </a:r>
          </a:p>
          <a:p>
            <a:r>
              <a:t>B13</a:t>
            </a:r>
          </a:p>
          <a:p>
            <a:r>
              <a:t>25: t7 = j*4</a:t>
            </a:r>
          </a:p>
          <a:p>
            <a:r>
              <a:t>26: a[t7] = FALSE</a:t>
            </a:r>
          </a:p>
          <a:p>
            <a:r>
              <a:t>27: t8 = j+i</a:t>
            </a:r>
          </a:p>
          <a:p>
            <a:r>
              <a:t>28: j = t8</a:t>
            </a:r>
          </a:p>
          <a:p>
            <a:r>
              <a:t>29: goto 23</a:t>
            </a:r>
          </a:p>
          <a:p>
            <a:r>
              <a:t>----------------------------------</a:t>
            </a:r>
          </a:p>
          <a:p>
            <a:r>
              <a:t>B14</a:t>
            </a:r>
          </a:p>
          <a:p>
            <a:r>
              <a:t>30: t9 = i+1</a:t>
            </a:r>
          </a:p>
          <a:p>
            <a:r>
              <a:t>31: i = t9</a:t>
            </a:r>
          </a:p>
          <a:p>
            <a:r>
              <a:t>32: goto 13</a:t>
            </a:r>
          </a:p>
          <a:p>
            <a:r>
              <a:t>----------------------------------</a:t>
            </a:r>
          </a:p>
          <a:p>
            <a:r>
              <a:t>B15</a:t>
            </a:r>
          </a:p>
          <a:p>
            <a:r>
              <a:t>33:</a:t>
            </a:r>
          </a:p>
        </p:txBody>
      </p:sp>
      <p:sp>
        <p:nvSpPr>
          <p:cNvPr id="235" name="B1…"/>
          <p:cNvSpPr txBox="1"/>
          <p:nvPr/>
        </p:nvSpPr>
        <p:spPr>
          <a:xfrm>
            <a:off x="513159" y="717550"/>
            <a:ext cx="2337991" cy="614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B1</a:t>
            </a:r>
          </a:p>
          <a:p>
            <a:r>
              <a:t>1: i = 2</a:t>
            </a:r>
          </a:p>
          <a:p>
            <a:r>
              <a:t>----------------------------</a:t>
            </a:r>
          </a:p>
          <a:p>
            <a:r>
              <a:t>B2</a:t>
            </a:r>
          </a:p>
          <a:p>
            <a:r>
              <a:t>2: if i &lt;= n goto 4</a:t>
            </a:r>
          </a:p>
          <a:p>
            <a:r>
              <a:t>----------------------------</a:t>
            </a:r>
          </a:p>
          <a:p>
            <a:r>
              <a:t>B3</a:t>
            </a:r>
          </a:p>
          <a:p>
            <a:r>
              <a:t>3: goto 9</a:t>
            </a:r>
          </a:p>
          <a:p>
            <a:r>
              <a:t>----------------------------</a:t>
            </a:r>
          </a:p>
          <a:p>
            <a:r>
              <a:t>B4</a:t>
            </a:r>
          </a:p>
          <a:p>
            <a:r>
              <a:t>4: t1 = i*4</a:t>
            </a:r>
          </a:p>
          <a:p>
            <a:r>
              <a:t>5: a[t1] = TRUE</a:t>
            </a:r>
          </a:p>
          <a:p>
            <a:r>
              <a:t>6: t2 = i+1</a:t>
            </a:r>
          </a:p>
          <a:p>
            <a:r>
              <a:t>7: i = t2</a:t>
            </a:r>
          </a:p>
          <a:p>
            <a:r>
              <a:t>8: goto 2</a:t>
            </a:r>
          </a:p>
          <a:p>
            <a:r>
              <a:t>----------------------------</a:t>
            </a:r>
          </a:p>
          <a:p>
            <a:r>
              <a:t>B5</a:t>
            </a:r>
          </a:p>
          <a:p>
            <a:r>
              <a:t>9: count = 0</a:t>
            </a:r>
          </a:p>
          <a:p>
            <a:r>
              <a:t>10: param n</a:t>
            </a:r>
          </a:p>
          <a:p>
            <a:r>
              <a:t>11: s = call sqrt,1</a:t>
            </a:r>
          </a:p>
          <a:p>
            <a:r>
              <a:t>12: i = 2</a:t>
            </a:r>
          </a:p>
          <a:p>
            <a:r>
              <a:t>----------------------------</a:t>
            </a:r>
          </a:p>
        </p:txBody>
      </p:sp>
      <p:sp>
        <p:nvSpPr>
          <p:cNvPr id="236" name="B6…"/>
          <p:cNvSpPr txBox="1"/>
          <p:nvPr/>
        </p:nvSpPr>
        <p:spPr>
          <a:xfrm>
            <a:off x="3039566" y="717549"/>
            <a:ext cx="2836268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B6</a:t>
            </a:r>
          </a:p>
          <a:p>
            <a:r>
              <a:t>13: if i &lt;= s goto 15</a:t>
            </a:r>
          </a:p>
          <a:p>
            <a:r>
              <a:t>----------------------------------</a:t>
            </a:r>
          </a:p>
          <a:p>
            <a:r>
              <a:t>B7</a:t>
            </a:r>
          </a:p>
          <a:p>
            <a:r>
              <a:t>14: goto 33</a:t>
            </a:r>
          </a:p>
          <a:p>
            <a:r>
              <a:t>----------------------------------</a:t>
            </a:r>
          </a:p>
          <a:p>
            <a:r>
              <a:t>B8</a:t>
            </a:r>
          </a:p>
          <a:p>
            <a:r>
              <a:t>15: t3 = i*4</a:t>
            </a:r>
          </a:p>
          <a:p>
            <a:r>
              <a:t>16: t4 = a[t3]</a:t>
            </a:r>
          </a:p>
          <a:p>
            <a:r>
              <a:t>17: if t4 goto 19</a:t>
            </a:r>
          </a:p>
          <a:p>
            <a:r>
              <a:t>----------------------------------</a:t>
            </a:r>
          </a:p>
          <a:p>
            <a:r>
              <a:t>B9</a:t>
            </a:r>
          </a:p>
          <a:p>
            <a:r>
              <a:t>18: goto 30</a:t>
            </a:r>
          </a:p>
          <a:p>
            <a:r>
              <a:t>----------------------------------</a:t>
            </a:r>
          </a:p>
          <a:p>
            <a:r>
              <a:t>B10</a:t>
            </a:r>
          </a:p>
          <a:p>
            <a:r>
              <a:t>19: t5 = count + 1</a:t>
            </a:r>
          </a:p>
          <a:p>
            <a:r>
              <a:t>20: count = t5</a:t>
            </a:r>
          </a:p>
          <a:p>
            <a:r>
              <a:t>21: t6 = i*2</a:t>
            </a:r>
          </a:p>
          <a:p>
            <a:r>
              <a:t>22: j = t6</a:t>
            </a:r>
          </a:p>
          <a:p>
            <a:r>
              <a:t>----------------------------------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标题 1"/>
          <p:cNvSpPr txBox="1">
            <a:spLocks noGrp="1"/>
          </p:cNvSpPr>
          <p:nvPr>
            <p:ph type="title"/>
          </p:nvPr>
        </p:nvSpPr>
        <p:spPr>
          <a:xfrm>
            <a:off x="827584" y="160524"/>
            <a:ext cx="8116390" cy="643915"/>
          </a:xfrm>
          <a:prstGeom prst="rect">
            <a:avLst/>
          </a:prstGeom>
        </p:spPr>
        <p:txBody>
          <a:bodyPr/>
          <a:lstStyle/>
          <a:p>
            <a:pPr defTabSz="649223">
              <a:defRPr sz="3124">
                <a:effectLst>
                  <a:outerShdw blurRad="27050" dist="2705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>
                <a:latin typeface="楷体"/>
                <a:ea typeface="楷体"/>
                <a:cs typeface="楷体"/>
                <a:sym typeface="楷体"/>
              </a:rPr>
              <a:t>习题</a:t>
            </a:r>
            <a:r>
              <a:t>16.2</a:t>
            </a:r>
          </a:p>
        </p:txBody>
      </p:sp>
      <p:sp>
        <p:nvSpPr>
          <p:cNvPr id="239" name="循环的定义"/>
          <p:cNvSpPr txBox="1"/>
          <p:nvPr/>
        </p:nvSpPr>
        <p:spPr>
          <a:xfrm>
            <a:off x="2805429" y="107831"/>
            <a:ext cx="353314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200" spc="1344"/>
            </a:lvl1pPr>
          </a:lstStyle>
          <a:p>
            <a:r>
              <a:t>循环的定义</a:t>
            </a:r>
          </a:p>
        </p:txBody>
      </p:sp>
      <p:sp>
        <p:nvSpPr>
          <p:cNvPr id="240" name="像while语句、do-while语句和for语句这样的程序设计语言构造自然地把循环引人到程序中。因为事实上每个程序会花很多时间执行循环，所以对于一个编译器来说，为循环生成优良的代码就变得非常重要。很多代码转换依赖于对流图中“循环”的识别。如果下列条件成立,我们就说流图中的一个结点集合L是一个循环。…"/>
          <p:cNvSpPr txBox="1"/>
          <p:nvPr/>
        </p:nvSpPr>
        <p:spPr>
          <a:xfrm>
            <a:off x="376770" y="1320800"/>
            <a:ext cx="8390460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0">
              <a:spcBef>
                <a:spcPts val="300"/>
              </a:spcBef>
              <a:defRPr sz="2000"/>
            </a:pPr>
            <a:r>
              <a:t>像while语句、do-while语句和for语句这样的程序设计语言构造自然地把循环引人到程序中。因为事实上每个程序会花很多时间执行循环，所以对于一个编译器来说，为循环生成优良的代码就变得非常重要。很多代码转换依赖于对流图中“循环”的识别。如果下列条件成立,我们就说流图中的一个结点集合L是一个循环。</a:t>
            </a:r>
          </a:p>
          <a:p>
            <a:pPr indent="127000">
              <a:defRPr sz="2000"/>
            </a:pPr>
            <a:r>
              <a:t>1)在L中有一个被称为循环入口(loopentry)的结点，它是唯一的其前驱可能在L之外的结点。也就是说,从整个流图的人口结点开始到L中的任何结点的路径都必然经过循环入口结点，并且这个循环入口结点不是整个流图的人口结点本身。</a:t>
            </a:r>
          </a:p>
          <a:p>
            <a:pPr indent="127000">
              <a:defRPr sz="2000"/>
            </a:pPr>
            <a:r>
              <a:t>2) L中的每个结点都有一个到达L的人口结点的非空路径,并且该路径全部在L中。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标题 1"/>
          <p:cNvSpPr txBox="1">
            <a:spLocks noGrp="1"/>
          </p:cNvSpPr>
          <p:nvPr>
            <p:ph type="title"/>
          </p:nvPr>
        </p:nvSpPr>
        <p:spPr>
          <a:xfrm>
            <a:off x="827584" y="160524"/>
            <a:ext cx="8116390" cy="643915"/>
          </a:xfrm>
          <a:prstGeom prst="rect">
            <a:avLst/>
          </a:prstGeom>
        </p:spPr>
        <p:txBody>
          <a:bodyPr/>
          <a:lstStyle/>
          <a:p>
            <a:pPr defTabSz="649223">
              <a:defRPr sz="3124">
                <a:effectLst>
                  <a:outerShdw blurRad="27050" dist="2705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>
                <a:latin typeface="楷体"/>
                <a:ea typeface="楷体"/>
                <a:cs typeface="楷体"/>
                <a:sym typeface="楷体"/>
              </a:rPr>
              <a:t>习题</a:t>
            </a:r>
            <a:r>
              <a:t>16.2</a:t>
            </a:r>
          </a:p>
        </p:txBody>
      </p:sp>
      <p:sp>
        <p:nvSpPr>
          <p:cNvPr id="243" name="流图循环"/>
          <p:cNvSpPr txBox="1"/>
          <p:nvPr/>
        </p:nvSpPr>
        <p:spPr>
          <a:xfrm>
            <a:off x="3471252" y="107831"/>
            <a:ext cx="282905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200" spc="1344"/>
            </a:lvl1pPr>
          </a:lstStyle>
          <a:p>
            <a:r>
              <a:t>流图循环</a:t>
            </a:r>
          </a:p>
        </p:txBody>
      </p:sp>
      <p:pic>
        <p:nvPicPr>
          <p:cNvPr id="244" name="AAF7827612695044220A1099B62366C3.jpg" descr="AAF7827612695044220A1099B62366C3.jpg"/>
          <p:cNvPicPr>
            <a:picLocks noChangeAspect="1"/>
          </p:cNvPicPr>
          <p:nvPr/>
        </p:nvPicPr>
        <p:blipFill>
          <a:blip r:embed="rId2">
            <a:extLst/>
          </a:blip>
          <a:srcRect l="8495" t="8626" b="4150"/>
          <a:stretch>
            <a:fillRect/>
          </a:stretch>
        </p:blipFill>
        <p:spPr>
          <a:xfrm>
            <a:off x="916036" y="912018"/>
            <a:ext cx="7939337" cy="5675909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流图的循环…"/>
          <p:cNvSpPr txBox="1"/>
          <p:nvPr/>
        </p:nvSpPr>
        <p:spPr>
          <a:xfrm>
            <a:off x="5645150" y="1098550"/>
            <a:ext cx="3203476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t>流图的循环</a:t>
            </a:r>
          </a:p>
          <a:p>
            <a:pPr>
              <a:defRPr sz="2400">
                <a:solidFill>
                  <a:schemeClr val="accent5"/>
                </a:solidFill>
              </a:defRPr>
            </a:pPr>
            <a:r>
              <a:t>不同颜色代表不同循环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为下面的表达式构造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</a:p>
          <a:p>
            <a:pPr marL="0" lvl="0" indent="0" algn="ctr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((x + y) - ((x +y) * (x -y))) + ((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x+y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) * (x -y))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FCEE06-0549-4420-846A-B9D9384C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06" y="2458192"/>
            <a:ext cx="7730187" cy="41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5258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为下列表达式构造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。假定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是左结合的。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a + b + (a + b) 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a + b + a + b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a + a + ((a + a + a + (a + a + a + a) )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669213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3"/>
            <a:ext cx="8015287" cy="643914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a + b + (a + b)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6779895" y="2747428"/>
            <a:ext cx="200660" cy="1129030"/>
          </a:xfrm>
          <a:custGeom>
            <a:avLst/>
            <a:gdLst>
              <a:gd name="connisteX0" fmla="*/ 146082 w 200692"/>
              <a:gd name="connsiteY0" fmla="*/ 0 h 1129030"/>
              <a:gd name="connisteX1" fmla="*/ 667 w 200692"/>
              <a:gd name="connsiteY1" fmla="*/ 582930 h 1129030"/>
              <a:gd name="connisteX2" fmla="*/ 200692 w 200692"/>
              <a:gd name="connsiteY2" fmla="*/ 1129030 h 1129030"/>
              <a:gd name="connisteX3" fmla="*/ 337852 w 200692"/>
              <a:gd name="connsiteY3" fmla="*/ 819785 h 11290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00693" h="1129030">
                <a:moveTo>
                  <a:pt x="146083" y="0"/>
                </a:moveTo>
                <a:cubicBezTo>
                  <a:pt x="113063" y="105410"/>
                  <a:pt x="-10127" y="356870"/>
                  <a:pt x="668" y="582930"/>
                </a:cubicBezTo>
                <a:cubicBezTo>
                  <a:pt x="11463" y="808990"/>
                  <a:pt x="133383" y="1081405"/>
                  <a:pt x="200693" y="112903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7299325" y="2720123"/>
            <a:ext cx="173355" cy="1165860"/>
          </a:xfrm>
          <a:custGeom>
            <a:avLst/>
            <a:gdLst>
              <a:gd name="connisteX0" fmla="*/ 27305 w 173553"/>
              <a:gd name="connsiteY0" fmla="*/ 0 h 1165860"/>
              <a:gd name="connisteX1" fmla="*/ 173355 w 173553"/>
              <a:gd name="connsiteY1" fmla="*/ 582930 h 1165860"/>
              <a:gd name="connisteX2" fmla="*/ 0 w 173553"/>
              <a:gd name="connsiteY2" fmla="*/ 1165860 h 1165860"/>
              <a:gd name="connisteX3" fmla="*/ -8890 w 173553"/>
              <a:gd name="connsiteY3" fmla="*/ 1165860 h 11658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73553" h="1165860">
                <a:moveTo>
                  <a:pt x="27305" y="0"/>
                </a:moveTo>
                <a:cubicBezTo>
                  <a:pt x="59690" y="104775"/>
                  <a:pt x="179070" y="349885"/>
                  <a:pt x="173355" y="582930"/>
                </a:cubicBezTo>
                <a:cubicBezTo>
                  <a:pt x="167640" y="815975"/>
                  <a:pt x="36195" y="1049020"/>
                  <a:pt x="0" y="116586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cxnSpLocks/>
          </p:cNvCxnSpPr>
          <p:nvPr/>
        </p:nvCxnSpPr>
        <p:spPr>
          <a:xfrm flipH="1">
            <a:off x="6485272" y="4181258"/>
            <a:ext cx="466726" cy="10934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cxnSpLocks/>
          </p:cNvCxnSpPr>
          <p:nvPr/>
        </p:nvCxnSpPr>
        <p:spPr>
          <a:xfrm>
            <a:off x="7317122" y="4195228"/>
            <a:ext cx="528938" cy="10655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993A156-AACC-A841-9288-D9467D882456}"/>
              </a:ext>
            </a:extLst>
          </p:cNvPr>
          <p:cNvGrpSpPr/>
          <p:nvPr/>
        </p:nvGrpSpPr>
        <p:grpSpPr>
          <a:xfrm>
            <a:off x="6140678" y="5288698"/>
            <a:ext cx="505460" cy="383540"/>
            <a:chOff x="6140678" y="5288698"/>
            <a:chExt cx="505460" cy="383540"/>
          </a:xfrm>
        </p:grpSpPr>
        <p:sp>
          <p:nvSpPr>
            <p:cNvPr id="19" name="文本框 18"/>
            <p:cNvSpPr txBox="1"/>
            <p:nvPr/>
          </p:nvSpPr>
          <p:spPr>
            <a:xfrm>
              <a:off x="6140678" y="5288698"/>
              <a:ext cx="505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a0</a:t>
              </a:r>
            </a:p>
          </p:txBody>
        </p:sp>
        <p:sp>
          <p:nvSpPr>
            <p:cNvPr id="17" name="同心圆 16">
              <a:extLst>
                <a:ext uri="{FF2B5EF4-FFF2-40B4-BE49-F238E27FC236}">
                  <a16:creationId xmlns:a16="http://schemas.microsoft.com/office/drawing/2014/main" id="{78E31BA3-B5F5-C840-9BA6-A9A78F2B3800}"/>
                </a:ext>
              </a:extLst>
            </p:cNvPr>
            <p:cNvSpPr/>
            <p:nvPr/>
          </p:nvSpPr>
          <p:spPr>
            <a:xfrm>
              <a:off x="6240852" y="5293185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819C05-589D-2048-BF7B-71BDB463E941}"/>
              </a:ext>
            </a:extLst>
          </p:cNvPr>
          <p:cNvGrpSpPr/>
          <p:nvPr/>
        </p:nvGrpSpPr>
        <p:grpSpPr>
          <a:xfrm>
            <a:off x="6972880" y="3826928"/>
            <a:ext cx="358195" cy="390416"/>
            <a:chOff x="6972880" y="3826928"/>
            <a:chExt cx="358195" cy="390416"/>
          </a:xfrm>
        </p:grpSpPr>
        <p:sp>
          <p:nvSpPr>
            <p:cNvPr id="21" name="文本框 20"/>
            <p:cNvSpPr txBox="1"/>
            <p:nvPr/>
          </p:nvSpPr>
          <p:spPr>
            <a:xfrm>
              <a:off x="6976110" y="3826928"/>
              <a:ext cx="3549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18" name="同心圆 17">
              <a:extLst>
                <a:ext uri="{FF2B5EF4-FFF2-40B4-BE49-F238E27FC236}">
                  <a16:creationId xmlns:a16="http://schemas.microsoft.com/office/drawing/2014/main" id="{79470E1F-966C-B74E-9006-EA7B76BA9B30}"/>
                </a:ext>
              </a:extLst>
            </p:cNvPr>
            <p:cNvSpPr/>
            <p:nvPr/>
          </p:nvSpPr>
          <p:spPr>
            <a:xfrm>
              <a:off x="6972880" y="3838291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9D6B5B3-158E-F04F-903C-564D6233BB19}"/>
              </a:ext>
            </a:extLst>
          </p:cNvPr>
          <p:cNvGrpSpPr/>
          <p:nvPr/>
        </p:nvGrpSpPr>
        <p:grpSpPr>
          <a:xfrm>
            <a:off x="7651576" y="5288698"/>
            <a:ext cx="546100" cy="381635"/>
            <a:chOff x="7651576" y="5288698"/>
            <a:chExt cx="546100" cy="381635"/>
          </a:xfrm>
        </p:grpSpPr>
        <p:sp>
          <p:nvSpPr>
            <p:cNvPr id="20" name="文本框 19"/>
            <p:cNvSpPr txBox="1"/>
            <p:nvPr/>
          </p:nvSpPr>
          <p:spPr>
            <a:xfrm>
              <a:off x="7651576" y="5302033"/>
              <a:ext cx="5461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b0</a:t>
              </a:r>
            </a:p>
          </p:txBody>
        </p:sp>
        <p:sp>
          <p:nvSpPr>
            <p:cNvPr id="23" name="同心圆 22">
              <a:extLst>
                <a:ext uri="{FF2B5EF4-FFF2-40B4-BE49-F238E27FC236}">
                  <a16:creationId xmlns:a16="http://schemas.microsoft.com/office/drawing/2014/main" id="{590DE7F6-7155-E948-918A-4958DF3004BA}"/>
                </a:ext>
              </a:extLst>
            </p:cNvPr>
            <p:cNvSpPr/>
            <p:nvPr/>
          </p:nvSpPr>
          <p:spPr>
            <a:xfrm>
              <a:off x="7752505" y="5288698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1C3B24-D5A8-6349-9856-132506E8912A}"/>
              </a:ext>
            </a:extLst>
          </p:cNvPr>
          <p:cNvGrpSpPr/>
          <p:nvPr/>
        </p:nvGrpSpPr>
        <p:grpSpPr>
          <a:xfrm>
            <a:off x="6937375" y="2388762"/>
            <a:ext cx="400685" cy="396675"/>
            <a:chOff x="6937375" y="2388762"/>
            <a:chExt cx="400685" cy="396675"/>
          </a:xfrm>
        </p:grpSpPr>
        <p:sp>
          <p:nvSpPr>
            <p:cNvPr id="22" name="文本框 21"/>
            <p:cNvSpPr txBox="1"/>
            <p:nvPr/>
          </p:nvSpPr>
          <p:spPr>
            <a:xfrm>
              <a:off x="6937375" y="2388762"/>
              <a:ext cx="40068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24" name="同心圆 23">
              <a:extLst>
                <a:ext uri="{FF2B5EF4-FFF2-40B4-BE49-F238E27FC236}">
                  <a16:creationId xmlns:a16="http://schemas.microsoft.com/office/drawing/2014/main" id="{A826E0B0-DE88-6548-BADD-51ABB9FC3FFA}"/>
                </a:ext>
              </a:extLst>
            </p:cNvPr>
            <p:cNvSpPr/>
            <p:nvPr/>
          </p:nvSpPr>
          <p:spPr>
            <a:xfrm>
              <a:off x="6943535" y="2406384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B8B28D9-726F-2C40-A1A5-611E16768F7E}"/>
              </a:ext>
            </a:extLst>
          </p:cNvPr>
          <p:cNvSpPr txBox="1"/>
          <p:nvPr/>
        </p:nvSpPr>
        <p:spPr>
          <a:xfrm>
            <a:off x="1236749" y="1903412"/>
            <a:ext cx="185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t1 = a + b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t2 = a + b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t3 = t1 + t2</a:t>
            </a:r>
            <a:endParaRPr lang="zh-CN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94811-C489-5B44-8206-612513D860D9}"/>
              </a:ext>
            </a:extLst>
          </p:cNvPr>
          <p:cNvSpPr txBox="1"/>
          <p:nvPr/>
        </p:nvSpPr>
        <p:spPr>
          <a:xfrm>
            <a:off x="7275357" y="3821552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t1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1BA4933-5CD7-4B43-8E8F-75676671ED3B}"/>
              </a:ext>
            </a:extLst>
          </p:cNvPr>
          <p:cNvSpPr txBox="1"/>
          <p:nvPr/>
        </p:nvSpPr>
        <p:spPr>
          <a:xfrm>
            <a:off x="7533640" y="3813594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t2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4BE85DC-97F6-ED47-B8DA-0EB15D2B0D9B}"/>
              </a:ext>
            </a:extLst>
          </p:cNvPr>
          <p:cNvSpPr txBox="1"/>
          <p:nvPr/>
        </p:nvSpPr>
        <p:spPr>
          <a:xfrm>
            <a:off x="7189931" y="2122830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t3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19" grpId="0"/>
      <p:bldP spid="21" grpId="0"/>
      <p:bldP spid="20" grpId="0"/>
      <p:bldP spid="22" grpId="0"/>
      <p:bldP spid="5" grpId="0"/>
      <p:bldP spid="11" grpId="0"/>
      <p:bldP spid="25" grpId="0"/>
      <p:bldP spid="26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116391" cy="772597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a + b + a + 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 15">
            <a:extLst>
              <a:ext uri="{FF2B5EF4-FFF2-40B4-BE49-F238E27FC236}">
                <a16:creationId xmlns:a16="http://schemas.microsoft.com/office/drawing/2014/main" id="{FF8D1B60-EA6A-FC4B-9DDF-D5454389DD22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7632983" y="2731434"/>
            <a:ext cx="341588" cy="26172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0">
            <a:extLst>
              <a:ext uri="{FF2B5EF4-FFF2-40B4-BE49-F238E27FC236}">
                <a16:creationId xmlns:a16="http://schemas.microsoft.com/office/drawing/2014/main" id="{6F6BFEF3-7CA5-AA45-A223-F0B38ECD202D}"/>
              </a:ext>
            </a:extLst>
          </p:cNvPr>
          <p:cNvCxnSpPr>
            <a:cxnSpLocks/>
          </p:cNvCxnSpPr>
          <p:nvPr/>
        </p:nvCxnSpPr>
        <p:spPr>
          <a:xfrm flipH="1">
            <a:off x="7558183" y="2645332"/>
            <a:ext cx="336824" cy="6311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28">
            <a:extLst>
              <a:ext uri="{FF2B5EF4-FFF2-40B4-BE49-F238E27FC236}">
                <a16:creationId xmlns:a16="http://schemas.microsoft.com/office/drawing/2014/main" id="{CFD10F2C-7D00-C644-9EAC-6D46C7A2ECE1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6618567" y="4590341"/>
            <a:ext cx="246902" cy="6900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29">
            <a:extLst>
              <a:ext uri="{FF2B5EF4-FFF2-40B4-BE49-F238E27FC236}">
                <a16:creationId xmlns:a16="http://schemas.microsoft.com/office/drawing/2014/main" id="{1D3E85AA-86F6-5049-82B6-9C5C1CBCF0BC}"/>
              </a:ext>
            </a:extLst>
          </p:cNvPr>
          <p:cNvCxnSpPr>
            <a:cxnSpLocks/>
          </p:cNvCxnSpPr>
          <p:nvPr/>
        </p:nvCxnSpPr>
        <p:spPr>
          <a:xfrm>
            <a:off x="7143800" y="4576374"/>
            <a:ext cx="338183" cy="74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28">
            <a:extLst>
              <a:ext uri="{FF2B5EF4-FFF2-40B4-BE49-F238E27FC236}">
                <a16:creationId xmlns:a16="http://schemas.microsoft.com/office/drawing/2014/main" id="{5261C29F-6A5B-394B-9851-0C47928C836F}"/>
              </a:ext>
            </a:extLst>
          </p:cNvPr>
          <p:cNvCxnSpPr>
            <a:cxnSpLocks/>
          </p:cNvCxnSpPr>
          <p:nvPr/>
        </p:nvCxnSpPr>
        <p:spPr>
          <a:xfrm flipH="1">
            <a:off x="7075678" y="3600115"/>
            <a:ext cx="295592" cy="6272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任意形状 71">
            <a:extLst>
              <a:ext uri="{FF2B5EF4-FFF2-40B4-BE49-F238E27FC236}">
                <a16:creationId xmlns:a16="http://schemas.microsoft.com/office/drawing/2014/main" id="{165511E2-CE80-854B-A008-40AF9316812F}"/>
              </a:ext>
            </a:extLst>
          </p:cNvPr>
          <p:cNvSpPr/>
          <p:nvPr/>
        </p:nvSpPr>
        <p:spPr>
          <a:xfrm rot="442940" flipH="1" flipV="1">
            <a:off x="6344557" y="3157013"/>
            <a:ext cx="764861" cy="2114451"/>
          </a:xfrm>
          <a:custGeom>
            <a:avLst/>
            <a:gdLst>
              <a:gd name="connsiteX0" fmla="*/ 870858 w 1438719"/>
              <a:gd name="connsiteY0" fmla="*/ 0 h 2213970"/>
              <a:gd name="connsiteX1" fmla="*/ 1404258 w 1438719"/>
              <a:gd name="connsiteY1" fmla="*/ 2046515 h 2213970"/>
              <a:gd name="connsiteX2" fmla="*/ 0 w 1438719"/>
              <a:gd name="connsiteY2" fmla="*/ 1948543 h 22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8719" h="2213970">
                <a:moveTo>
                  <a:pt x="870858" y="0"/>
                </a:moveTo>
                <a:cubicBezTo>
                  <a:pt x="1210129" y="860879"/>
                  <a:pt x="1549401" y="1721758"/>
                  <a:pt x="1404258" y="2046515"/>
                </a:cubicBezTo>
                <a:cubicBezTo>
                  <a:pt x="1259115" y="2371272"/>
                  <a:pt x="629557" y="2159907"/>
                  <a:pt x="0" y="1948543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E8EEA3E-55C7-4C4A-9FE8-C00AD829A327}"/>
              </a:ext>
            </a:extLst>
          </p:cNvPr>
          <p:cNvGrpSpPr/>
          <p:nvPr/>
        </p:nvGrpSpPr>
        <p:grpSpPr>
          <a:xfrm>
            <a:off x="7291864" y="5280421"/>
            <a:ext cx="546100" cy="391817"/>
            <a:chOff x="7291864" y="5280421"/>
            <a:chExt cx="546100" cy="391817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DBEE2AA-1E63-8146-A983-0E0AC6D3A9BB}"/>
                </a:ext>
              </a:extLst>
            </p:cNvPr>
            <p:cNvSpPr txBox="1"/>
            <p:nvPr/>
          </p:nvSpPr>
          <p:spPr>
            <a:xfrm>
              <a:off x="7291864" y="5280421"/>
              <a:ext cx="5461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b0</a:t>
              </a:r>
              <a:endParaRPr lang="en-US" altLang="zh-CN" dirty="0"/>
            </a:p>
          </p:txBody>
        </p:sp>
        <p:sp>
          <p:nvSpPr>
            <p:cNvPr id="22" name="同心圆 21">
              <a:extLst>
                <a:ext uri="{FF2B5EF4-FFF2-40B4-BE49-F238E27FC236}">
                  <a16:creationId xmlns:a16="http://schemas.microsoft.com/office/drawing/2014/main" id="{7DC56ED6-99AD-924E-A4B2-8387ECC13289}"/>
                </a:ext>
              </a:extLst>
            </p:cNvPr>
            <p:cNvSpPr/>
            <p:nvPr/>
          </p:nvSpPr>
          <p:spPr>
            <a:xfrm>
              <a:off x="7339154" y="5293185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CC63062-EF22-A540-8BCA-F0DD52CD0043}"/>
              </a:ext>
            </a:extLst>
          </p:cNvPr>
          <p:cNvGrpSpPr/>
          <p:nvPr/>
        </p:nvGrpSpPr>
        <p:grpSpPr>
          <a:xfrm>
            <a:off x="6385197" y="5280421"/>
            <a:ext cx="466739" cy="390200"/>
            <a:chOff x="6385197" y="5280421"/>
            <a:chExt cx="466739" cy="39020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36A87C4-7432-8B4F-8C74-D1E8A021B1A1}"/>
                </a:ext>
              </a:extLst>
            </p:cNvPr>
            <p:cNvSpPr txBox="1"/>
            <p:nvPr/>
          </p:nvSpPr>
          <p:spPr>
            <a:xfrm>
              <a:off x="6385197" y="5280421"/>
              <a:ext cx="46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a0</a:t>
              </a:r>
              <a:endParaRPr lang="en-US" altLang="zh-CN" dirty="0"/>
            </a:p>
          </p:txBody>
        </p:sp>
        <p:sp>
          <p:nvSpPr>
            <p:cNvPr id="23" name="同心圆 22">
              <a:extLst>
                <a:ext uri="{FF2B5EF4-FFF2-40B4-BE49-F238E27FC236}">
                  <a16:creationId xmlns:a16="http://schemas.microsoft.com/office/drawing/2014/main" id="{CABBD2A4-2F91-9341-BAFD-848360A3EF69}"/>
                </a:ext>
              </a:extLst>
            </p:cNvPr>
            <p:cNvSpPr/>
            <p:nvPr/>
          </p:nvSpPr>
          <p:spPr>
            <a:xfrm>
              <a:off x="6414354" y="5291568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7465D-EC57-7047-A5B9-8231F0201EDF}"/>
              </a:ext>
            </a:extLst>
          </p:cNvPr>
          <p:cNvGrpSpPr/>
          <p:nvPr/>
        </p:nvGrpSpPr>
        <p:grpSpPr>
          <a:xfrm>
            <a:off x="6851936" y="4208074"/>
            <a:ext cx="359011" cy="383334"/>
            <a:chOff x="6851936" y="4208074"/>
            <a:chExt cx="359011" cy="383334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243CE62-2429-6640-9615-9A188BE6F050}"/>
                </a:ext>
              </a:extLst>
            </p:cNvPr>
            <p:cNvSpPr txBox="1"/>
            <p:nvPr/>
          </p:nvSpPr>
          <p:spPr>
            <a:xfrm>
              <a:off x="6855982" y="4208074"/>
              <a:ext cx="3549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24" name="同心圆 23">
              <a:extLst>
                <a:ext uri="{FF2B5EF4-FFF2-40B4-BE49-F238E27FC236}">
                  <a16:creationId xmlns:a16="http://schemas.microsoft.com/office/drawing/2014/main" id="{D116E610-1A5E-7A4C-8421-B288E354EDF0}"/>
                </a:ext>
              </a:extLst>
            </p:cNvPr>
            <p:cNvSpPr/>
            <p:nvPr/>
          </p:nvSpPr>
          <p:spPr>
            <a:xfrm>
              <a:off x="6851936" y="4212355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944F83-DD2B-2649-BB1A-932D586BDB00}"/>
              </a:ext>
            </a:extLst>
          </p:cNvPr>
          <p:cNvGrpSpPr/>
          <p:nvPr/>
        </p:nvGrpSpPr>
        <p:grpSpPr>
          <a:xfrm>
            <a:off x="7850902" y="2307345"/>
            <a:ext cx="575862" cy="379053"/>
            <a:chOff x="7850902" y="2307345"/>
            <a:chExt cx="575862" cy="37905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28DB35D-10F8-EF46-9A6D-648A19965437}"/>
                </a:ext>
              </a:extLst>
            </p:cNvPr>
            <p:cNvSpPr txBox="1"/>
            <p:nvPr/>
          </p:nvSpPr>
          <p:spPr>
            <a:xfrm>
              <a:off x="7850902" y="2307345"/>
              <a:ext cx="575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25" name="同心圆 24">
              <a:extLst>
                <a:ext uri="{FF2B5EF4-FFF2-40B4-BE49-F238E27FC236}">
                  <a16:creationId xmlns:a16="http://schemas.microsoft.com/office/drawing/2014/main" id="{7A053904-04D3-8D40-B1E5-7ED7B9EEAE1D}"/>
                </a:ext>
              </a:extLst>
            </p:cNvPr>
            <p:cNvSpPr/>
            <p:nvPr/>
          </p:nvSpPr>
          <p:spPr>
            <a:xfrm>
              <a:off x="7850902" y="2307345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7091D53-BBBA-5C49-97AB-04200BD669B1}"/>
              </a:ext>
            </a:extLst>
          </p:cNvPr>
          <p:cNvGrpSpPr/>
          <p:nvPr/>
        </p:nvGrpSpPr>
        <p:grpSpPr>
          <a:xfrm>
            <a:off x="7292075" y="3230482"/>
            <a:ext cx="362029" cy="392366"/>
            <a:chOff x="7292075" y="3230482"/>
            <a:chExt cx="362029" cy="392366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EFC6645-CF62-5B4F-AAF2-8AFBFB75A338}"/>
                </a:ext>
              </a:extLst>
            </p:cNvPr>
            <p:cNvSpPr txBox="1"/>
            <p:nvPr/>
          </p:nvSpPr>
          <p:spPr>
            <a:xfrm>
              <a:off x="7292075" y="3230482"/>
              <a:ext cx="3549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27" name="同心圆 26">
              <a:extLst>
                <a:ext uri="{FF2B5EF4-FFF2-40B4-BE49-F238E27FC236}">
                  <a16:creationId xmlns:a16="http://schemas.microsoft.com/office/drawing/2014/main" id="{7CF2213F-6A1B-234D-AA4C-01FDC23EFF21}"/>
                </a:ext>
              </a:extLst>
            </p:cNvPr>
            <p:cNvSpPr/>
            <p:nvPr/>
          </p:nvSpPr>
          <p:spPr>
            <a:xfrm>
              <a:off x="7309862" y="3243795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0614B0BA-3DA1-F449-A87C-44B36FC818EE}"/>
              </a:ext>
            </a:extLst>
          </p:cNvPr>
          <p:cNvSpPr txBox="1"/>
          <p:nvPr/>
        </p:nvSpPr>
        <p:spPr>
          <a:xfrm>
            <a:off x="1236749" y="1903412"/>
            <a:ext cx="1754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t1 = a + b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t2 = t1 + a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t3 = t2 + b</a:t>
            </a:r>
            <a:endParaRPr lang="zh-CN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DB2388-7E23-E34E-A94E-8DCBB5BE2DE1}"/>
              </a:ext>
            </a:extLst>
          </p:cNvPr>
          <p:cNvSpPr txBox="1"/>
          <p:nvPr/>
        </p:nvSpPr>
        <p:spPr>
          <a:xfrm>
            <a:off x="7104839" y="4183932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t1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FB5C486-FF72-874B-AD73-14FAC52B41F4}"/>
              </a:ext>
            </a:extLst>
          </p:cNvPr>
          <p:cNvSpPr txBox="1"/>
          <p:nvPr/>
        </p:nvSpPr>
        <p:spPr>
          <a:xfrm>
            <a:off x="7013770" y="3010083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t2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8B23C0E-1316-2C49-9B46-A2658578D897}"/>
              </a:ext>
            </a:extLst>
          </p:cNvPr>
          <p:cNvSpPr txBox="1"/>
          <p:nvPr/>
        </p:nvSpPr>
        <p:spPr>
          <a:xfrm>
            <a:off x="7974571" y="1958359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t3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33" grpId="0"/>
      <p:bldP spid="32" grpId="0"/>
      <p:bldP spid="34" grpId="0"/>
      <p:bldP spid="21" grpId="0"/>
      <p:bldP spid="43" grpId="0"/>
      <p:bldP spid="29" grpId="0"/>
      <p:bldP spid="31" grpId="0"/>
      <p:bldP spid="37" grpId="0"/>
      <p:bldP spid="38" grpId="0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116391" cy="576263"/>
          </a:xfrm>
        </p:spPr>
        <p:txBody>
          <a:bodyPr/>
          <a:lstStyle/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a + a + (a + a + a + (a + a + a + a) )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5999094" y="4843380"/>
            <a:ext cx="136525" cy="965200"/>
          </a:xfrm>
          <a:custGeom>
            <a:avLst/>
            <a:gdLst>
              <a:gd name="connisteX0" fmla="*/ 127661 w 136551"/>
              <a:gd name="connsiteY0" fmla="*/ 0 h 965200"/>
              <a:gd name="connisteX1" fmla="*/ 26 w 136551"/>
              <a:gd name="connsiteY1" fmla="*/ 491490 h 965200"/>
              <a:gd name="connisteX2" fmla="*/ 136551 w 136551"/>
              <a:gd name="connsiteY2" fmla="*/ 965200 h 965200"/>
              <a:gd name="connisteX3" fmla="*/ 109246 w 136551"/>
              <a:gd name="connsiteY3" fmla="*/ 956310 h 96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36552" h="965200">
                <a:moveTo>
                  <a:pt x="127662" y="0"/>
                </a:moveTo>
                <a:cubicBezTo>
                  <a:pt x="99087" y="88900"/>
                  <a:pt x="-1878" y="298450"/>
                  <a:pt x="27" y="491490"/>
                </a:cubicBezTo>
                <a:cubicBezTo>
                  <a:pt x="1932" y="684530"/>
                  <a:pt x="114962" y="872490"/>
                  <a:pt x="136552" y="96520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3" name="任意多边形 12"/>
          <p:cNvSpPr/>
          <p:nvPr/>
        </p:nvSpPr>
        <p:spPr>
          <a:xfrm>
            <a:off x="6382634" y="4844015"/>
            <a:ext cx="181610" cy="982980"/>
          </a:xfrm>
          <a:custGeom>
            <a:avLst/>
            <a:gdLst>
              <a:gd name="connisteX0" fmla="*/ 54610 w 155221"/>
              <a:gd name="connsiteY0" fmla="*/ 0 h 1065530"/>
              <a:gd name="connisteX1" fmla="*/ 154305 w 155221"/>
              <a:gd name="connsiteY1" fmla="*/ 501015 h 1065530"/>
              <a:gd name="connisteX2" fmla="*/ 0 w 155221"/>
              <a:gd name="connsiteY2" fmla="*/ 1065530 h 1065530"/>
              <a:gd name="connisteX3" fmla="*/ -164465 w 155221"/>
              <a:gd name="connsiteY3" fmla="*/ 1101725 h 10655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55222" h="1065530">
                <a:moveTo>
                  <a:pt x="54610" y="0"/>
                </a:moveTo>
                <a:cubicBezTo>
                  <a:pt x="77470" y="88900"/>
                  <a:pt x="165100" y="287655"/>
                  <a:pt x="154305" y="501015"/>
                </a:cubicBezTo>
                <a:cubicBezTo>
                  <a:pt x="143510" y="714375"/>
                  <a:pt x="63500" y="945515"/>
                  <a:pt x="0" y="106553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427084" y="4497305"/>
            <a:ext cx="993140" cy="1456097"/>
          </a:xfrm>
          <a:custGeom>
            <a:avLst/>
            <a:gdLst>
              <a:gd name="connisteX0" fmla="*/ 0 w 901700"/>
              <a:gd name="connsiteY0" fmla="*/ 1420495 h 1420495"/>
              <a:gd name="connisteX1" fmla="*/ 801370 w 901700"/>
              <a:gd name="connsiteY1" fmla="*/ 765175 h 1420495"/>
              <a:gd name="connisteX2" fmla="*/ 901700 w 901700"/>
              <a:gd name="connsiteY2" fmla="*/ 0 h 1420495"/>
              <a:gd name="connisteX3" fmla="*/ 1083310 w 901700"/>
              <a:gd name="connsiteY3" fmla="*/ -154940 h 14204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901700" h="1420495">
                <a:moveTo>
                  <a:pt x="0" y="1420495"/>
                </a:moveTo>
                <a:cubicBezTo>
                  <a:pt x="158115" y="1304925"/>
                  <a:pt x="621030" y="1049020"/>
                  <a:pt x="801370" y="765175"/>
                </a:cubicBezTo>
                <a:cubicBezTo>
                  <a:pt x="981710" y="481330"/>
                  <a:pt x="845185" y="184150"/>
                  <a:pt x="90170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450083" y="4178535"/>
            <a:ext cx="2053452" cy="1824884"/>
          </a:xfrm>
          <a:custGeom>
            <a:avLst/>
            <a:gdLst>
              <a:gd name="connisteX0" fmla="*/ 0 w 1848485"/>
              <a:gd name="connsiteY0" fmla="*/ 1784985 h 1784985"/>
              <a:gd name="connisteX1" fmla="*/ 1283970 w 1848485"/>
              <a:gd name="connsiteY1" fmla="*/ 1375410 h 1784985"/>
              <a:gd name="connisteX2" fmla="*/ 1848485 w 1848485"/>
              <a:gd name="connsiteY2" fmla="*/ 0 h 1784985"/>
              <a:gd name="connisteX3" fmla="*/ 1784985 w 1848485"/>
              <a:gd name="connsiteY3" fmla="*/ 8890 h 17849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48485" h="1784985">
                <a:moveTo>
                  <a:pt x="0" y="1784985"/>
                </a:moveTo>
                <a:cubicBezTo>
                  <a:pt x="245745" y="1730375"/>
                  <a:pt x="914400" y="1732280"/>
                  <a:pt x="1283970" y="1375410"/>
                </a:cubicBezTo>
                <a:cubicBezTo>
                  <a:pt x="1653540" y="1018540"/>
                  <a:pt x="1748155" y="273050"/>
                  <a:pt x="1848485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cxnSpLocks/>
            <a:endCxn id="32" idx="2"/>
          </p:cNvCxnSpPr>
          <p:nvPr/>
        </p:nvCxnSpPr>
        <p:spPr>
          <a:xfrm flipV="1">
            <a:off x="6427084" y="4300794"/>
            <a:ext cx="829274" cy="4244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  <a:stCxn id="32" idx="6"/>
          </p:cNvCxnSpPr>
          <p:nvPr/>
        </p:nvCxnSpPr>
        <p:spPr>
          <a:xfrm flipV="1">
            <a:off x="7600600" y="4014706"/>
            <a:ext cx="730214" cy="286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  <a:endCxn id="32" idx="0"/>
          </p:cNvCxnSpPr>
          <p:nvPr/>
        </p:nvCxnSpPr>
        <p:spPr>
          <a:xfrm flipH="1">
            <a:off x="7428479" y="3358750"/>
            <a:ext cx="382906" cy="752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030459" y="3331445"/>
            <a:ext cx="427990" cy="4648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6" idx="0"/>
          </p:cNvCxnSpPr>
          <p:nvPr/>
        </p:nvCxnSpPr>
        <p:spPr>
          <a:xfrm flipH="1">
            <a:off x="6330419" y="2601195"/>
            <a:ext cx="801370" cy="19672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  <a:stCxn id="25" idx="5"/>
          </p:cNvCxnSpPr>
          <p:nvPr/>
        </p:nvCxnSpPr>
        <p:spPr>
          <a:xfrm>
            <a:off x="7342615" y="2592674"/>
            <a:ext cx="450989" cy="4841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D993BEF-50DD-A44F-93A8-6B1D0EB5A501}"/>
              </a:ext>
            </a:extLst>
          </p:cNvPr>
          <p:cNvGrpSpPr/>
          <p:nvPr/>
        </p:nvGrpSpPr>
        <p:grpSpPr>
          <a:xfrm>
            <a:off x="7037319" y="2265915"/>
            <a:ext cx="419100" cy="382270"/>
            <a:chOff x="7037319" y="2265915"/>
            <a:chExt cx="419100" cy="382270"/>
          </a:xfrm>
        </p:grpSpPr>
        <p:sp>
          <p:nvSpPr>
            <p:cNvPr id="10" name="文本框 9"/>
            <p:cNvSpPr txBox="1"/>
            <p:nvPr/>
          </p:nvSpPr>
          <p:spPr>
            <a:xfrm>
              <a:off x="7037319" y="2265915"/>
              <a:ext cx="4191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25" name="同心圆 24">
              <a:extLst>
                <a:ext uri="{FF2B5EF4-FFF2-40B4-BE49-F238E27FC236}">
                  <a16:creationId xmlns:a16="http://schemas.microsoft.com/office/drawing/2014/main" id="{384F2783-6D6D-DD44-A9AE-C4A054AECEDF}"/>
                </a:ext>
              </a:extLst>
            </p:cNvPr>
            <p:cNvSpPr/>
            <p:nvPr/>
          </p:nvSpPr>
          <p:spPr>
            <a:xfrm>
              <a:off x="7048786" y="2269132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60CB055-8FF6-E141-AA6D-4F0118EB1CB4}"/>
              </a:ext>
            </a:extLst>
          </p:cNvPr>
          <p:cNvGrpSpPr/>
          <p:nvPr/>
        </p:nvGrpSpPr>
        <p:grpSpPr>
          <a:xfrm>
            <a:off x="8348594" y="3796265"/>
            <a:ext cx="427880" cy="382905"/>
            <a:chOff x="8348594" y="3796265"/>
            <a:chExt cx="427880" cy="382905"/>
          </a:xfrm>
        </p:grpSpPr>
        <p:sp>
          <p:nvSpPr>
            <p:cNvPr id="8" name="文本框 7"/>
            <p:cNvSpPr txBox="1"/>
            <p:nvPr/>
          </p:nvSpPr>
          <p:spPr>
            <a:xfrm>
              <a:off x="8357374" y="3796265"/>
              <a:ext cx="4191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26" name="同心圆 25">
              <a:extLst>
                <a:ext uri="{FF2B5EF4-FFF2-40B4-BE49-F238E27FC236}">
                  <a16:creationId xmlns:a16="http://schemas.microsoft.com/office/drawing/2014/main" id="{4D9EF7E1-9DFB-2847-A168-1905AEB65FEE}"/>
                </a:ext>
              </a:extLst>
            </p:cNvPr>
            <p:cNvSpPr/>
            <p:nvPr/>
          </p:nvSpPr>
          <p:spPr>
            <a:xfrm>
              <a:off x="8348594" y="3800117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E05C14-4F77-EF4F-B930-D1E1C40A6758}"/>
              </a:ext>
            </a:extLst>
          </p:cNvPr>
          <p:cNvGrpSpPr/>
          <p:nvPr/>
        </p:nvGrpSpPr>
        <p:grpSpPr>
          <a:xfrm>
            <a:off x="6113358" y="4568425"/>
            <a:ext cx="426611" cy="386736"/>
            <a:chOff x="6113358" y="4568425"/>
            <a:chExt cx="426611" cy="386736"/>
          </a:xfrm>
        </p:grpSpPr>
        <p:sp>
          <p:nvSpPr>
            <p:cNvPr id="6" name="文本框 5"/>
            <p:cNvSpPr txBox="1"/>
            <p:nvPr/>
          </p:nvSpPr>
          <p:spPr>
            <a:xfrm>
              <a:off x="6120869" y="4568425"/>
              <a:ext cx="4191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27" name="同心圆 26">
              <a:extLst>
                <a:ext uri="{FF2B5EF4-FFF2-40B4-BE49-F238E27FC236}">
                  <a16:creationId xmlns:a16="http://schemas.microsoft.com/office/drawing/2014/main" id="{14710B67-75E6-6745-BC59-143BAF3D1B5A}"/>
                </a:ext>
              </a:extLst>
            </p:cNvPr>
            <p:cNvSpPr/>
            <p:nvPr/>
          </p:nvSpPr>
          <p:spPr>
            <a:xfrm>
              <a:off x="6113358" y="4576108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1ADC885-7A08-6D40-8115-A103381B59FA}"/>
              </a:ext>
            </a:extLst>
          </p:cNvPr>
          <p:cNvGrpSpPr/>
          <p:nvPr/>
        </p:nvGrpSpPr>
        <p:grpSpPr>
          <a:xfrm>
            <a:off x="7743067" y="3032052"/>
            <a:ext cx="419100" cy="381308"/>
            <a:chOff x="7743067" y="3032052"/>
            <a:chExt cx="419100" cy="381308"/>
          </a:xfrm>
        </p:grpSpPr>
        <p:sp>
          <p:nvSpPr>
            <p:cNvPr id="9" name="文本框 8"/>
            <p:cNvSpPr txBox="1"/>
            <p:nvPr/>
          </p:nvSpPr>
          <p:spPr>
            <a:xfrm>
              <a:off x="7743067" y="3032052"/>
              <a:ext cx="4191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28" name="同心圆 27">
              <a:extLst>
                <a:ext uri="{FF2B5EF4-FFF2-40B4-BE49-F238E27FC236}">
                  <a16:creationId xmlns:a16="http://schemas.microsoft.com/office/drawing/2014/main" id="{33B47D94-9319-5446-80E3-B57BC4644F06}"/>
                </a:ext>
              </a:extLst>
            </p:cNvPr>
            <p:cNvSpPr/>
            <p:nvPr/>
          </p:nvSpPr>
          <p:spPr>
            <a:xfrm>
              <a:off x="7746626" y="3034307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20CDDA-8B63-4243-A6FF-84B4FE3298B6}"/>
              </a:ext>
            </a:extLst>
          </p:cNvPr>
          <p:cNvGrpSpPr/>
          <p:nvPr/>
        </p:nvGrpSpPr>
        <p:grpSpPr>
          <a:xfrm>
            <a:off x="6066228" y="5776433"/>
            <a:ext cx="415498" cy="389515"/>
            <a:chOff x="6066228" y="5776433"/>
            <a:chExt cx="415498" cy="389515"/>
          </a:xfrm>
        </p:grpSpPr>
        <p:sp>
          <p:nvSpPr>
            <p:cNvPr id="4" name="文本框 3"/>
            <p:cNvSpPr txBox="1"/>
            <p:nvPr/>
          </p:nvSpPr>
          <p:spPr>
            <a:xfrm>
              <a:off x="6066228" y="577643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a0</a:t>
              </a:r>
              <a:endParaRPr lang="en-US" altLang="zh-CN" dirty="0"/>
            </a:p>
          </p:txBody>
        </p:sp>
        <p:sp>
          <p:nvSpPr>
            <p:cNvPr id="29" name="同心圆 28">
              <a:extLst>
                <a:ext uri="{FF2B5EF4-FFF2-40B4-BE49-F238E27FC236}">
                  <a16:creationId xmlns:a16="http://schemas.microsoft.com/office/drawing/2014/main" id="{540A10EE-B859-A442-BE90-275A68E87EFE}"/>
                </a:ext>
              </a:extLst>
            </p:cNvPr>
            <p:cNvSpPr/>
            <p:nvPr/>
          </p:nvSpPr>
          <p:spPr>
            <a:xfrm>
              <a:off x="6088060" y="5786895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857351-BF8C-E946-85FD-E9CB3ABFB32A}"/>
              </a:ext>
            </a:extLst>
          </p:cNvPr>
          <p:cNvGrpSpPr/>
          <p:nvPr/>
        </p:nvGrpSpPr>
        <p:grpSpPr>
          <a:xfrm>
            <a:off x="7251296" y="4111267"/>
            <a:ext cx="419100" cy="379053"/>
            <a:chOff x="7251296" y="4111267"/>
            <a:chExt cx="419100" cy="379053"/>
          </a:xfrm>
        </p:grpSpPr>
        <p:sp>
          <p:nvSpPr>
            <p:cNvPr id="7" name="文本框 6"/>
            <p:cNvSpPr txBox="1"/>
            <p:nvPr/>
          </p:nvSpPr>
          <p:spPr>
            <a:xfrm>
              <a:off x="7251296" y="4119877"/>
              <a:ext cx="4191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</a:p>
          </p:txBody>
        </p:sp>
        <p:sp>
          <p:nvSpPr>
            <p:cNvPr id="32" name="同心圆 31">
              <a:extLst>
                <a:ext uri="{FF2B5EF4-FFF2-40B4-BE49-F238E27FC236}">
                  <a16:creationId xmlns:a16="http://schemas.microsoft.com/office/drawing/2014/main" id="{2E8CE7F1-BE96-7D44-9B22-B3B517C1296B}"/>
                </a:ext>
              </a:extLst>
            </p:cNvPr>
            <p:cNvSpPr/>
            <p:nvPr/>
          </p:nvSpPr>
          <p:spPr>
            <a:xfrm>
              <a:off x="7256358" y="4111267"/>
              <a:ext cx="344242" cy="379053"/>
            </a:xfrm>
            <a:prstGeom prst="donu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86AB7A6-28DE-0D4E-BFE4-0F56697C9AAA}"/>
              </a:ext>
            </a:extLst>
          </p:cNvPr>
          <p:cNvSpPr txBox="1"/>
          <p:nvPr/>
        </p:nvSpPr>
        <p:spPr>
          <a:xfrm>
            <a:off x="1236749" y="1903412"/>
            <a:ext cx="185339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t1 = a + a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t2 = a + a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t3 = t2 + a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t4 = a + a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t5 = t4 + a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t6 = t5 + a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t7 = t3 + t6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t8 = t1 + t7</a:t>
            </a:r>
            <a:endParaRPr lang="zh-CN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8D5C1F2-ADF2-6247-B09A-8151E1C93B0B}"/>
              </a:ext>
            </a:extLst>
          </p:cNvPr>
          <p:cNvSpPr txBox="1"/>
          <p:nvPr/>
        </p:nvSpPr>
        <p:spPr>
          <a:xfrm>
            <a:off x="5708682" y="4441570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t1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FE8E215-D007-3E43-B7F1-B8336FC9A735}"/>
              </a:ext>
            </a:extLst>
          </p:cNvPr>
          <p:cNvSpPr txBox="1"/>
          <p:nvPr/>
        </p:nvSpPr>
        <p:spPr>
          <a:xfrm>
            <a:off x="4217670" y="4137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445D3E3-E166-B848-A312-5EF221F399E4}"/>
              </a:ext>
            </a:extLst>
          </p:cNvPr>
          <p:cNvSpPr txBox="1"/>
          <p:nvPr/>
        </p:nvSpPr>
        <p:spPr>
          <a:xfrm>
            <a:off x="6900017" y="3932625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t3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B4085E-57C4-714D-8995-CA7CF5A57597}"/>
              </a:ext>
            </a:extLst>
          </p:cNvPr>
          <p:cNvSpPr txBox="1"/>
          <p:nvPr/>
        </p:nvSpPr>
        <p:spPr>
          <a:xfrm>
            <a:off x="5488373" y="4441570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t2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A915D2E-43BF-7A4E-8A1F-E572EE152E2D}"/>
              </a:ext>
            </a:extLst>
          </p:cNvPr>
          <p:cNvSpPr txBox="1"/>
          <p:nvPr/>
        </p:nvSpPr>
        <p:spPr>
          <a:xfrm>
            <a:off x="5285066" y="4441570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t4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E9DF4DA-2583-E744-8407-376A57466D38}"/>
              </a:ext>
            </a:extLst>
          </p:cNvPr>
          <p:cNvSpPr txBox="1"/>
          <p:nvPr/>
        </p:nvSpPr>
        <p:spPr>
          <a:xfrm>
            <a:off x="6671520" y="3932079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t5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EAACB4C-9011-5349-8C79-ED90075D6341}"/>
              </a:ext>
            </a:extLst>
          </p:cNvPr>
          <p:cNvSpPr txBox="1"/>
          <p:nvPr/>
        </p:nvSpPr>
        <p:spPr>
          <a:xfrm>
            <a:off x="8046360" y="3010813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t7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ED1561D-A712-3D40-BEBC-9AFEB4E5E149}"/>
              </a:ext>
            </a:extLst>
          </p:cNvPr>
          <p:cNvSpPr txBox="1"/>
          <p:nvPr/>
        </p:nvSpPr>
        <p:spPr>
          <a:xfrm>
            <a:off x="7914636" y="3677172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t6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EBF2098-2515-9543-AF65-159F5D33ABF4}"/>
              </a:ext>
            </a:extLst>
          </p:cNvPr>
          <p:cNvSpPr txBox="1"/>
          <p:nvPr/>
        </p:nvSpPr>
        <p:spPr>
          <a:xfrm>
            <a:off x="7333794" y="2184293"/>
            <a:ext cx="468630" cy="37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t8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0" grpId="0"/>
      <p:bldP spid="6" grpId="0"/>
      <p:bldP spid="9" grpId="0"/>
      <p:bldP spid="4" grpId="0"/>
      <p:bldP spid="7" grpId="0"/>
      <p:bldP spid="33" grpId="0"/>
      <p:bldP spid="34" grpId="0"/>
      <p:bldP spid="36" grpId="0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对于下面的基本块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d =b * c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e = a + b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b = b * c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a = e – d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为该基本块构造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  <a:endParaRPr lang="zh-CN" altLang="en-US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分别按照下列两种假设简化上述三地址代码</a:t>
            </a:r>
          </a:p>
          <a:p>
            <a:pPr marL="1073150" lvl="2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只有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在基本块的出口活跃</a:t>
            </a:r>
          </a:p>
          <a:p>
            <a:pPr marL="1073150" lvl="2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在基本块的出口活跃</a:t>
            </a: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672598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641509"/>
            <a:ext cx="8116391" cy="100774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+mn-ea"/>
              </a:rPr>
              <a:t>(1) </a:t>
            </a:r>
            <a:r>
              <a:rPr lang="zh-CN" altLang="en-US" dirty="0">
                <a:solidFill>
                  <a:prstClr val="black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+mn-ea"/>
              </a:rPr>
              <a:t>为该基本块构造</a:t>
            </a:r>
            <a:r>
              <a:rPr lang="en-US" altLang="zh-CN" dirty="0">
                <a:solidFill>
                  <a:prstClr val="black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+mn-ea"/>
              </a:rPr>
              <a:t>DAG</a:t>
            </a:r>
            <a:br>
              <a:rPr lang="zh-CN" altLang="en-US" kern="1200" dirty="0">
                <a:solidFill>
                  <a:prstClr val="black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</a:b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    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144929" y="2125504"/>
            <a:ext cx="1513046" cy="366379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575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300163" y="1698308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00" b="1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85963" y="1796415"/>
            <a:ext cx="3367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/>
              <a:t>a</a:t>
            </a:r>
          </a:p>
        </p:txBody>
      </p:sp>
      <p:sp>
        <p:nvSpPr>
          <p:cNvPr id="9" name="椭圆 8"/>
          <p:cNvSpPr/>
          <p:nvPr/>
        </p:nvSpPr>
        <p:spPr>
          <a:xfrm>
            <a:off x="501968" y="2755106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87767" y="3017520"/>
            <a:ext cx="3449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/>
              <a:t>e</a:t>
            </a:r>
          </a:p>
        </p:txBody>
      </p:sp>
      <p:sp>
        <p:nvSpPr>
          <p:cNvPr id="11" name="椭圆 10"/>
          <p:cNvSpPr/>
          <p:nvPr/>
        </p:nvSpPr>
        <p:spPr>
          <a:xfrm>
            <a:off x="2152650" y="2755106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00" b="1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38450" y="3017520"/>
            <a:ext cx="6094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/>
              <a:t>d,b</a:t>
            </a:r>
          </a:p>
        </p:txBody>
      </p:sp>
      <p:cxnSp>
        <p:nvCxnSpPr>
          <p:cNvPr id="13" name="直接连接符 12"/>
          <p:cNvCxnSpPr>
            <a:stCxn id="7" idx="3"/>
            <a:endCxn id="9" idx="0"/>
          </p:cNvCxnSpPr>
          <p:nvPr/>
        </p:nvCxnSpPr>
        <p:spPr>
          <a:xfrm flipH="1">
            <a:off x="844868" y="2283619"/>
            <a:ext cx="555784" cy="471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7" idx="5"/>
            <a:endCxn id="11" idx="0"/>
          </p:cNvCxnSpPr>
          <p:nvPr/>
        </p:nvCxnSpPr>
        <p:spPr>
          <a:xfrm>
            <a:off x="1885474" y="2283619"/>
            <a:ext cx="610076" cy="471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52650" y="4317206"/>
            <a:ext cx="5261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>
                <a:solidFill>
                  <a:srgbClr val="FF0000"/>
                </a:solidFill>
              </a:rPr>
              <a:t>b0</a:t>
            </a:r>
          </a:p>
        </p:txBody>
      </p:sp>
      <p:cxnSp>
        <p:nvCxnSpPr>
          <p:cNvPr id="17" name="直接连接符 16"/>
          <p:cNvCxnSpPr>
            <a:stCxn id="9" idx="4"/>
            <a:endCxn id="25" idx="0"/>
          </p:cNvCxnSpPr>
          <p:nvPr/>
        </p:nvCxnSpPr>
        <p:spPr>
          <a:xfrm>
            <a:off x="844867" y="3440907"/>
            <a:ext cx="964883" cy="729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1" idx="4"/>
            <a:endCxn id="25" idx="0"/>
          </p:cNvCxnSpPr>
          <p:nvPr/>
        </p:nvCxnSpPr>
        <p:spPr>
          <a:xfrm flipH="1">
            <a:off x="1809750" y="3440907"/>
            <a:ext cx="685800" cy="729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2937" y="4231005"/>
            <a:ext cx="518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a0</a:t>
            </a:r>
          </a:p>
        </p:txBody>
      </p:sp>
      <p:cxnSp>
        <p:nvCxnSpPr>
          <p:cNvPr id="20" name="直接连接符 19"/>
          <p:cNvCxnSpPr>
            <a:stCxn id="9" idx="4"/>
            <a:endCxn id="24" idx="0"/>
          </p:cNvCxnSpPr>
          <p:nvPr/>
        </p:nvCxnSpPr>
        <p:spPr>
          <a:xfrm flipH="1">
            <a:off x="342900" y="3440907"/>
            <a:ext cx="501968" cy="729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865246" y="4362926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/>
              <a:t>c0</a:t>
            </a:r>
          </a:p>
        </p:txBody>
      </p:sp>
      <p:cxnSp>
        <p:nvCxnSpPr>
          <p:cNvPr id="22" name="直接连接符 21"/>
          <p:cNvCxnSpPr>
            <a:stCxn id="11" idx="4"/>
            <a:endCxn id="26" idx="0"/>
          </p:cNvCxnSpPr>
          <p:nvPr/>
        </p:nvCxnSpPr>
        <p:spPr>
          <a:xfrm>
            <a:off x="2495550" y="3440907"/>
            <a:ext cx="1026795" cy="729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144928" y="1895475"/>
            <a:ext cx="3020377" cy="17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3300" b="1" dirty="0">
                <a:solidFill>
                  <a:prstClr val="black"/>
                </a:solidFill>
                <a:latin typeface="+mj-lt"/>
                <a:ea typeface="+mj-lt"/>
                <a:cs typeface="Arial Unicode MS" panose="020B0604020202020204" charset="-122"/>
                <a:sym typeface="+mn-ea"/>
              </a:rPr>
              <a:t>d =b * c</a:t>
            </a:r>
            <a:endParaRPr lang="en-US" altLang="zh-CN" sz="3300" b="1" dirty="0">
              <a:solidFill>
                <a:prstClr val="black"/>
              </a:solidFill>
              <a:latin typeface="+mj-lt"/>
              <a:ea typeface="+mj-lt"/>
              <a:cs typeface="Arial Unicode MS" panose="020B0604020202020204" charset="-122"/>
            </a:endParaRP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3300" b="1" dirty="0">
                <a:solidFill>
                  <a:prstClr val="black"/>
                </a:solidFill>
                <a:latin typeface="+mj-lt"/>
                <a:ea typeface="+mj-lt"/>
                <a:cs typeface="Arial Unicode MS" panose="020B0604020202020204" charset="-122"/>
                <a:sym typeface="+mn-ea"/>
              </a:rPr>
              <a:t>e = a + b</a:t>
            </a:r>
            <a:endParaRPr lang="en-US" altLang="zh-CN" sz="3300" b="1" dirty="0">
              <a:solidFill>
                <a:prstClr val="black"/>
              </a:solidFill>
              <a:latin typeface="+mj-lt"/>
              <a:ea typeface="+mj-lt"/>
              <a:cs typeface="Arial Unicode MS" panose="020B0604020202020204" charset="-122"/>
            </a:endParaRP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3300" b="1" dirty="0">
                <a:solidFill>
                  <a:prstClr val="black"/>
                </a:solidFill>
                <a:latin typeface="+mj-lt"/>
                <a:ea typeface="+mj-lt"/>
                <a:cs typeface="Arial Unicode MS" panose="020B0604020202020204" charset="-122"/>
                <a:sym typeface="+mn-ea"/>
              </a:rPr>
              <a:t>b = b * c</a:t>
            </a:r>
            <a:endParaRPr lang="en-US" altLang="zh-CN" sz="3300" b="1" dirty="0">
              <a:solidFill>
                <a:prstClr val="black"/>
              </a:solidFill>
              <a:latin typeface="+mj-lt"/>
              <a:ea typeface="+mj-lt"/>
              <a:cs typeface="Arial Unicode MS" panose="020B0604020202020204" charset="-122"/>
            </a:endParaRPr>
          </a:p>
          <a:p>
            <a:pPr>
              <a:lnSpc>
                <a:spcPts val="2850"/>
              </a:lnSpc>
              <a:buSzPct val="100000"/>
              <a:defRPr/>
            </a:pPr>
            <a:r>
              <a:rPr lang="en-US" altLang="zh-CN" sz="3300" b="1" dirty="0">
                <a:solidFill>
                  <a:prstClr val="black"/>
                </a:solidFill>
                <a:latin typeface="+mj-lt"/>
                <a:ea typeface="+mj-lt"/>
                <a:cs typeface="Arial Unicode MS" panose="020B0604020202020204" charset="-122"/>
                <a:sym typeface="+mn-ea"/>
              </a:rPr>
              <a:t>a = e – d</a:t>
            </a:r>
            <a:endParaRPr lang="en-US" altLang="zh-CN" sz="1350" dirty="0">
              <a:solidFill>
                <a:prstClr val="black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  <a:p>
            <a:endParaRPr lang="zh-CN" altLang="en-US" sz="1350" dirty="0"/>
          </a:p>
        </p:txBody>
      </p:sp>
      <p:sp>
        <p:nvSpPr>
          <p:cNvPr id="24" name="椭圆 23"/>
          <p:cNvSpPr/>
          <p:nvPr/>
        </p:nvSpPr>
        <p:spPr>
          <a:xfrm>
            <a:off x="0" y="417004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椭圆 24"/>
          <p:cNvSpPr/>
          <p:nvPr/>
        </p:nvSpPr>
        <p:spPr>
          <a:xfrm>
            <a:off x="1466850" y="417004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椭圆 25"/>
          <p:cNvSpPr/>
          <p:nvPr/>
        </p:nvSpPr>
        <p:spPr>
          <a:xfrm>
            <a:off x="3179445" y="417004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D1D60-0E23-4F49-BEBF-BD312A59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sz="27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1E35AB-5D1B-4A3D-9623-2CBA78A1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067604"/>
            <a:ext cx="3990975" cy="2276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D5D41B-03C2-4897-8C89-E754B0F9C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3607245"/>
            <a:ext cx="2946355" cy="26524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DF649C-1ADD-46A3-94F2-B5358070B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336" y="1246785"/>
            <a:ext cx="4218285" cy="419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7627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955F7-C4BC-473A-B2CC-0134661C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FBC5D6-84B3-4155-8C9F-8B9CE074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558"/>
            <a:ext cx="9144000" cy="50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362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55956-3DFF-4E73-AB3E-7BAD138D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A9D78-CD30-47F1-A232-D1BE75A0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332"/>
            <a:ext cx="9144000" cy="45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1486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为下面的基本块构造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。请不要忘记包含比较指令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8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10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t5 =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- 1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t6 = 88 * t5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a[t6] = 1.0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+ 1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if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8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10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B6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44087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C3BC3-8C0A-486B-BEC8-83EC3EC6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76" y="242395"/>
            <a:ext cx="4626716" cy="4114800"/>
          </a:xfrm>
        </p:spPr>
        <p:txBody>
          <a:bodyPr/>
          <a:lstStyle/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t5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- 1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t6 = 88 * t5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a[t6] = 1.0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+ 1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if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10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B6</a:t>
            </a:r>
          </a:p>
          <a:p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2CDDF76-4AE9-4A75-B699-E706CBB14D4A}"/>
              </a:ext>
            </a:extLst>
          </p:cNvPr>
          <p:cNvSpPr/>
          <p:nvPr/>
        </p:nvSpPr>
        <p:spPr>
          <a:xfrm>
            <a:off x="1477736" y="5461907"/>
            <a:ext cx="424543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142FA3-F3B7-45AD-ADD7-CE45EC78E3C3}"/>
              </a:ext>
            </a:extLst>
          </p:cNvPr>
          <p:cNvSpPr txBox="1"/>
          <p:nvPr/>
        </p:nvSpPr>
        <p:spPr>
          <a:xfrm>
            <a:off x="1902279" y="5478236"/>
            <a:ext cx="457200" cy="38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</a:t>
            </a:r>
            <a:r>
              <a:rPr lang="en-US" altLang="zh-CN" sz="1000" dirty="0"/>
              <a:t>0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DDD6B18-3FF7-4832-AD43-1CAD04F6AE58}"/>
              </a:ext>
            </a:extLst>
          </p:cNvPr>
          <p:cNvSpPr/>
          <p:nvPr/>
        </p:nvSpPr>
        <p:spPr>
          <a:xfrm>
            <a:off x="3151412" y="5437414"/>
            <a:ext cx="424543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800A96-C20F-4F91-83D7-CE2350AC62C3}"/>
              </a:ext>
            </a:extLst>
          </p:cNvPr>
          <p:cNvSpPr txBox="1"/>
          <p:nvPr/>
        </p:nvSpPr>
        <p:spPr>
          <a:xfrm>
            <a:off x="3608612" y="5535386"/>
            <a:ext cx="457200" cy="38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ED52B8F-9330-4B6D-87ED-A7F2A78043E3}"/>
              </a:ext>
            </a:extLst>
          </p:cNvPr>
          <p:cNvSpPr/>
          <p:nvPr/>
        </p:nvSpPr>
        <p:spPr>
          <a:xfrm>
            <a:off x="2359479" y="4551586"/>
            <a:ext cx="424543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-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742DA2-2A58-4ADA-A59C-2B425F3EA8AA}"/>
              </a:ext>
            </a:extLst>
          </p:cNvPr>
          <p:cNvSpPr txBox="1"/>
          <p:nvPr/>
        </p:nvSpPr>
        <p:spPr>
          <a:xfrm>
            <a:off x="2835843" y="4573986"/>
            <a:ext cx="457200" cy="38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t5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950B2BE-CE33-49BC-8686-613BC7A328BD}"/>
              </a:ext>
            </a:extLst>
          </p:cNvPr>
          <p:cNvCxnSpPr>
            <a:stCxn id="9" idx="3"/>
            <a:endCxn id="5" idx="7"/>
          </p:cNvCxnSpPr>
          <p:nvPr/>
        </p:nvCxnSpPr>
        <p:spPr>
          <a:xfrm flipH="1">
            <a:off x="1840106" y="4913956"/>
            <a:ext cx="581546" cy="6101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D2A2C57-5403-403A-9535-3D132B242247}"/>
              </a:ext>
            </a:extLst>
          </p:cNvPr>
          <p:cNvCxnSpPr>
            <a:cxnSpLocks/>
            <a:stCxn id="9" idx="5"/>
            <a:endCxn id="7" idx="1"/>
          </p:cNvCxnSpPr>
          <p:nvPr/>
        </p:nvCxnSpPr>
        <p:spPr>
          <a:xfrm>
            <a:off x="2721849" y="4913956"/>
            <a:ext cx="491736" cy="5856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F78E7869-AEAA-459D-A8C5-E4948352513C}"/>
              </a:ext>
            </a:extLst>
          </p:cNvPr>
          <p:cNvSpPr/>
          <p:nvPr/>
        </p:nvSpPr>
        <p:spPr>
          <a:xfrm>
            <a:off x="1053193" y="4555664"/>
            <a:ext cx="424543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D94CB7-F640-4117-8499-EF0387E62E23}"/>
              </a:ext>
            </a:extLst>
          </p:cNvPr>
          <p:cNvSpPr txBox="1"/>
          <p:nvPr/>
        </p:nvSpPr>
        <p:spPr>
          <a:xfrm>
            <a:off x="1469875" y="4563682"/>
            <a:ext cx="457200" cy="38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88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C318C6D-3230-41FC-B230-140D81DBE325}"/>
              </a:ext>
            </a:extLst>
          </p:cNvPr>
          <p:cNvSpPr/>
          <p:nvPr/>
        </p:nvSpPr>
        <p:spPr>
          <a:xfrm>
            <a:off x="1716688" y="3429000"/>
            <a:ext cx="424543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*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0691470-E89F-4F1D-93B2-B40BAAFB46D7}"/>
              </a:ext>
            </a:extLst>
          </p:cNvPr>
          <p:cNvCxnSpPr>
            <a:cxnSpLocks/>
            <a:stCxn id="22" idx="3"/>
            <a:endCxn id="20" idx="7"/>
          </p:cNvCxnSpPr>
          <p:nvPr/>
        </p:nvCxnSpPr>
        <p:spPr>
          <a:xfrm flipH="1">
            <a:off x="1415563" y="3791370"/>
            <a:ext cx="363298" cy="8264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9ED4F8F-83BE-4982-A241-814E8DBF52D4}"/>
              </a:ext>
            </a:extLst>
          </p:cNvPr>
          <p:cNvCxnSpPr>
            <a:cxnSpLocks/>
            <a:stCxn id="22" idx="5"/>
            <a:endCxn id="9" idx="1"/>
          </p:cNvCxnSpPr>
          <p:nvPr/>
        </p:nvCxnSpPr>
        <p:spPr>
          <a:xfrm>
            <a:off x="2079058" y="3791370"/>
            <a:ext cx="342594" cy="8223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76BD90B-7815-414E-BA81-5AA362D6EA22}"/>
              </a:ext>
            </a:extLst>
          </p:cNvPr>
          <p:cNvSpPr txBox="1"/>
          <p:nvPr/>
        </p:nvSpPr>
        <p:spPr>
          <a:xfrm>
            <a:off x="2193052" y="3487088"/>
            <a:ext cx="457200" cy="38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t6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ECE3802-95AF-42E1-B7AA-C51F800F65D4}"/>
              </a:ext>
            </a:extLst>
          </p:cNvPr>
          <p:cNvSpPr/>
          <p:nvPr/>
        </p:nvSpPr>
        <p:spPr>
          <a:xfrm>
            <a:off x="597564" y="3446266"/>
            <a:ext cx="424543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0D8E776-040E-4396-B80B-902C540D844F}"/>
              </a:ext>
            </a:extLst>
          </p:cNvPr>
          <p:cNvSpPr txBox="1"/>
          <p:nvPr/>
        </p:nvSpPr>
        <p:spPr>
          <a:xfrm>
            <a:off x="1001837" y="3477351"/>
            <a:ext cx="457200" cy="38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8E8BF6B-3F9F-40C7-A160-0EFD6D178032}"/>
              </a:ext>
            </a:extLst>
          </p:cNvPr>
          <p:cNvSpPr/>
          <p:nvPr/>
        </p:nvSpPr>
        <p:spPr>
          <a:xfrm>
            <a:off x="2978519" y="3436529"/>
            <a:ext cx="424543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8F93E88-1FAF-48C2-8D92-15457968B2C0}"/>
              </a:ext>
            </a:extLst>
          </p:cNvPr>
          <p:cNvSpPr txBox="1"/>
          <p:nvPr/>
        </p:nvSpPr>
        <p:spPr>
          <a:xfrm>
            <a:off x="3403062" y="3464134"/>
            <a:ext cx="5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1.0</a:t>
            </a:r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52B9D6B-E828-438D-817F-38CD3CC3C7ED}"/>
              </a:ext>
            </a:extLst>
          </p:cNvPr>
          <p:cNvSpPr/>
          <p:nvPr/>
        </p:nvSpPr>
        <p:spPr>
          <a:xfrm>
            <a:off x="1502846" y="2218475"/>
            <a:ext cx="943916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[]=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67F0318-268C-4056-A0E3-85CAAB0274F4}"/>
              </a:ext>
            </a:extLst>
          </p:cNvPr>
          <p:cNvCxnSpPr>
            <a:cxnSpLocks/>
            <a:stCxn id="37" idx="3"/>
            <a:endCxn id="33" idx="7"/>
          </p:cNvCxnSpPr>
          <p:nvPr/>
        </p:nvCxnSpPr>
        <p:spPr>
          <a:xfrm flipH="1">
            <a:off x="959934" y="2580845"/>
            <a:ext cx="681145" cy="9275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B1B9D08-1DDF-4271-A969-4446345C3031}"/>
              </a:ext>
            </a:extLst>
          </p:cNvPr>
          <p:cNvCxnSpPr>
            <a:cxnSpLocks/>
            <a:stCxn id="37" idx="4"/>
            <a:endCxn id="22" idx="0"/>
          </p:cNvCxnSpPr>
          <p:nvPr/>
        </p:nvCxnSpPr>
        <p:spPr>
          <a:xfrm flipH="1">
            <a:off x="1928960" y="2643018"/>
            <a:ext cx="45844" cy="7859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8A93D90-E2AD-4D74-BE64-1F7D0DAFA1F1}"/>
              </a:ext>
            </a:extLst>
          </p:cNvPr>
          <p:cNvCxnSpPr>
            <a:cxnSpLocks/>
            <a:stCxn id="37" idx="5"/>
            <a:endCxn id="35" idx="1"/>
          </p:cNvCxnSpPr>
          <p:nvPr/>
        </p:nvCxnSpPr>
        <p:spPr>
          <a:xfrm>
            <a:off x="2308529" y="2580845"/>
            <a:ext cx="732163" cy="9178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0C429D31-C46E-4782-B672-2195800DC3A6}"/>
              </a:ext>
            </a:extLst>
          </p:cNvPr>
          <p:cNvSpPr/>
          <p:nvPr/>
        </p:nvSpPr>
        <p:spPr>
          <a:xfrm>
            <a:off x="4147457" y="4489413"/>
            <a:ext cx="424543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4D737FE-5D91-40ED-921B-1AAC601DAB39}"/>
              </a:ext>
            </a:extLst>
          </p:cNvPr>
          <p:cNvSpPr txBox="1"/>
          <p:nvPr/>
        </p:nvSpPr>
        <p:spPr>
          <a:xfrm>
            <a:off x="4609063" y="4534314"/>
            <a:ext cx="457200" cy="38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2168289-7291-4306-B45E-6C902126BC9D}"/>
              </a:ext>
            </a:extLst>
          </p:cNvPr>
          <p:cNvCxnSpPr>
            <a:cxnSpLocks/>
            <a:stCxn id="48" idx="3"/>
            <a:endCxn id="5" idx="7"/>
          </p:cNvCxnSpPr>
          <p:nvPr/>
        </p:nvCxnSpPr>
        <p:spPr>
          <a:xfrm flipH="1">
            <a:off x="1840106" y="4851783"/>
            <a:ext cx="2369524" cy="6722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22D84A8-6207-4FDC-BEC2-8A9C6957579C}"/>
              </a:ext>
            </a:extLst>
          </p:cNvPr>
          <p:cNvCxnSpPr>
            <a:cxnSpLocks/>
            <a:stCxn id="48" idx="3"/>
            <a:endCxn id="7" idx="7"/>
          </p:cNvCxnSpPr>
          <p:nvPr/>
        </p:nvCxnSpPr>
        <p:spPr>
          <a:xfrm flipH="1">
            <a:off x="3513782" y="4851783"/>
            <a:ext cx="695848" cy="6478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98A63187-5D1E-47D1-9906-067EB79EFD5B}"/>
              </a:ext>
            </a:extLst>
          </p:cNvPr>
          <p:cNvSpPr/>
          <p:nvPr/>
        </p:nvSpPr>
        <p:spPr>
          <a:xfrm>
            <a:off x="4504588" y="3370838"/>
            <a:ext cx="1009480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j&lt;=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D010F58-9630-4A7C-A13D-928AD85DB781}"/>
              </a:ext>
            </a:extLst>
          </p:cNvPr>
          <p:cNvSpPr/>
          <p:nvPr/>
        </p:nvSpPr>
        <p:spPr>
          <a:xfrm>
            <a:off x="5253424" y="4481224"/>
            <a:ext cx="424543" cy="424543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2F42F30-798C-468B-A35D-5FA219A3BB68}"/>
              </a:ext>
            </a:extLst>
          </p:cNvPr>
          <p:cNvSpPr txBox="1"/>
          <p:nvPr/>
        </p:nvSpPr>
        <p:spPr>
          <a:xfrm>
            <a:off x="5706835" y="4517017"/>
            <a:ext cx="457200" cy="38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820009F-87B3-4F9C-9573-79A6042E5E51}"/>
              </a:ext>
            </a:extLst>
          </p:cNvPr>
          <p:cNvCxnSpPr>
            <a:cxnSpLocks/>
            <a:stCxn id="58" idx="3"/>
            <a:endCxn id="48" idx="7"/>
          </p:cNvCxnSpPr>
          <p:nvPr/>
        </p:nvCxnSpPr>
        <p:spPr>
          <a:xfrm flipH="1">
            <a:off x="4509827" y="3733208"/>
            <a:ext cx="142596" cy="8183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9FBB7AFA-EDC4-46AF-8B73-2A61FBBA1005}"/>
              </a:ext>
            </a:extLst>
          </p:cNvPr>
          <p:cNvCxnSpPr>
            <a:cxnSpLocks/>
            <a:stCxn id="58" idx="5"/>
            <a:endCxn id="61" idx="0"/>
          </p:cNvCxnSpPr>
          <p:nvPr/>
        </p:nvCxnSpPr>
        <p:spPr>
          <a:xfrm>
            <a:off x="5366233" y="3733208"/>
            <a:ext cx="99463" cy="7480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11852BB-F1C4-4F69-938D-EA0CB9CC3BE1}"/>
              </a:ext>
            </a:extLst>
          </p:cNvPr>
          <p:cNvCxnSpPr>
            <a:endCxn id="6" idx="0"/>
          </p:cNvCxnSpPr>
          <p:nvPr/>
        </p:nvCxnSpPr>
        <p:spPr>
          <a:xfrm flipV="1">
            <a:off x="1927075" y="5478236"/>
            <a:ext cx="203804" cy="4082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1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20" grpId="0" animBg="1"/>
      <p:bldP spid="21" grpId="0"/>
      <p:bldP spid="22" grpId="0" animBg="1"/>
      <p:bldP spid="31" grpId="0"/>
      <p:bldP spid="33" grpId="0" animBg="1"/>
      <p:bldP spid="34" grpId="0"/>
      <p:bldP spid="35" grpId="0" animBg="1"/>
      <p:bldP spid="36" grpId="0"/>
      <p:bldP spid="37" grpId="0" animBg="1"/>
      <p:bldP spid="48" grpId="0" animBg="1"/>
      <p:bldP spid="49" grpId="0"/>
      <p:bldP spid="58" grpId="0" animBg="1"/>
      <p:bldP spid="61" grpId="0" animBg="1"/>
      <p:bldP spid="62" grpId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为下面的基本块构造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t1 =10*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t2 = t1 + j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t3 = 8 * t2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t4 = t3 - 88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a[t4] = 0.0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j = j + 1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if j </a:t>
            </a:r>
            <a:r>
              <a:rPr lang="en-US" altLang="zh-CN" sz="28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10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B3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16.7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34813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355EDE-150B-450C-9D34-6DB0B40F7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809AF-CD1C-42A9-A767-24DCB6C1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906"/>
            <a:ext cx="9144000" cy="54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7259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考虑下面的三地址语句序列：</a:t>
            </a: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b = 1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b = 2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if w </a:t>
            </a:r>
            <a:r>
              <a:rPr lang="en-US" altLang="zh-CN" sz="24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x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L2</a:t>
            </a: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e = b</a:t>
            </a: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L2 </a:t>
            </a: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L1: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L3 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L2:	c = 3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b = 4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c = 6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L3:	if y </a:t>
            </a:r>
            <a:r>
              <a:rPr lang="en-US" altLang="zh-CN" sz="24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z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L4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L5 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L4:	g = g + 1</a:t>
            </a: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h = 8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L1 </a:t>
            </a: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L5:	h = 9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16.8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10090" y="3628390"/>
            <a:ext cx="5233910" cy="316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lvl="0" indent="-273050" fontAlgn="base">
              <a:lnSpc>
                <a:spcPts val="38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kern="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(1) </a:t>
            </a:r>
            <a:r>
              <a:rPr lang="zh-CN" altLang="en-US" sz="2400" b="1" kern="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在该代码中用横线将代码分成基本块，并给每个基本块赋一个序号</a:t>
            </a:r>
            <a:endParaRPr lang="en-US" altLang="zh-CN" sz="2400" b="1" kern="0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8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kern="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(2) </a:t>
            </a:r>
            <a:r>
              <a:rPr lang="zh-CN" altLang="en-US" sz="2400" b="1" kern="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画出该代码的流图，每个基本块就用</a:t>
            </a:r>
            <a:r>
              <a:rPr lang="en-US" altLang="zh-CN" sz="2400" b="1" kern="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(1)</a:t>
            </a:r>
            <a:r>
              <a:rPr lang="zh-CN" altLang="en-US" sz="2400" b="1" kern="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中的序号表示</a:t>
            </a:r>
            <a:endParaRPr lang="en-US" altLang="zh-CN" sz="2400" b="1" kern="0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8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kern="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(3)</a:t>
            </a:r>
            <a:r>
              <a:rPr lang="zh-CN" altLang="en-US" sz="2400" b="1" kern="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若有循环，则列出构成每个循环的结点</a:t>
            </a:r>
          </a:p>
        </p:txBody>
      </p:sp>
    </p:spTree>
    <p:extLst>
      <p:ext uri="{BB962C8B-B14F-4D97-AF65-F5344CB8AC3E}">
        <p14:creationId xmlns:p14="http://schemas.microsoft.com/office/powerpoint/2010/main" val="62514119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5" name="Rectangle 5">
            <a:extLst>
              <a:ext uri="{FF2B5EF4-FFF2-40B4-BE49-F238E27FC236}">
                <a16:creationId xmlns:a16="http://schemas.microsoft.com/office/drawing/2014/main" id="{60B6CB0F-8E09-4C72-A2BE-81AEC60EB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1" y="1262518"/>
            <a:ext cx="3712943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57175" indent="-257175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b = 1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b = 2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if w ≤ x goto L2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e = b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goto L2 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L1:	goto L3 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L2:	c = 3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b = 4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c = 6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L3:	if y ≤ z goto L4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goto L5 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L4:	g = g + 1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h = 8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pl-PL" altLang="zh-CN" sz="2000" dirty="0">
                <a:latin typeface="Times New Roman" panose="02020603050405020304" pitchFamily="18" charset="0"/>
              </a:rPr>
              <a:t>goto L1 </a:t>
            </a:r>
          </a:p>
          <a:p>
            <a:pPr>
              <a:lnSpc>
                <a:spcPts val="2025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pl-PL" altLang="zh-CN" sz="2000" dirty="0">
                <a:latin typeface="Times New Roman" panose="02020603050405020304" pitchFamily="18" charset="0"/>
              </a:rPr>
              <a:t>L5:	h = 9</a:t>
            </a:r>
          </a:p>
        </p:txBody>
      </p:sp>
      <p:sp>
        <p:nvSpPr>
          <p:cNvPr id="28684" name="Rectangle 4">
            <a:extLst>
              <a:ext uri="{FF2B5EF4-FFF2-40B4-BE49-F238E27FC236}">
                <a16:creationId xmlns:a16="http://schemas.microsoft.com/office/drawing/2014/main" id="{77418E6D-8B77-4DEA-A681-161A81150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600" y="849915"/>
            <a:ext cx="1944216" cy="358775"/>
          </a:xfrm>
        </p:spPr>
        <p:txBody>
          <a:bodyPr/>
          <a:lstStyle/>
          <a:p>
            <a:pPr eaLnBrk="1" hangingPunct="1"/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16.8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6D80ADB6-A930-46AE-943A-332477D1B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592" y="2217407"/>
            <a:ext cx="2214562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F3045F3D-DF86-42E9-B29E-837BC58B2EF8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592" y="2865479"/>
            <a:ext cx="2214562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9">
            <a:extLst>
              <a:ext uri="{FF2B5EF4-FFF2-40B4-BE49-F238E27FC236}">
                <a16:creationId xmlns:a16="http://schemas.microsoft.com/office/drawing/2014/main" id="{F573A6AE-AE00-49F9-937A-CD3FE231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592" y="3153511"/>
            <a:ext cx="2214562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E2767FA3-4B5D-4C3A-9E5B-C6534053A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592" y="4089615"/>
            <a:ext cx="2214562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BB5E44F8-BDCF-4C4E-AC45-4F62CC807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592" y="4377647"/>
            <a:ext cx="2214562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DFD50EE8-DD93-45C6-97EF-D73BE3D1B0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592" y="4737687"/>
            <a:ext cx="2214562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9">
            <a:extLst>
              <a:ext uri="{FF2B5EF4-FFF2-40B4-BE49-F238E27FC236}">
                <a16:creationId xmlns:a16="http://schemas.microsoft.com/office/drawing/2014/main" id="{B3126A6E-B507-491C-A20C-3AE69E933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592" y="5673791"/>
            <a:ext cx="2214562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DD83459B-C766-4300-A7E1-1869337E1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220" y="1244337"/>
            <a:ext cx="269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B57BC318-80DE-4638-BB63-5AD663571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219" y="2242827"/>
            <a:ext cx="269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63D33A5B-AB3D-4E32-9D42-1AD2A3173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219" y="2829661"/>
            <a:ext cx="269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D1A08DE7-E158-49B9-964D-C74E226BB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219" y="3392027"/>
            <a:ext cx="269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78301E88-8A07-4212-A96C-2819B3307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219" y="4053797"/>
            <a:ext cx="269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88D50A36-AB9E-4604-B69A-B08391DBB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219" y="4413837"/>
            <a:ext cx="269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709CE5B5-3173-4FC8-9C2A-8AEEE7481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219" y="5002451"/>
            <a:ext cx="269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7494346D-8A25-4AD8-88FB-C905C5EB1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219" y="5673791"/>
            <a:ext cx="269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70489F-B9B8-447E-BF4C-930664B58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380" y="1258245"/>
            <a:ext cx="584200" cy="3540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68580" tIns="0" rIns="68580" bIns="0"/>
          <a:lstStyle/>
          <a:p>
            <a:pPr algn="ctr">
              <a:lnSpc>
                <a:spcPct val="96000"/>
              </a:lnSpc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grpSp>
        <p:nvGrpSpPr>
          <p:cNvPr id="35" name="组合 2">
            <a:extLst>
              <a:ext uri="{FF2B5EF4-FFF2-40B4-BE49-F238E27FC236}">
                <a16:creationId xmlns:a16="http://schemas.microsoft.com/office/drawing/2014/main" id="{65770DE6-ABEA-484D-85B0-1B9875AB9AAF}"/>
              </a:ext>
            </a:extLst>
          </p:cNvPr>
          <p:cNvGrpSpPr>
            <a:grpSpLocks/>
          </p:cNvGrpSpPr>
          <p:nvPr/>
        </p:nvGrpSpPr>
        <p:grpSpPr bwMode="auto">
          <a:xfrm>
            <a:off x="6351380" y="1701490"/>
            <a:ext cx="584200" cy="703262"/>
            <a:chOff x="9057179" y="2575863"/>
            <a:chExt cx="1121035" cy="936908"/>
          </a:xfrm>
        </p:grpSpPr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E5B1BE6C-D9F8-457C-8B6E-980C011621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3460" y="2575863"/>
              <a:ext cx="0" cy="4222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2F800FC6-6329-463B-BE04-4CDC1F712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7179" y="3041145"/>
              <a:ext cx="1121035" cy="471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/>
            <a:lstStyle/>
            <a:p>
              <a:pPr algn="ctr">
                <a:lnSpc>
                  <a:spcPct val="96000"/>
                </a:lnSpc>
                <a:defRPr/>
              </a:pPr>
              <a:r>
                <a:rPr lang="en-US" altLang="zh-CN" sz="2000" i="1" dirty="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r>
                <a:rPr lang="en-US" altLang="zh-CN" sz="20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38" name="Rectangle 33">
            <a:extLst>
              <a:ext uri="{FF2B5EF4-FFF2-40B4-BE49-F238E27FC236}">
                <a16:creationId xmlns:a16="http://schemas.microsoft.com/office/drawing/2014/main" id="{637B9708-FD57-4D20-9C09-4B1A04A05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71" y="2065821"/>
            <a:ext cx="584200" cy="3540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tIns="0" bIns="0"/>
          <a:lstStyle/>
          <a:p>
            <a:pPr algn="ctr">
              <a:lnSpc>
                <a:spcPct val="96000"/>
              </a:lnSpc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0FA33AA-0DE7-4BAF-BAF8-9486A846637F}"/>
              </a:ext>
            </a:extLst>
          </p:cNvPr>
          <p:cNvCxnSpPr/>
          <p:nvPr/>
        </p:nvCxnSpPr>
        <p:spPr>
          <a:xfrm flipH="1">
            <a:off x="5652120" y="1484784"/>
            <a:ext cx="504056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73" name="直接箭头连接符 28672">
            <a:extLst>
              <a:ext uri="{FF2B5EF4-FFF2-40B4-BE49-F238E27FC236}">
                <a16:creationId xmlns:a16="http://schemas.microsoft.com/office/drawing/2014/main" id="{4DB27979-0E29-4482-8BF5-3BDCF94470DA}"/>
              </a:ext>
            </a:extLst>
          </p:cNvPr>
          <p:cNvCxnSpPr/>
          <p:nvPr/>
        </p:nvCxnSpPr>
        <p:spPr>
          <a:xfrm>
            <a:off x="5904148" y="2217407"/>
            <a:ext cx="396044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3">
            <a:extLst>
              <a:ext uri="{FF2B5EF4-FFF2-40B4-BE49-F238E27FC236}">
                <a16:creationId xmlns:a16="http://schemas.microsoft.com/office/drawing/2014/main" id="{A79E8398-CCE8-415B-8DFC-F81DCB123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71" y="3074988"/>
            <a:ext cx="584200" cy="3540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68580" tIns="0" rIns="68580" bIns="0"/>
          <a:lstStyle/>
          <a:p>
            <a:pPr algn="ctr">
              <a:lnSpc>
                <a:spcPct val="96000"/>
              </a:lnSpc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03ED5D12-7AF6-43D2-B341-E2B6B72DF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380" y="3074988"/>
            <a:ext cx="584200" cy="3540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68580" tIns="0" rIns="68580" bIns="0"/>
          <a:lstStyle/>
          <a:p>
            <a:pPr algn="ctr">
              <a:lnSpc>
                <a:spcPct val="96000"/>
              </a:lnSpc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5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C1F0C9C-E954-4FE5-B9C4-33DCDC30C73B}"/>
              </a:ext>
            </a:extLst>
          </p:cNvPr>
          <p:cNvCxnSpPr/>
          <p:nvPr/>
        </p:nvCxnSpPr>
        <p:spPr>
          <a:xfrm>
            <a:off x="5904148" y="3251993"/>
            <a:ext cx="396044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9">
            <a:extLst>
              <a:ext uri="{FF2B5EF4-FFF2-40B4-BE49-F238E27FC236}">
                <a16:creationId xmlns:a16="http://schemas.microsoft.com/office/drawing/2014/main" id="{5B2B4157-05FF-4025-BAB2-56629F147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5638" y="2492897"/>
            <a:ext cx="0" cy="46494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7" name="Rectangle 33">
            <a:extLst>
              <a:ext uri="{FF2B5EF4-FFF2-40B4-BE49-F238E27FC236}">
                <a16:creationId xmlns:a16="http://schemas.microsoft.com/office/drawing/2014/main" id="{09CC5956-D0D1-40F2-86FA-5A33AF89A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592" y="4038716"/>
            <a:ext cx="584200" cy="3540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68580" tIns="0" rIns="68580" bIns="0"/>
          <a:lstStyle/>
          <a:p>
            <a:pPr algn="ctr">
              <a:lnSpc>
                <a:spcPct val="96000"/>
              </a:lnSpc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7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9C099BA-F287-4DDF-BEDE-9173F9D92F3A}"/>
              </a:ext>
            </a:extLst>
          </p:cNvPr>
          <p:cNvCxnSpPr>
            <a:cxnSpLocks/>
          </p:cNvCxnSpPr>
          <p:nvPr/>
        </p:nvCxnSpPr>
        <p:spPr>
          <a:xfrm flipH="1">
            <a:off x="5864076" y="3469922"/>
            <a:ext cx="584200" cy="56367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33">
            <a:extLst>
              <a:ext uri="{FF2B5EF4-FFF2-40B4-BE49-F238E27FC236}">
                <a16:creationId xmlns:a16="http://schemas.microsoft.com/office/drawing/2014/main" id="{9DEFF088-410C-4466-8A18-14195E425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380" y="4398756"/>
            <a:ext cx="584200" cy="3540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68580" tIns="0" rIns="68580" bIns="0"/>
          <a:lstStyle/>
          <a:p>
            <a:pPr algn="ctr">
              <a:lnSpc>
                <a:spcPct val="96000"/>
              </a:lnSpc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50" name="Line 9">
            <a:extLst>
              <a:ext uri="{FF2B5EF4-FFF2-40B4-BE49-F238E27FC236}">
                <a16:creationId xmlns:a16="http://schemas.microsoft.com/office/drawing/2014/main" id="{0C71794D-6901-4072-9593-8986C22E71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5638" y="3469923"/>
            <a:ext cx="0" cy="82635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52" name="Line 9">
            <a:extLst>
              <a:ext uri="{FF2B5EF4-FFF2-40B4-BE49-F238E27FC236}">
                <a16:creationId xmlns:a16="http://schemas.microsoft.com/office/drawing/2014/main" id="{98BBDAE6-B482-48BE-B495-59AABC84FA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480" y="4826457"/>
            <a:ext cx="0" cy="46494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C9B1C14E-D1C5-47F3-BDDE-A883A6600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380" y="5422750"/>
            <a:ext cx="584200" cy="3540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68580" tIns="0" rIns="68580" bIns="0"/>
          <a:lstStyle/>
          <a:p>
            <a:pPr algn="ctr">
              <a:lnSpc>
                <a:spcPct val="96000"/>
              </a:lnSpc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i="1" baseline="-25000" dirty="0">
                <a:solidFill>
                  <a:srgbClr val="000000"/>
                </a:solidFill>
                <a:latin typeface="Times New Roman" pitchFamily="18" charset="0"/>
              </a:rPr>
              <a:t>8</a:t>
            </a:r>
          </a:p>
        </p:txBody>
      </p:sp>
      <p:cxnSp>
        <p:nvCxnSpPr>
          <p:cNvPr id="28676" name="直接箭头连接符 28675">
            <a:extLst>
              <a:ext uri="{FF2B5EF4-FFF2-40B4-BE49-F238E27FC236}">
                <a16:creationId xmlns:a16="http://schemas.microsoft.com/office/drawing/2014/main" id="{CCC622AD-9FEB-4808-8E4D-29C033A36CF5}"/>
              </a:ext>
            </a:extLst>
          </p:cNvPr>
          <p:cNvCxnSpPr>
            <a:cxnSpLocks/>
          </p:cNvCxnSpPr>
          <p:nvPr/>
        </p:nvCxnSpPr>
        <p:spPr>
          <a:xfrm flipV="1">
            <a:off x="5501071" y="3469922"/>
            <a:ext cx="0" cy="46313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93" name="连接符: 曲线 28692">
            <a:extLst>
              <a:ext uri="{FF2B5EF4-FFF2-40B4-BE49-F238E27FC236}">
                <a16:creationId xmlns:a16="http://schemas.microsoft.com/office/drawing/2014/main" id="{AAA0F4AA-CFD4-4B6F-86A7-130F3EA52CDA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5400000" flipH="1" flipV="1">
            <a:off x="6072275" y="2503784"/>
            <a:ext cx="12700" cy="1142409"/>
          </a:xfrm>
          <a:prstGeom prst="curvedConnector3">
            <a:avLst>
              <a:gd name="adj1" fmla="val 1800000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95" name="连接符: 曲线 28694">
            <a:extLst>
              <a:ext uri="{FF2B5EF4-FFF2-40B4-BE49-F238E27FC236}">
                <a16:creationId xmlns:a16="http://schemas.microsoft.com/office/drawing/2014/main" id="{AA807BF5-1D0F-444D-9B7E-B2872AC6302A}"/>
              </a:ext>
            </a:extLst>
          </p:cNvPr>
          <p:cNvCxnSpPr>
            <a:stCxn id="44" idx="2"/>
            <a:endCxn id="47" idx="3"/>
          </p:cNvCxnSpPr>
          <p:nvPr/>
        </p:nvCxnSpPr>
        <p:spPr>
          <a:xfrm rot="5400000">
            <a:off x="5827275" y="3399517"/>
            <a:ext cx="786722" cy="845688"/>
          </a:xfrm>
          <a:prstGeom prst="curvedConnector2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97" name="连接符: 曲线 28696">
            <a:extLst>
              <a:ext uri="{FF2B5EF4-FFF2-40B4-BE49-F238E27FC236}">
                <a16:creationId xmlns:a16="http://schemas.microsoft.com/office/drawing/2014/main" id="{874F38B4-CEE8-4660-984A-B62D411A9D5E}"/>
              </a:ext>
            </a:extLst>
          </p:cNvPr>
          <p:cNvCxnSpPr>
            <a:stCxn id="47" idx="1"/>
            <a:endCxn id="43" idx="1"/>
          </p:cNvCxnSpPr>
          <p:nvPr/>
        </p:nvCxnSpPr>
        <p:spPr>
          <a:xfrm rot="10800000">
            <a:off x="5208973" y="3251994"/>
            <a:ext cx="4621" cy="963728"/>
          </a:xfrm>
          <a:prstGeom prst="curvedConnector3">
            <a:avLst>
              <a:gd name="adj1" fmla="val 5046981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98" name="文本框 28697">
            <a:extLst>
              <a:ext uri="{FF2B5EF4-FFF2-40B4-BE49-F238E27FC236}">
                <a16:creationId xmlns:a16="http://schemas.microsoft.com/office/drawing/2014/main" id="{9E7CD4E4-5DCF-432B-BC78-7249F6C999C1}"/>
              </a:ext>
            </a:extLst>
          </p:cNvPr>
          <p:cNvSpPr txBox="1"/>
          <p:nvPr/>
        </p:nvSpPr>
        <p:spPr>
          <a:xfrm>
            <a:off x="7359485" y="305380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循环结点为：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3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28698" grpId="0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4000" b="1" spc="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3973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4972" y="1148913"/>
            <a:ext cx="3472330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对下图中的流图，计算下列值：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每个基本块的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gen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kill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每个基本块的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IN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OUT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2" y="1"/>
            <a:ext cx="5076513" cy="6730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180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27395-E8FC-428C-89A8-6B3F3518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DBE110-2E3D-49DD-B8D8-A4B9435E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49" y="804439"/>
            <a:ext cx="4183454" cy="30955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FDAC8F-6A0F-4E0C-8023-3ECFD812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976" y="2806672"/>
            <a:ext cx="4943473" cy="36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3227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6F7FF-23CC-4C73-A4DE-2CB868B4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92B247-0939-4F4B-8A3C-08A3A36F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633"/>
            <a:ext cx="9144000" cy="52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6982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45F22C-874C-40CC-B8A3-4227CA93F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EFE6B-AC7A-4288-BD10-08AD0747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50"/>
            <a:ext cx="9144000" cy="45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087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B9C54-84D8-4B78-81F6-2797C0382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2CA841-2112-415B-BBB4-C5DB6E21C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237"/>
            <a:ext cx="9144000" cy="49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0596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457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2" y="1"/>
            <a:ext cx="5076513" cy="67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2" y="1185762"/>
            <a:ext cx="4341761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对下图中的流图，计算可用表达式问题中的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e_gen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e_kill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OUT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1238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8FD25-FACA-4725-AFD7-9E2B3603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7B03C-48B4-414E-A784-15C0E7E64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27673-9990-49BF-AC13-D9AC28A00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75"/>
            <a:ext cx="9144000" cy="64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8196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4">
            <a:extLst>
              <a:ext uri="{FF2B5EF4-FFF2-40B4-BE49-F238E27FC236}">
                <a16:creationId xmlns:a16="http://schemas.microsoft.com/office/drawing/2014/main" id="{53250FF4-F0A8-4CDB-8B5F-84A8565E5CD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63525"/>
            <a:ext cx="375602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文本框 4">
            <a:extLst>
              <a:ext uri="{FF2B5EF4-FFF2-40B4-BE49-F238E27FC236}">
                <a16:creationId xmlns:a16="http://schemas.microsoft.com/office/drawing/2014/main" id="{03F5B5AF-A3AA-471D-ACF8-1C28CA016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200" y="1195388"/>
            <a:ext cx="2801938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IN[B1] = Ø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IN[B2] = Ø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IN[B3] = {a+b,c-a}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IN[B4] = {a+b,c-a}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IN[B5] = {a+b,c-a}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IN[B6] = {c-a}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1BF2BA-E540-4390-808E-76FC8CB537B0}"/>
              </a:ext>
            </a:extLst>
          </p:cNvPr>
          <p:cNvSpPr/>
          <p:nvPr/>
        </p:nvSpPr>
        <p:spPr>
          <a:xfrm>
            <a:off x="3754438" y="407988"/>
            <a:ext cx="4440237" cy="5222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第二次迭代</a:t>
            </a:r>
          </a:p>
        </p:txBody>
      </p:sp>
      <p:sp>
        <p:nvSpPr>
          <p:cNvPr id="14340" name="文本框 5">
            <a:extLst>
              <a:ext uri="{FF2B5EF4-FFF2-40B4-BE49-F238E27FC236}">
                <a16:creationId xmlns:a16="http://schemas.microsoft.com/office/drawing/2014/main" id="{FC78C6AF-3342-4D26-9D83-BF1EDB266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200" y="3549650"/>
            <a:ext cx="3068638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OUT[B1] = Ø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OUT[B2] = {a+b,c-a}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OUT[B3] = {a+b,c-a}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OUT[B4] = {a+b,c-a}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OUT[B5] = {c-a}</a:t>
            </a:r>
          </a:p>
          <a:p>
            <a:pPr>
              <a:spcAft>
                <a:spcPts val="600"/>
              </a:spcAft>
            </a:pPr>
            <a:r>
              <a:rPr lang="en-US" altLang="zh-CN">
                <a:solidFill>
                  <a:srgbClr val="FF0000"/>
                </a:solidFill>
              </a:rPr>
              <a:t>OUT[B6] = {c-a,a-d}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2" y="1"/>
            <a:ext cx="5076513" cy="67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2" y="1185762"/>
            <a:ext cx="4341761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对下图中的流图，计算活跃变量分析中的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def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use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OUT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25753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3BCC1-6BC4-450A-AE6D-6EA68768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851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第一轮迭代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442DDA2-17DC-4211-9B2A-F71626F5AD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99690" y="2042576"/>
          <a:ext cx="4014048" cy="3360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523">
                  <a:extLst>
                    <a:ext uri="{9D8B030D-6E8A-4147-A177-3AD203B41FA5}">
                      <a16:colId xmlns:a16="http://schemas.microsoft.com/office/drawing/2014/main" val="4154106397"/>
                    </a:ext>
                  </a:extLst>
                </a:gridCol>
                <a:gridCol w="1540472">
                  <a:extLst>
                    <a:ext uri="{9D8B030D-6E8A-4147-A177-3AD203B41FA5}">
                      <a16:colId xmlns:a16="http://schemas.microsoft.com/office/drawing/2014/main" val="672350549"/>
                    </a:ext>
                  </a:extLst>
                </a:gridCol>
                <a:gridCol w="1678053">
                  <a:extLst>
                    <a:ext uri="{9D8B030D-6E8A-4147-A177-3AD203B41FA5}">
                      <a16:colId xmlns:a16="http://schemas.microsoft.com/office/drawing/2014/main" val="7092934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OUT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IN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5260473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CN" sz="2100" dirty="0"/>
                        <a:t>B6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b , d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59491897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CN" sz="2100" dirty="0"/>
                        <a:t>B5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 , d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 , b , c, d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189244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B4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 , b 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642953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B3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 , b ,c ,d ,e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 , b ,c ,d ,e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26252818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B2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 , b ,c ,d ,e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 , b 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7002878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CN" sz="2100" dirty="0"/>
                        <a:t>B1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 , b 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0885489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B5F3773-5795-4EBB-AB22-829FD170BD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90" y="1006719"/>
            <a:ext cx="2732005" cy="48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6B0A75-3C95-4B3E-9555-DD429EFF37AE}"/>
              </a:ext>
            </a:extLst>
          </p:cNvPr>
          <p:cNvSpPr/>
          <p:nvPr/>
        </p:nvSpPr>
        <p:spPr>
          <a:xfrm>
            <a:off x="4581009" y="1937824"/>
            <a:ext cx="1652048" cy="403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B1</a:t>
            </a:r>
            <a:r>
              <a:rPr lang="en-US" altLang="zh-CN" sz="1350" b="1" dirty="0"/>
              <a:t> =</a:t>
            </a:r>
            <a:r>
              <a:rPr lang="el-GR" altLang="zh-CN" sz="1350" b="1" i="1" dirty="0">
                <a:ea typeface="楷体_GB2312" charset="0"/>
                <a:cs typeface="Times New Roman" panose="02020603050405020304" pitchFamily="18" charset="0"/>
              </a:rPr>
              <a:t>Φ</a:t>
            </a: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B1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</a:t>
            </a:r>
            <a:r>
              <a:rPr lang="en-US" altLang="zh-CN" sz="1350" b="1" i="1" dirty="0"/>
              <a:t>a , b </a:t>
            </a:r>
            <a:r>
              <a:rPr lang="en-US" altLang="zh-CN" sz="1350" b="1" dirty="0"/>
              <a:t>}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B2 </a:t>
            </a:r>
            <a:r>
              <a:rPr lang="en-US" altLang="zh-CN" sz="1350" b="1" dirty="0"/>
              <a:t>={</a:t>
            </a:r>
            <a:r>
              <a:rPr lang="en-US" altLang="zh-CN" sz="1350" b="1" i="1" dirty="0"/>
              <a:t>a , b </a:t>
            </a:r>
            <a:r>
              <a:rPr lang="en-US" altLang="zh-CN" sz="1350" b="1" dirty="0"/>
              <a:t>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B2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={c , d}</a:t>
            </a:r>
          </a:p>
          <a:p>
            <a:endParaRPr lang="en-US" altLang="zh-CN" sz="13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B3</a:t>
            </a:r>
            <a:r>
              <a:rPr lang="en-US" altLang="zh-CN" sz="1350" b="1" dirty="0"/>
              <a:t> ={b , d}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B3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</a:t>
            </a:r>
            <a:r>
              <a:rPr lang="el-GR" altLang="zh-CN" sz="1350" b="1" i="1" dirty="0">
                <a:ea typeface="楷体_GB2312" charset="0"/>
                <a:cs typeface="Times New Roman" panose="02020603050405020304" pitchFamily="18" charset="0"/>
              </a:rPr>
              <a:t>Φ</a:t>
            </a: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B4</a:t>
            </a:r>
            <a:r>
              <a:rPr lang="en-US" altLang="zh-CN" sz="1350" b="1" dirty="0"/>
              <a:t> ={a , b ,  e}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B4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={d}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B5</a:t>
            </a:r>
            <a:r>
              <a:rPr lang="en-US" altLang="zh-CN" sz="1350" b="1" dirty="0"/>
              <a:t> ={a , b ,  c}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B5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={e}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B6</a:t>
            </a:r>
            <a:r>
              <a:rPr lang="en-US" altLang="zh-CN" sz="1350" b="1" dirty="0"/>
              <a:t> ={b , d}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B6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={a}</a:t>
            </a:r>
          </a:p>
        </p:txBody>
      </p:sp>
    </p:spTree>
    <p:extLst>
      <p:ext uri="{BB962C8B-B14F-4D97-AF65-F5344CB8AC3E}">
        <p14:creationId xmlns:p14="http://schemas.microsoft.com/office/powerpoint/2010/main" val="239683880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3BCC1-6BC4-450A-AE6D-6EA68768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851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第二轮迭代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442DDA2-17DC-4211-9B2A-F71626F5AD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38144" y="2007408"/>
          <a:ext cx="4023060" cy="3541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309">
                  <a:extLst>
                    <a:ext uri="{9D8B030D-6E8A-4147-A177-3AD203B41FA5}">
                      <a16:colId xmlns:a16="http://schemas.microsoft.com/office/drawing/2014/main" val="4154106397"/>
                    </a:ext>
                  </a:extLst>
                </a:gridCol>
                <a:gridCol w="1543931">
                  <a:extLst>
                    <a:ext uri="{9D8B030D-6E8A-4147-A177-3AD203B41FA5}">
                      <a16:colId xmlns:a16="http://schemas.microsoft.com/office/drawing/2014/main" val="672350549"/>
                    </a:ext>
                  </a:extLst>
                </a:gridCol>
                <a:gridCol w="1681820">
                  <a:extLst>
                    <a:ext uri="{9D8B030D-6E8A-4147-A177-3AD203B41FA5}">
                      <a16:colId xmlns:a16="http://schemas.microsoft.com/office/drawing/2014/main" val="70929344"/>
                    </a:ext>
                  </a:extLst>
                </a:gridCol>
              </a:tblGrid>
              <a:tr h="42477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OUT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IN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52604730"/>
                  </a:ext>
                </a:extLst>
              </a:tr>
              <a:tr h="424777">
                <a:tc>
                  <a:txBody>
                    <a:bodyPr/>
                    <a:lstStyle/>
                    <a:p>
                      <a:r>
                        <a:rPr lang="en-US" altLang="zh-CN" sz="2100" dirty="0"/>
                        <a:t>B6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b, d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59491897"/>
                  </a:ext>
                </a:extLst>
              </a:tr>
              <a:tr h="424777">
                <a:tc>
                  <a:txBody>
                    <a:bodyPr/>
                    <a:lstStyle/>
                    <a:p>
                      <a:r>
                        <a:rPr lang="en-US" altLang="zh-CN" sz="2100" dirty="0"/>
                        <a:t>B5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a, b, d,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a, b, c, d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1892445"/>
                  </a:ext>
                </a:extLst>
              </a:tr>
              <a:tr h="4247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B4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a, b, c, d,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a, b, c,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642953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B3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 , b ,c ,d ,e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a, b, c, d,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26252818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B2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 , b ,c ,d ,e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 , b 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70028784"/>
                  </a:ext>
                </a:extLst>
              </a:tr>
              <a:tr h="424777">
                <a:tc>
                  <a:txBody>
                    <a:bodyPr/>
                    <a:lstStyle/>
                    <a:p>
                      <a:r>
                        <a:rPr lang="en-US" altLang="zh-CN" sz="2100" dirty="0"/>
                        <a:t>B1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 , b 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0885489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B5F3773-5795-4EBB-AB22-829FD170BD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90" y="1006719"/>
            <a:ext cx="2732005" cy="48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6B0A75-3C95-4B3E-9555-DD429EFF37AE}"/>
              </a:ext>
            </a:extLst>
          </p:cNvPr>
          <p:cNvSpPr/>
          <p:nvPr/>
        </p:nvSpPr>
        <p:spPr>
          <a:xfrm>
            <a:off x="4581009" y="1937824"/>
            <a:ext cx="1652048" cy="403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B1</a:t>
            </a:r>
            <a:r>
              <a:rPr lang="en-US" altLang="zh-CN" sz="1350" b="1" dirty="0"/>
              <a:t> =</a:t>
            </a:r>
            <a:r>
              <a:rPr lang="el-GR" altLang="zh-CN" sz="1350" b="1" i="1" dirty="0">
                <a:ea typeface="楷体_GB2312" charset="0"/>
                <a:cs typeface="Times New Roman" panose="02020603050405020304" pitchFamily="18" charset="0"/>
              </a:rPr>
              <a:t>Φ</a:t>
            </a: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B1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</a:t>
            </a:r>
            <a:r>
              <a:rPr lang="en-US" altLang="zh-CN" sz="1350" b="1" i="1" dirty="0"/>
              <a:t>a , b </a:t>
            </a:r>
            <a:r>
              <a:rPr lang="en-US" altLang="zh-CN" sz="1350" b="1" dirty="0"/>
              <a:t>}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B2 </a:t>
            </a:r>
            <a:r>
              <a:rPr lang="en-US" altLang="zh-CN" sz="1350" b="1" dirty="0"/>
              <a:t>={</a:t>
            </a:r>
            <a:r>
              <a:rPr lang="en-US" altLang="zh-CN" sz="1350" b="1" i="1" dirty="0"/>
              <a:t>a , b </a:t>
            </a:r>
            <a:r>
              <a:rPr lang="en-US" altLang="zh-CN" sz="1350" b="1" dirty="0"/>
              <a:t>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B2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={c , d}</a:t>
            </a:r>
          </a:p>
          <a:p>
            <a:endParaRPr lang="en-US" altLang="zh-CN" sz="13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B3</a:t>
            </a:r>
            <a:r>
              <a:rPr lang="en-US" altLang="zh-CN" sz="1350" b="1" dirty="0"/>
              <a:t> ={b , d}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B3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</a:t>
            </a:r>
            <a:r>
              <a:rPr lang="el-GR" altLang="zh-CN" sz="1350" b="1" i="1" dirty="0">
                <a:ea typeface="楷体_GB2312" charset="0"/>
                <a:cs typeface="Times New Roman" panose="02020603050405020304" pitchFamily="18" charset="0"/>
              </a:rPr>
              <a:t>Φ</a:t>
            </a: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B4</a:t>
            </a:r>
            <a:r>
              <a:rPr lang="en-US" altLang="zh-CN" sz="1350" b="1" dirty="0"/>
              <a:t> ={a , b ,  e}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B4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={d}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B5</a:t>
            </a:r>
            <a:r>
              <a:rPr lang="en-US" altLang="zh-CN" sz="1350" b="1" dirty="0"/>
              <a:t> ={a , b ,  c}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B5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={e}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B6</a:t>
            </a:r>
            <a:r>
              <a:rPr lang="en-US" altLang="zh-CN" sz="1350" b="1" dirty="0"/>
              <a:t> ={b , d}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B6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={a}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A1B1C0-4B35-448C-B705-2CFCA2B0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033" y="486184"/>
            <a:ext cx="1860464" cy="12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8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19A60-76D0-4A87-84AC-1BC51828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sz="2700" dirty="0"/>
              <a:t>分析器代码略有问题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002815-1399-4D42-A320-452013717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1"/>
          <a:stretch/>
        </p:blipFill>
        <p:spPr>
          <a:xfrm>
            <a:off x="1235035" y="1075480"/>
            <a:ext cx="7445828" cy="53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3810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3BCC1-6BC4-450A-AE6D-6EA68768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8517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第三轮</a:t>
            </a:r>
            <a:r>
              <a:rPr lang="zh-CN" altLang="en-US" dirty="0"/>
              <a:t>迭代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442DDA2-17DC-4211-9B2A-F71626F5AD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8144" y="2007408"/>
          <a:ext cx="4023060" cy="3541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309">
                  <a:extLst>
                    <a:ext uri="{9D8B030D-6E8A-4147-A177-3AD203B41FA5}">
                      <a16:colId xmlns:a16="http://schemas.microsoft.com/office/drawing/2014/main" val="4154106397"/>
                    </a:ext>
                  </a:extLst>
                </a:gridCol>
                <a:gridCol w="1543931">
                  <a:extLst>
                    <a:ext uri="{9D8B030D-6E8A-4147-A177-3AD203B41FA5}">
                      <a16:colId xmlns:a16="http://schemas.microsoft.com/office/drawing/2014/main" val="672350549"/>
                    </a:ext>
                  </a:extLst>
                </a:gridCol>
                <a:gridCol w="1681820">
                  <a:extLst>
                    <a:ext uri="{9D8B030D-6E8A-4147-A177-3AD203B41FA5}">
                      <a16:colId xmlns:a16="http://schemas.microsoft.com/office/drawing/2014/main" val="70929344"/>
                    </a:ext>
                  </a:extLst>
                </a:gridCol>
              </a:tblGrid>
              <a:tr h="42477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OUT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IN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52604730"/>
                  </a:ext>
                </a:extLst>
              </a:tr>
              <a:tr h="424777">
                <a:tc>
                  <a:txBody>
                    <a:bodyPr/>
                    <a:lstStyle/>
                    <a:p>
                      <a:r>
                        <a:rPr lang="en-US" altLang="zh-CN" sz="2100" dirty="0"/>
                        <a:t>B6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b, d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59491897"/>
                  </a:ext>
                </a:extLst>
              </a:tr>
              <a:tr h="424777">
                <a:tc>
                  <a:txBody>
                    <a:bodyPr/>
                    <a:lstStyle/>
                    <a:p>
                      <a:r>
                        <a:rPr lang="en-US" altLang="zh-CN" sz="2100" dirty="0"/>
                        <a:t>B5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a, b, d,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a, b, c, d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1892445"/>
                  </a:ext>
                </a:extLst>
              </a:tr>
              <a:tr h="4247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B4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a, b, c, d,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a, b, c,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642953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B3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 , b ,c ,d ,e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a, b, c, d,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26252818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B2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 , b ,c ,d ,e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 , b 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70028784"/>
                  </a:ext>
                </a:extLst>
              </a:tr>
              <a:tr h="424777">
                <a:tc>
                  <a:txBody>
                    <a:bodyPr/>
                    <a:lstStyle/>
                    <a:p>
                      <a:r>
                        <a:rPr lang="en-US" altLang="zh-CN" sz="2100" dirty="0"/>
                        <a:t>B1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/>
                        <a:t>a , b , 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e</a:t>
                      </a:r>
                      <a:endParaRPr lang="zh-CN" alt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0885489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B5F3773-5795-4EBB-AB22-829FD170BD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90" y="992579"/>
            <a:ext cx="2732005" cy="48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6B0A75-3C95-4B3E-9555-DD429EFF37AE}"/>
              </a:ext>
            </a:extLst>
          </p:cNvPr>
          <p:cNvSpPr/>
          <p:nvPr/>
        </p:nvSpPr>
        <p:spPr>
          <a:xfrm>
            <a:off x="4581009" y="1937824"/>
            <a:ext cx="1652048" cy="403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B1</a:t>
            </a:r>
            <a:r>
              <a:rPr lang="en-US" altLang="zh-CN" sz="1350" b="1" dirty="0"/>
              <a:t> =</a:t>
            </a:r>
            <a:r>
              <a:rPr lang="el-GR" altLang="zh-CN" sz="1350" b="1" i="1" dirty="0">
                <a:ea typeface="楷体_GB2312" charset="0"/>
                <a:cs typeface="Times New Roman" panose="02020603050405020304" pitchFamily="18" charset="0"/>
              </a:rPr>
              <a:t>Φ</a:t>
            </a: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B1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</a:t>
            </a:r>
            <a:r>
              <a:rPr lang="en-US" altLang="zh-CN" sz="1350" b="1" i="1" dirty="0"/>
              <a:t>a , b </a:t>
            </a:r>
            <a:r>
              <a:rPr lang="en-US" altLang="zh-CN" sz="1350" b="1" dirty="0"/>
              <a:t>}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B2 </a:t>
            </a:r>
            <a:r>
              <a:rPr lang="en-US" altLang="zh-CN" sz="1350" b="1" dirty="0"/>
              <a:t>={</a:t>
            </a:r>
            <a:r>
              <a:rPr lang="en-US" altLang="zh-CN" sz="1350" b="1" i="1" dirty="0"/>
              <a:t>a , b </a:t>
            </a:r>
            <a:r>
              <a:rPr lang="en-US" altLang="zh-CN" sz="1350" b="1" dirty="0"/>
              <a:t>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B2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={c , d}</a:t>
            </a:r>
          </a:p>
          <a:p>
            <a:endParaRPr lang="en-US" altLang="zh-CN" sz="13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B3</a:t>
            </a:r>
            <a:r>
              <a:rPr lang="en-US" altLang="zh-CN" sz="1350" b="1" dirty="0"/>
              <a:t> ={b , d}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B3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</a:t>
            </a:r>
            <a:r>
              <a:rPr lang="el-GR" altLang="zh-CN" sz="1350" b="1" i="1" dirty="0">
                <a:ea typeface="楷体_GB2312" charset="0"/>
                <a:cs typeface="Times New Roman" panose="02020603050405020304" pitchFamily="18" charset="0"/>
              </a:rPr>
              <a:t>Φ</a:t>
            </a: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B4</a:t>
            </a:r>
            <a:r>
              <a:rPr lang="en-US" altLang="zh-CN" sz="1350" b="1" dirty="0"/>
              <a:t> ={a , b ,  e}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B4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={d}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B5</a:t>
            </a:r>
            <a:r>
              <a:rPr lang="en-US" altLang="zh-CN" sz="1350" b="1" dirty="0"/>
              <a:t> ={a , b ,  c}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B5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={e}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35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use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B6</a:t>
            </a:r>
            <a:r>
              <a:rPr lang="en-US" altLang="zh-CN" sz="1350" b="1" dirty="0"/>
              <a:t> ={b , d}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350" b="1" i="1" dirty="0">
                <a:ea typeface="宋体" panose="02010600030101010101" pitchFamily="2" charset="-122"/>
              </a:rPr>
              <a:t>def</a:t>
            </a:r>
            <a:r>
              <a:rPr lang="en-US" altLang="zh-CN" sz="1200" b="1" i="1" baseline="-30000" dirty="0">
                <a:ea typeface="宋体" panose="02010600030101010101" pitchFamily="2" charset="-122"/>
              </a:rPr>
              <a:t>B6</a:t>
            </a:r>
            <a:r>
              <a:rPr lang="en-US" altLang="zh-CN" sz="1350" b="1" i="1" baseline="-30000" dirty="0">
                <a:ea typeface="宋体" panose="02010600030101010101" pitchFamily="2" charset="-122"/>
              </a:rPr>
              <a:t>  </a:t>
            </a:r>
            <a:r>
              <a:rPr lang="en-US" altLang="zh-CN" sz="1350" b="1" dirty="0"/>
              <a:t>={a}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B2C012-5BD7-4D29-9578-EB68C838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577" y="254911"/>
            <a:ext cx="1844960" cy="13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446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程序中的变量，若在第一次引用前没有置初值的话，则称它为</a:t>
            </a:r>
            <a:r>
              <a:rPr lang="zh-CN" altLang="en-US" sz="28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未初始化变量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。请运用数据流分析技术，给出计算程序的未初始化变量集合的方法。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57295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597946" y="1523788"/>
            <a:ext cx="6161484" cy="3663943"/>
          </a:xfrm>
        </p:spPr>
        <p:txBody>
          <a:bodyPr/>
          <a:lstStyle/>
          <a:p>
            <a:pPr marL="0" indent="0">
              <a:lnSpc>
                <a:spcPts val="2850"/>
              </a:lnSpc>
              <a:buSzPct val="100000"/>
              <a:buNone/>
              <a:defRPr/>
            </a:pPr>
            <a:r>
              <a:rPr lang="zh-CN" altLang="en-US" dirty="0">
                <a:solidFill>
                  <a:prstClr val="black"/>
                </a:solidFill>
                <a:ea typeface="华文楷体" panose="02010600040101010101" pitchFamily="2" charset="-122"/>
              </a:rPr>
              <a:t>运用技术：到达定值分析</a:t>
            </a:r>
            <a:endParaRPr lang="en-US" altLang="zh-CN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>
              <a:lnSpc>
                <a:spcPts val="2850"/>
              </a:lnSpc>
              <a:buSzPct val="100000"/>
              <a:buNone/>
              <a:defRPr/>
            </a:pPr>
            <a:endParaRPr lang="en-US" altLang="zh-CN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>
              <a:lnSpc>
                <a:spcPts val="2850"/>
              </a:lnSpc>
              <a:buSzPct val="100000"/>
              <a:buNone/>
              <a:defRPr/>
            </a:pPr>
            <a:r>
              <a:rPr lang="zh-CN" altLang="en-US" dirty="0">
                <a:solidFill>
                  <a:prstClr val="black"/>
                </a:solidFill>
                <a:ea typeface="华文楷体" panose="02010600040101010101" pitchFamily="2" charset="-122"/>
              </a:rPr>
              <a:t>具体实现方法：在所有的基本块之前，对所有变量分别添加一个进行赋初值的定值，然后进行到达定值分析，如果一个变量到达所有程序点都没有被杀死过，那就说明这个变量只有人工添加的那一个定值，即说明该变量是未初始化变量</a:t>
            </a:r>
            <a:endParaRPr lang="en-US" altLang="zh-CN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>
              <a:lnSpc>
                <a:spcPts val="2850"/>
              </a:lnSpc>
              <a:buSzPct val="100000"/>
              <a:buNone/>
              <a:defRPr/>
            </a:pPr>
            <a:endParaRPr lang="zh-CN" altLang="en-US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0" y="1647109"/>
            <a:ext cx="2742857" cy="3164286"/>
          </a:xfrm>
          <a:prstGeom prst="rect">
            <a:avLst/>
          </a:prstGeom>
        </p:spPr>
      </p:pic>
      <p:sp>
        <p:nvSpPr>
          <p:cNvPr id="12" name="箭头: 右 11"/>
          <p:cNvSpPr/>
          <p:nvPr/>
        </p:nvSpPr>
        <p:spPr>
          <a:xfrm>
            <a:off x="4000500" y="3204490"/>
            <a:ext cx="1036187" cy="33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66" y="938129"/>
            <a:ext cx="2807143" cy="500714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72980" y="2911079"/>
            <a:ext cx="870845" cy="1535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文本框 16"/>
          <p:cNvSpPr txBox="1"/>
          <p:nvPr/>
        </p:nvSpPr>
        <p:spPr>
          <a:xfrm>
            <a:off x="6843712" y="2863661"/>
            <a:ext cx="871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d08:a=5</a:t>
            </a:r>
            <a:endParaRPr lang="zh-CN" altLang="en-US" sz="1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26002" y="1043681"/>
            <a:ext cx="526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例子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00501" y="2927491"/>
            <a:ext cx="13649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添加定值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178744" y="4286176"/>
          <a:ext cx="4272315" cy="281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d08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×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×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×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178744" y="2077477"/>
          <a:ext cx="4272315" cy="2255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54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IN[B]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B1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B2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B3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B4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d01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d02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d03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× 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×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×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d04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×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×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×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d05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d06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d07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√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0" y="857250"/>
            <a:ext cx="2657143" cy="496428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2000" y="1029041"/>
            <a:ext cx="29185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/>
              <a:t>进行到达定值分析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考虑一个类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Pascal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的语言，其中所有的变量都是整型（不需要显式声明），并且仅包含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赋值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语句、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读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语句、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写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语句、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条件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语句和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循环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语句。下面的产生式定义了该语言的语法（其中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lit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表示整型常量；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OP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的产生式没有给出，因为它和下面讨论的问题无关）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1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29659" y="2695880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定义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的两个属性：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表示它可能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华文楷体" panose="02010600040101010101" pitchFamily="2" charset="-122"/>
              </a:rPr>
              <a:t>定值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的变量集合，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表示它可能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华文楷体" panose="02010600040101010101" pitchFamily="2" charset="-122"/>
              </a:rPr>
              <a:t>引用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的变量集合。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(1)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写一个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SDD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或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SDT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，它计算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属性和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属性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(2)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基于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属性，说明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;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;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在什么情况下有同样的语义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779" y="2740463"/>
            <a:ext cx="3829596" cy="4172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Program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endParaRPr lang="en-US" altLang="zh-CN" i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id :=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endParaRPr lang="en-US" altLang="zh-CN" i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read ( id )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write(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)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;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endParaRPr lang="en-US" altLang="zh-CN" i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if (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) then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end     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            else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end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while (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) do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end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id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lit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OP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endParaRPr lang="en-US" altLang="zh-CN" i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0565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1A069FD8-4FE3-40EE-A154-2B7873E70B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002" y="1048278"/>
          <a:ext cx="8750973" cy="532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6993">
                  <a:extLst>
                    <a:ext uri="{9D8B030D-6E8A-4147-A177-3AD203B41FA5}">
                      <a16:colId xmlns:a16="http://schemas.microsoft.com/office/drawing/2014/main" val="1365651221"/>
                    </a:ext>
                  </a:extLst>
                </a:gridCol>
                <a:gridCol w="5683980">
                  <a:extLst>
                    <a:ext uri="{9D8B030D-6E8A-4147-A177-3AD203B41FA5}">
                      <a16:colId xmlns:a16="http://schemas.microsoft.com/office/drawing/2014/main" val="3499323939"/>
                    </a:ext>
                  </a:extLst>
                </a:gridCol>
              </a:tblGrid>
              <a:tr h="347991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产生式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语义规则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11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Program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</a:t>
                      </a:r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endParaRPr lang="en-US" altLang="zh-CN" sz="1600" i="1" dirty="0">
                        <a:solidFill>
                          <a:prstClr val="black"/>
                        </a:solidFill>
                        <a:latin typeface="Times New Roman" pitchFamily="18" charset="0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print(</a:t>
                      </a:r>
                      <a:r>
                        <a:rPr lang="en-US" altLang="zh-CN" sz="1600" dirty="0" err="1"/>
                        <a:t>Stmt.MayDef,Stmt.MayUse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id := </a:t>
                      </a:r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Exp</a:t>
                      </a:r>
                      <a:endParaRPr lang="zh-CN" alt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Stmt.MayDef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={id.name};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Stmt.MayUse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Exp.MayUse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read ( id 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Stmt.MayDef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={id.name};</a:t>
                      </a:r>
                    </a:p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Stmt.MayUse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12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write( </a:t>
                      </a:r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Exp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Stmt.MayDef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∅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Stmt.MayUse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Exp.MayUse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847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</a:t>
                      </a:r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; </a:t>
                      </a:r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endParaRPr lang="zh-CN" alt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Stmt.MayDef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=Stmt1.MayDef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∪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Stmt2.MayDef;</a:t>
                      </a:r>
                    </a:p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Stmt.MayUse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=Stmt1.MayUse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∪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Stmt2.MayUse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08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if (</a:t>
                      </a:r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Exp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) then begin </a:t>
                      </a:r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end else begin </a:t>
                      </a:r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end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Stmt.MayDef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=Stmt1.MayDef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∪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Stmt2.MayDef;</a:t>
                      </a:r>
                    </a:p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Stmt.MayUse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=Stmt1.MayUse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∪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Stmt2.MayUse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∪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Exp.MayUse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37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while (</a:t>
                      </a:r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Exp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) do begin </a:t>
                      </a:r>
                      <a:r>
                        <a:rPr lang="en-US" altLang="zh-CN" sz="1600" i="1" dirty="0" err="1">
                          <a:solidFill>
                            <a:prstClr val="black"/>
                          </a:solidFill>
                        </a:rPr>
                        <a:t>Stmt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end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Stmt.MayDef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=Stmt1.MayDef;</a:t>
                      </a:r>
                    </a:p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Stmt.MayUse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=Stmt1.MayUse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∪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Exp.MayUse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10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Exp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Exp.MayUse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={id.name}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8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Exp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lit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Exp.MayUse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1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Exp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→ </a:t>
                      </a:r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Exp</a:t>
                      </a:r>
                      <a:r>
                        <a:rPr lang="en-US" altLang="zh-CN" sz="1600" b="1" dirty="0">
                          <a:solidFill>
                            <a:prstClr val="black"/>
                          </a:solidFill>
                        </a:rPr>
                        <a:t> OP </a:t>
                      </a:r>
                      <a: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a:t>Exp</a:t>
                      </a:r>
                      <a:endParaRPr lang="zh-CN" alt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Exp.MayUse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=Exp1.MayUse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∪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Exp2.MayUse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92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6152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477330-EF35-42FE-A406-1CED36A32475}"/>
              </a:ext>
            </a:extLst>
          </p:cNvPr>
          <p:cNvSpPr/>
          <p:nvPr/>
        </p:nvSpPr>
        <p:spPr>
          <a:xfrm>
            <a:off x="349808" y="839984"/>
            <a:ext cx="7959702" cy="1665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定义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的两个属性：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表示它可能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华文楷体" panose="02010600040101010101" pitchFamily="2" charset="-122"/>
              </a:rPr>
              <a:t>定值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的变量集合，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表示它可能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华文楷体" panose="02010600040101010101" pitchFamily="2" charset="-122"/>
              </a:rPr>
              <a:t>引用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的变量集合。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(2)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基于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属性，说明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;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;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在什么情况下有同样的语义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D0656E-FE26-496E-B0E2-06ECAF38FCB2}"/>
              </a:ext>
            </a:extLst>
          </p:cNvPr>
          <p:cNvSpPr/>
          <p:nvPr/>
        </p:nvSpPr>
        <p:spPr>
          <a:xfrm>
            <a:off x="2770422" y="4921887"/>
            <a:ext cx="2189889" cy="1779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∩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:</a:t>
            </a:r>
          </a:p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a:=1;b:=a</a:t>
            </a:r>
          </a:p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b:=a;a=1</a:t>
            </a:r>
          </a:p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E94120-C90E-4559-85B8-EA242F23CD5E}"/>
              </a:ext>
            </a:extLst>
          </p:cNvPr>
          <p:cNvSpPr/>
          <p:nvPr/>
        </p:nvSpPr>
        <p:spPr>
          <a:xfrm>
            <a:off x="5700041" y="4886652"/>
            <a:ext cx="2189889" cy="1779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∩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MayDef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:</a:t>
            </a:r>
          </a:p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a:=1;a:=2</a:t>
            </a:r>
          </a:p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a:=2;a=1</a:t>
            </a:r>
          </a:p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7B24C0-FA09-4991-8EC3-6AC75AB51DB1}"/>
              </a:ext>
            </a:extLst>
          </p:cNvPr>
          <p:cNvSpPr/>
          <p:nvPr/>
        </p:nvSpPr>
        <p:spPr>
          <a:xfrm>
            <a:off x="349808" y="4903403"/>
            <a:ext cx="2189889" cy="1779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∩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:</a:t>
            </a:r>
          </a:p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a:=c;b:=c</a:t>
            </a:r>
          </a:p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b:=c;a=c</a:t>
            </a:r>
          </a:p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F829AE-D456-49F7-AA14-20D3F7E9A01A}"/>
              </a:ext>
            </a:extLst>
          </p:cNvPr>
          <p:cNvSpPr/>
          <p:nvPr/>
        </p:nvSpPr>
        <p:spPr>
          <a:xfrm>
            <a:off x="1787568" y="5094686"/>
            <a:ext cx="7521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√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A8764-4A37-4888-9830-D2B3829924F2}"/>
              </a:ext>
            </a:extLst>
          </p:cNvPr>
          <p:cNvSpPr/>
          <p:nvPr/>
        </p:nvSpPr>
        <p:spPr>
          <a:xfrm>
            <a:off x="4227157" y="5128124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×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3BF6E88-0F7C-4365-8CFE-0A7D083ECD87}"/>
              </a:ext>
            </a:extLst>
          </p:cNvPr>
          <p:cNvSpPr/>
          <p:nvPr/>
        </p:nvSpPr>
        <p:spPr>
          <a:xfrm>
            <a:off x="6794986" y="5128124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×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48B69E-B011-4748-8C9A-D5BA719021B0}"/>
              </a:ext>
            </a:extLst>
          </p:cNvPr>
          <p:cNvSpPr/>
          <p:nvPr/>
        </p:nvSpPr>
        <p:spPr>
          <a:xfrm>
            <a:off x="513804" y="2432419"/>
            <a:ext cx="8430171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ts val="21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zh-CN" dirty="0"/>
              <a:t>1. </a:t>
            </a:r>
            <a:r>
              <a:rPr lang="en-US" altLang="zh-CN" kern="0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Stmt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 → stmt1; stmt2    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{ </a:t>
            </a:r>
            <a:r>
              <a:rPr lang="en-US" altLang="zh-CN" kern="0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Stmt.MayDef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:= Stmt1.MayDef </a:t>
            </a:r>
            <a:r>
              <a:rPr lang="zh-CN" altLang="en-US" dirty="0"/>
              <a:t>∪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Stmt2.MayDef;</a:t>
            </a:r>
          </a:p>
          <a:p>
            <a:pPr lvl="0" fontAlgn="base">
              <a:lnSpc>
                <a:spcPts val="21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zh-CN" kern="0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Stmt.MayUse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:= Stmt1.MayUse </a:t>
            </a:r>
            <a:r>
              <a:rPr lang="zh-CN" altLang="en-US" dirty="0"/>
              <a:t>∪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Stmt2.MayUse } </a:t>
            </a:r>
            <a:r>
              <a:rPr lang="en-US" altLang="zh-CN" kern="0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→ stmt2; stmt1     { </a:t>
            </a:r>
            <a:r>
              <a:rPr lang="en-US" altLang="zh-CN" kern="0" dirty="0" err="1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Stmt.MayDef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:= Stmt2.MayDef ∪ Stmt1.MayDef;Stmt.MayUse := Stmt2.MayUse ∪ Stmt1.MayUse }</a:t>
            </a:r>
            <a:endParaRPr lang="en-US" altLang="zh-CN" kern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fontAlgn="base">
              <a:lnSpc>
                <a:spcPts val="21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2. </a:t>
            </a:r>
            <a:r>
              <a:rPr lang="zh-CN" altLang="en-US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某个语句使用的值不能在另一个语句中改变值</a:t>
            </a:r>
            <a:endParaRPr lang="en-US" altLang="zh-CN" sz="1600" kern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ts val="21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(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Stmt1.MayDef </a:t>
            </a:r>
            <a:r>
              <a:rPr lang="zh-CN" altLang="en-US" dirty="0"/>
              <a:t>∩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Stmt2.MayUse )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 </a:t>
            </a:r>
            <a:r>
              <a:rPr lang="zh-CN" altLang="en-US" dirty="0"/>
              <a:t>∪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(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Stmt2.MayDef </a:t>
            </a:r>
            <a:r>
              <a:rPr lang="zh-CN" altLang="en-US" dirty="0">
                <a:solidFill>
                  <a:prstClr val="black"/>
                </a:solidFill>
              </a:rPr>
              <a:t>∩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Stmt1.MayUse )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= </a:t>
            </a:r>
            <a:r>
              <a:rPr lang="en-US" altLang="zh-CN" dirty="0"/>
              <a:t>Ø</a:t>
            </a:r>
          </a:p>
          <a:p>
            <a:pPr lvl="0" fontAlgn="base">
              <a:lnSpc>
                <a:spcPts val="21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3. </a:t>
            </a:r>
            <a:r>
              <a:rPr lang="zh-CN" altLang="en-US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不能分别在两个语句里面改变值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重复定义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）</a:t>
            </a:r>
            <a:endParaRPr lang="en-US" altLang="zh-CN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fontAlgn="base">
              <a:lnSpc>
                <a:spcPts val="21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Stmt1.MayDef 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∩ 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Stmt2.MayDef = </a:t>
            </a:r>
            <a:r>
              <a:rPr lang="en-US" altLang="zh-CN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40376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/>
      <p:bldP spid="9" grpId="0"/>
      <p:bldP spid="13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考虑一个类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Pascal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的语言，其中所有的变量都是整型（不需要显式声明），并且仅包含赋值语句、读语句、写语句、条件语句和循环语句。下面的产生式定义了该语言的语法（其中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lit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表示整型常量；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OP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的产生式没有给出，因为它和下面讨论的问题无关）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1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29659" y="2695880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定义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的两个属性：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表示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华文楷体" panose="02010600040101010101" pitchFamily="2" charset="-122"/>
              </a:rPr>
              <a:t>一定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会定值且该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华文楷体" panose="02010600040101010101" pitchFamily="2" charset="-122"/>
              </a:rPr>
              <a:t>定值前未引用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的变量集合，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表示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华文楷体" panose="02010600040101010101" pitchFamily="2" charset="-122"/>
              </a:rPr>
              <a:t>可能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出现的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华文楷体" panose="02010600040101010101" pitchFamily="2" charset="-122"/>
              </a:rPr>
              <a:t>引用前未定值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的变量集合。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(1)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写一个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SDD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或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SDT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，它计算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的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属性和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属性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(2)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基于上面的计算，程序可能未赋初值的变量集合从哪儿可以得到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779" y="2740463"/>
            <a:ext cx="3829596" cy="4172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Program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endParaRPr lang="en-US" altLang="zh-CN" i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id :=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endParaRPr lang="en-US" altLang="zh-CN" i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read ( id )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write(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)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;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endParaRPr lang="en-US" altLang="zh-CN" i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if (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) then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end     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            else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end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while (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) do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end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id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lit</a:t>
            </a: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 OP </a:t>
            </a:r>
            <a:r>
              <a:rPr lang="en-US" altLang="zh-CN" i="1" dirty="0" err="1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Exp</a:t>
            </a:r>
            <a:endParaRPr lang="en-US" altLang="zh-CN" i="1" dirty="0">
              <a:solidFill>
                <a:prstClr val="black"/>
              </a:solidFill>
              <a:latin typeface="Times New Roman" pitchFamily="18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056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3"/>
          <p:cNvSpPr txBox="1">
            <a:spLocks noChangeArrowheads="1"/>
          </p:cNvSpPr>
          <p:nvPr/>
        </p:nvSpPr>
        <p:spPr bwMode="auto">
          <a:xfrm>
            <a:off x="577851" y="1748790"/>
            <a:ext cx="7916545" cy="40665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lIns="68580" tIns="34290" rIns="68580" bIns="34290"/>
          <a:lstStyle/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Program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 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Program.MayUse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= 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MayUse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}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2)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id :=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Exp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id.name} - Exp.MayUse;  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Stmt.MayUse = Exp.MayUse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} 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3)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read ( id )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Stmt.MayUse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{}; 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= {id.name}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}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4)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write(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Exp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)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 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= 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{};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Stmt.MayUse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Exp.MayUse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}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5)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;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Stmt2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Stmt.MayUse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Stmt1.MayUse ∪ (Stmt2.MayUse - Stmt1.Def);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=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Stmt1.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∪ (Stmt2.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- Stmt1.MayUse )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}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8208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3"/>
          <p:cNvSpPr txBox="1">
            <a:spLocks noChangeArrowheads="1"/>
          </p:cNvSpPr>
          <p:nvPr/>
        </p:nvSpPr>
        <p:spPr bwMode="auto">
          <a:xfrm>
            <a:off x="577851" y="1748790"/>
            <a:ext cx="7916545" cy="40665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lIns="68580" tIns="34290" rIns="68580" bIns="34290"/>
          <a:lstStyle/>
          <a:p>
            <a:pPr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if (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Exp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) then begin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end     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            else begin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Stmt2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end</a:t>
            </a:r>
          </a:p>
          <a:p>
            <a:pPr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.MayUse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Stmt1.MayUse 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Stmt2.MayUse ∪ Exp.MayUse;</a:t>
            </a:r>
          </a:p>
          <a:p>
            <a:pPr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    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 = (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  ∩ 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Def)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 Exp.MayUse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}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7)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while (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Exp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) do begin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Stmt1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end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{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.MayUse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Stmt1.MayUse 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Exp.MayUse;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Stmt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 = 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Stmt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Def - Exp.MayUse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} 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3"/>
          <p:cNvSpPr txBox="1">
            <a:spLocks noChangeArrowheads="1"/>
          </p:cNvSpPr>
          <p:nvPr/>
        </p:nvSpPr>
        <p:spPr bwMode="auto">
          <a:xfrm>
            <a:off x="577851" y="1748790"/>
            <a:ext cx="7916545" cy="40665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lIns="68580" tIns="34290" rIns="68580" bIns="34290"/>
          <a:lstStyle/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Exp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id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{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Exp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.MayUse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=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{id.name}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}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9)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Exp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lit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Exp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.MayUse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{}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} 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10)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Exp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→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Exp1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 OP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Exp2 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{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Exp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.MayUse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=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Exp1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.MayUse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∪ Exp2</a:t>
            </a:r>
            <a:r>
              <a:rPr lang="zh-CN" altLang="en-US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.MayUse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} 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2643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对于下图中的流图：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找出流图中的循环。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B1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中的语句（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）和（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）都是复制语句。其中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都被赋予了常量值。我们可以对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的哪些使用进行复制传播，并把对它们的使用替换为对一个常量的使用？在所有可能的地方进行这种替换。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对每个循环，找出所有的全局公公子表达式。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寻找每个循环中的归纳变量。同时要考虑在（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）中引入的所有常量。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(5)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寻找每个循环的全部循环不变计算。 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745409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87" y="89941"/>
            <a:ext cx="5076513" cy="67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19.1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con.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866429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857250"/>
            <a:ext cx="38884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24744"/>
            <a:ext cx="7931224" cy="360040"/>
          </a:xfrm>
        </p:spPr>
        <p:txBody>
          <a:bodyPr>
            <a:noAutofit/>
          </a:bodyPr>
          <a:lstStyle/>
          <a:p>
            <a:r>
              <a:rPr lang="zh-CN" altLang="en-US" sz="3000" spc="3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习题</a:t>
            </a:r>
            <a:r>
              <a:rPr lang="en-US" altLang="zh-CN" sz="3000" spc="3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19.1</a:t>
            </a:r>
            <a:endParaRPr lang="zh-CN" altLang="en-US" sz="3000" spc="3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-786" y="1052736"/>
            <a:ext cx="756363" cy="432048"/>
            <a:chOff x="-786" y="195486"/>
            <a:chExt cx="756363" cy="432048"/>
          </a:xfrm>
        </p:grpSpPr>
        <p:sp>
          <p:nvSpPr>
            <p:cNvPr id="31" name="五边形 30"/>
            <p:cNvSpPr/>
            <p:nvPr/>
          </p:nvSpPr>
          <p:spPr>
            <a:xfrm>
              <a:off x="1" y="195486"/>
              <a:ext cx="755576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-786" y="197101"/>
              <a:ext cx="755576" cy="88633"/>
            </a:xfrm>
            <a:prstGeom prst="homePlate">
              <a:avLst/>
            </a:prstGeom>
            <a:solidFill>
              <a:schemeClr val="bg1">
                <a:alpha val="3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77906" y="1554362"/>
            <a:ext cx="2002158" cy="3989696"/>
          </a:xfrm>
        </p:spPr>
        <p:txBody>
          <a:bodyPr>
            <a:normAutofit fontScale="92500"/>
          </a:bodyPr>
          <a:lstStyle/>
          <a:p>
            <a:pPr marL="273050" indent="-27305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1900" dirty="0">
                <a:solidFill>
                  <a:prstClr val="black"/>
                </a:solidFill>
              </a:rPr>
              <a:t>（</a:t>
            </a:r>
            <a:r>
              <a:rPr lang="en-US" altLang="zh-CN" sz="1900" dirty="0">
                <a:solidFill>
                  <a:prstClr val="black"/>
                </a:solidFill>
              </a:rPr>
              <a:t>1</a:t>
            </a:r>
            <a:r>
              <a:rPr lang="zh-CN" altLang="en-US" sz="1900" dirty="0">
                <a:solidFill>
                  <a:prstClr val="black"/>
                </a:solidFill>
              </a:rPr>
              <a:t>）</a:t>
            </a:r>
            <a:endParaRPr lang="en-US" altLang="zh-CN" sz="1900" dirty="0">
              <a:solidFill>
                <a:prstClr val="black"/>
              </a:solidFill>
            </a:endParaRPr>
          </a:p>
          <a:p>
            <a:pPr marL="644843" lvl="1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zh-CN" sz="1700" dirty="0">
                <a:solidFill>
                  <a:prstClr val="black"/>
                </a:solidFill>
              </a:rPr>
              <a:t> </a:t>
            </a:r>
            <a:r>
              <a:rPr lang="en-US" altLang="zh-CN" sz="1700" i="1" dirty="0">
                <a:solidFill>
                  <a:prstClr val="black"/>
                </a:solidFill>
              </a:rPr>
              <a:t>B</a:t>
            </a:r>
            <a:r>
              <a:rPr lang="en-US" altLang="zh-CN" sz="1700" baseline="-25000" dirty="0">
                <a:solidFill>
                  <a:prstClr val="black"/>
                </a:solidFill>
              </a:rPr>
              <a:t>2</a:t>
            </a:r>
            <a:r>
              <a:rPr lang="en-US" altLang="zh-CN" sz="1700" dirty="0">
                <a:solidFill>
                  <a:prstClr val="black"/>
                </a:solidFill>
              </a:rPr>
              <a:t>, </a:t>
            </a:r>
            <a:r>
              <a:rPr lang="en-US" altLang="zh-CN" sz="1700" i="1" dirty="0">
                <a:solidFill>
                  <a:prstClr val="black"/>
                </a:solidFill>
              </a:rPr>
              <a:t>B</a:t>
            </a:r>
            <a:r>
              <a:rPr lang="en-US" altLang="zh-CN" sz="1700" baseline="-25000" dirty="0">
                <a:solidFill>
                  <a:prstClr val="black"/>
                </a:solidFill>
              </a:rPr>
              <a:t>3</a:t>
            </a:r>
            <a:r>
              <a:rPr lang="en-US" altLang="zh-CN" sz="1700" dirty="0">
                <a:solidFill>
                  <a:prstClr val="black"/>
                </a:solidFill>
              </a:rPr>
              <a:t>, </a:t>
            </a:r>
            <a:r>
              <a:rPr lang="en-US" altLang="zh-CN" sz="1600" i="1" dirty="0">
                <a:solidFill>
                  <a:prstClr val="black"/>
                </a:solidFill>
              </a:rPr>
              <a:t>B</a:t>
            </a:r>
            <a:r>
              <a:rPr lang="en-US" altLang="zh-CN" sz="1600" baseline="-25000" dirty="0">
                <a:solidFill>
                  <a:prstClr val="black"/>
                </a:solidFill>
              </a:rPr>
              <a:t>4</a:t>
            </a:r>
            <a:r>
              <a:rPr lang="en-US" altLang="zh-CN" sz="1600" dirty="0">
                <a:solidFill>
                  <a:prstClr val="black"/>
                </a:solidFill>
              </a:rPr>
              <a:t>, </a:t>
            </a:r>
            <a:r>
              <a:rPr lang="en-US" altLang="zh-CN" sz="1700" i="1" dirty="0">
                <a:solidFill>
                  <a:prstClr val="black"/>
                </a:solidFill>
              </a:rPr>
              <a:t>B</a:t>
            </a:r>
            <a:r>
              <a:rPr lang="en-US" altLang="zh-CN" sz="1700" baseline="-25000" dirty="0">
                <a:solidFill>
                  <a:prstClr val="black"/>
                </a:solidFill>
              </a:rPr>
              <a:t>5</a:t>
            </a:r>
          </a:p>
          <a:p>
            <a:pPr marL="644843" lvl="1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zh-CN" sz="1700" dirty="0">
                <a:solidFill>
                  <a:prstClr val="black"/>
                </a:solidFill>
              </a:rPr>
              <a:t> </a:t>
            </a:r>
            <a:r>
              <a:rPr lang="en-US" altLang="zh-CN" sz="1700" i="1" dirty="0">
                <a:solidFill>
                  <a:prstClr val="black"/>
                </a:solidFill>
              </a:rPr>
              <a:t>B</a:t>
            </a:r>
            <a:r>
              <a:rPr lang="en-US" altLang="zh-CN" sz="1700" baseline="-25000" dirty="0">
                <a:solidFill>
                  <a:prstClr val="black"/>
                </a:solidFill>
              </a:rPr>
              <a:t>3</a:t>
            </a:r>
            <a:r>
              <a:rPr lang="en-US" altLang="zh-CN" sz="1700" dirty="0">
                <a:solidFill>
                  <a:prstClr val="black"/>
                </a:solidFill>
              </a:rPr>
              <a:t>, </a:t>
            </a:r>
            <a:r>
              <a:rPr lang="en-US" altLang="zh-CN" sz="1700" i="1" dirty="0">
                <a:solidFill>
                  <a:prstClr val="black"/>
                </a:solidFill>
              </a:rPr>
              <a:t>B</a:t>
            </a:r>
            <a:r>
              <a:rPr lang="en-US" altLang="zh-CN" sz="1700" baseline="-25000" dirty="0">
                <a:solidFill>
                  <a:prstClr val="black"/>
                </a:solidFill>
              </a:rPr>
              <a:t>4</a:t>
            </a:r>
            <a:endParaRPr lang="zh-CN" altLang="en-US" sz="1700" baseline="-25000" dirty="0">
              <a:solidFill>
                <a:prstClr val="black"/>
              </a:solidFill>
            </a:endParaRPr>
          </a:p>
          <a:p>
            <a:pPr marL="273050" indent="-27305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1900" dirty="0">
                <a:solidFill>
                  <a:prstClr val="black"/>
                </a:solidFill>
              </a:rPr>
              <a:t>（</a:t>
            </a:r>
            <a:r>
              <a:rPr lang="en-US" altLang="zh-CN" sz="1900" dirty="0">
                <a:solidFill>
                  <a:prstClr val="black"/>
                </a:solidFill>
              </a:rPr>
              <a:t>2</a:t>
            </a:r>
            <a:r>
              <a:rPr lang="zh-CN" altLang="en-US" sz="1900" dirty="0">
                <a:solidFill>
                  <a:prstClr val="black"/>
                </a:solidFill>
              </a:rPr>
              <a:t>）</a:t>
            </a:r>
            <a:endParaRPr lang="en-US" altLang="zh-CN" sz="1900" dirty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700" dirty="0">
                <a:solidFill>
                  <a:prstClr val="black"/>
                </a:solidFill>
              </a:rPr>
              <a:t>(3) c = 1+b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700" dirty="0">
                <a:solidFill>
                  <a:prstClr val="black"/>
                </a:solidFill>
              </a:rPr>
              <a:t>(4) d = c-1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700" dirty="0">
                <a:solidFill>
                  <a:prstClr val="black"/>
                </a:solidFill>
              </a:rPr>
              <a:t>(6) d = 1+b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700" dirty="0">
                <a:solidFill>
                  <a:prstClr val="black"/>
                </a:solidFill>
              </a:rPr>
              <a:t>(8) b = 1+b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700" dirty="0">
                <a:solidFill>
                  <a:prstClr val="black"/>
                </a:solidFill>
              </a:rPr>
              <a:t>(9) e = c-1</a:t>
            </a:r>
            <a:endParaRPr lang="zh-CN" altLang="en-US" sz="1700" dirty="0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2020/4/28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编译系统（</a:t>
            </a:r>
            <a:r>
              <a:rPr lang="en-US" altLang="zh-CN"/>
              <a:t>2020</a:t>
            </a:r>
            <a:r>
              <a:rPr lang="zh-CN" altLang="en-US"/>
              <a:t>春）：</a:t>
            </a:r>
            <a:r>
              <a:rPr lang="en-US" altLang="zh-CN"/>
              <a:t>B10</a:t>
            </a:r>
            <a:r>
              <a:rPr lang="zh-CN" altLang="en-US"/>
              <a:t>组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DB5C4-EDEC-409D-BB92-E8AE453AA2A4}" type="slidenum">
              <a:rPr lang="zh-CN" altLang="en-US" smtClean="0"/>
              <a:pPr>
                <a:defRPr/>
              </a:pPr>
              <a:t>295</a:t>
            </a:fld>
            <a:endParaRPr lang="en-US" altLang="zh-CN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2145216" y="1555178"/>
            <a:ext cx="2093145" cy="4445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500" b="1" dirty="0">
                <a:solidFill>
                  <a:prstClr val="black"/>
                </a:solidFill>
              </a:rPr>
              <a:t>（</a:t>
            </a:r>
            <a:r>
              <a:rPr lang="en-US" altLang="zh-CN" sz="2500" b="1" dirty="0">
                <a:solidFill>
                  <a:prstClr val="black"/>
                </a:solidFill>
              </a:rPr>
              <a:t>3</a:t>
            </a:r>
            <a:r>
              <a:rPr lang="zh-CN" altLang="en-US" sz="2500" b="1" dirty="0">
                <a:solidFill>
                  <a:prstClr val="black"/>
                </a:solidFill>
              </a:rPr>
              <a:t>）</a:t>
            </a:r>
            <a:endParaRPr lang="en-US" altLang="zh-CN" sz="2500" b="1" dirty="0">
              <a:solidFill>
                <a:prstClr val="black"/>
              </a:solidFill>
            </a:endParaRPr>
          </a:p>
          <a:p>
            <a:pPr marL="644843" lvl="1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2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3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4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5</a:t>
            </a:r>
          </a:p>
          <a:p>
            <a:pPr marL="924243" lvl="2" indent="-3429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900" dirty="0" err="1">
                <a:solidFill>
                  <a:prstClr val="black"/>
                </a:solidFill>
              </a:rPr>
              <a:t>a+b</a:t>
            </a:r>
            <a:endParaRPr lang="en-US" altLang="zh-CN" sz="1900" dirty="0">
              <a:solidFill>
                <a:prstClr val="black"/>
              </a:solidFill>
            </a:endParaRPr>
          </a:p>
          <a:p>
            <a:pPr marL="924243" lvl="2" indent="-3429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900" dirty="0">
                <a:solidFill>
                  <a:prstClr val="black"/>
                </a:solidFill>
              </a:rPr>
              <a:t>c-a</a:t>
            </a:r>
            <a:endParaRPr lang="en-US" altLang="zh-CN" sz="1900" baseline="-25000" dirty="0">
              <a:solidFill>
                <a:prstClr val="black"/>
              </a:solidFill>
            </a:endParaRPr>
          </a:p>
          <a:p>
            <a:pPr marL="644843" lvl="1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3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4</a:t>
            </a:r>
          </a:p>
          <a:p>
            <a:pPr marL="924243" lvl="2" indent="-3429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900" dirty="0" err="1">
                <a:solidFill>
                  <a:prstClr val="black"/>
                </a:solidFill>
              </a:rPr>
              <a:t>a+b</a:t>
            </a:r>
            <a:endParaRPr lang="zh-CN" altLang="en-US" sz="1900" dirty="0">
              <a:solidFill>
                <a:prstClr val="black"/>
              </a:solidFill>
            </a:endParaRPr>
          </a:p>
          <a:p>
            <a:pPr marL="273050" indent="-27305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500" b="1" dirty="0">
                <a:solidFill>
                  <a:prstClr val="black"/>
                </a:solidFill>
              </a:rPr>
              <a:t>（</a:t>
            </a:r>
            <a:r>
              <a:rPr lang="en-US" altLang="zh-CN" sz="2500" b="1" dirty="0">
                <a:solidFill>
                  <a:prstClr val="black"/>
                </a:solidFill>
              </a:rPr>
              <a:t>4</a:t>
            </a:r>
            <a:r>
              <a:rPr lang="zh-CN" altLang="en-US" sz="2500" b="1" dirty="0">
                <a:solidFill>
                  <a:prstClr val="black"/>
                </a:solidFill>
              </a:rPr>
              <a:t>）</a:t>
            </a:r>
            <a:endParaRPr lang="en-US" altLang="zh-CN" sz="2500" b="1" dirty="0">
              <a:solidFill>
                <a:prstClr val="black"/>
              </a:solidFill>
            </a:endParaRPr>
          </a:p>
          <a:p>
            <a:pPr marL="644843" lvl="1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2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3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4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5</a:t>
            </a:r>
          </a:p>
          <a:p>
            <a:pPr marL="924243" lvl="2" indent="-3429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900" dirty="0">
                <a:solidFill>
                  <a:prstClr val="black"/>
                </a:solidFill>
              </a:rPr>
              <a:t>b, c</a:t>
            </a:r>
          </a:p>
          <a:p>
            <a:pPr marL="644843" lvl="1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3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i="1" dirty="0">
                <a:solidFill>
                  <a:prstClr val="black"/>
                </a:solidFill>
              </a:rPr>
              <a:t>B</a:t>
            </a:r>
            <a:r>
              <a:rPr lang="en-US" altLang="zh-CN" baseline="-25000" dirty="0">
                <a:solidFill>
                  <a:prstClr val="black"/>
                </a:solidFill>
              </a:rPr>
              <a:t>4</a:t>
            </a:r>
          </a:p>
          <a:p>
            <a:pPr marL="924243" lvl="2" indent="-3429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900" dirty="0">
                <a:solidFill>
                  <a:prstClr val="black"/>
                </a:solidFill>
              </a:rPr>
              <a:t>e</a:t>
            </a:r>
            <a:endParaRPr lang="zh-CN" altLang="en-US" sz="1900" dirty="0">
              <a:solidFill>
                <a:prstClr val="black"/>
              </a:solidFill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105388" y="1554363"/>
            <a:ext cx="2159684" cy="2089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prstClr val="black"/>
                </a:solidFill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</a:rPr>
              <a:t>5</a:t>
            </a:r>
            <a:r>
              <a:rPr lang="zh-CN" altLang="en-US" sz="2000" b="1" dirty="0">
                <a:solidFill>
                  <a:prstClr val="black"/>
                </a:solidFill>
              </a:rPr>
              <a:t>）</a:t>
            </a:r>
            <a:endParaRPr lang="en-US" altLang="zh-CN" sz="2000" b="1" dirty="0">
              <a:solidFill>
                <a:prstClr val="black"/>
              </a:solidFill>
            </a:endParaRPr>
          </a:p>
          <a:p>
            <a:pPr marL="644843" lvl="1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zh-CN" sz="1800" dirty="0">
                <a:solidFill>
                  <a:prstClr val="black"/>
                </a:solidFill>
              </a:rPr>
              <a:t> </a:t>
            </a:r>
            <a:r>
              <a:rPr lang="en-US" altLang="zh-CN" sz="1800" i="1" dirty="0">
                <a:solidFill>
                  <a:prstClr val="black"/>
                </a:solidFill>
              </a:rPr>
              <a:t>B</a:t>
            </a:r>
            <a:r>
              <a:rPr lang="en-US" altLang="zh-CN" sz="1800" baseline="-25000" dirty="0">
                <a:solidFill>
                  <a:prstClr val="black"/>
                </a:solidFill>
              </a:rPr>
              <a:t>2</a:t>
            </a:r>
            <a:r>
              <a:rPr lang="en-US" altLang="zh-CN" sz="1800" dirty="0">
                <a:solidFill>
                  <a:prstClr val="black"/>
                </a:solidFill>
              </a:rPr>
              <a:t>, </a:t>
            </a:r>
            <a:r>
              <a:rPr lang="en-US" altLang="zh-CN" sz="1800" i="1" dirty="0">
                <a:solidFill>
                  <a:prstClr val="black"/>
                </a:solidFill>
              </a:rPr>
              <a:t>B</a:t>
            </a:r>
            <a:r>
              <a:rPr lang="en-US" altLang="zh-CN" sz="1800" baseline="-25000" dirty="0">
                <a:solidFill>
                  <a:prstClr val="black"/>
                </a:solidFill>
              </a:rPr>
              <a:t>3</a:t>
            </a:r>
            <a:r>
              <a:rPr lang="en-US" altLang="zh-CN" sz="1800" dirty="0">
                <a:solidFill>
                  <a:prstClr val="black"/>
                </a:solidFill>
              </a:rPr>
              <a:t>, </a:t>
            </a:r>
            <a:r>
              <a:rPr lang="en-US" altLang="zh-CN" sz="1800" i="1" dirty="0">
                <a:solidFill>
                  <a:prstClr val="black"/>
                </a:solidFill>
              </a:rPr>
              <a:t>B</a:t>
            </a:r>
            <a:r>
              <a:rPr lang="en-US" altLang="zh-CN" sz="1800" baseline="-25000" dirty="0">
                <a:solidFill>
                  <a:prstClr val="black"/>
                </a:solidFill>
              </a:rPr>
              <a:t>4</a:t>
            </a:r>
            <a:r>
              <a:rPr lang="en-US" altLang="zh-CN" sz="1800" dirty="0">
                <a:solidFill>
                  <a:prstClr val="black"/>
                </a:solidFill>
              </a:rPr>
              <a:t>, </a:t>
            </a:r>
            <a:r>
              <a:rPr lang="en-US" altLang="zh-CN" sz="1800" i="1" dirty="0">
                <a:solidFill>
                  <a:prstClr val="black"/>
                </a:solidFill>
              </a:rPr>
              <a:t>B</a:t>
            </a:r>
            <a:r>
              <a:rPr lang="en-US" altLang="zh-CN" sz="1800" baseline="-25000" dirty="0">
                <a:solidFill>
                  <a:prstClr val="black"/>
                </a:solidFill>
              </a:rPr>
              <a:t>5</a:t>
            </a:r>
          </a:p>
          <a:p>
            <a:pPr marL="924243" lvl="2" indent="-3429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prstClr val="black"/>
                </a:solidFill>
              </a:rPr>
              <a:t>无循环变量</a:t>
            </a:r>
            <a:endParaRPr lang="en-US" altLang="zh-CN" sz="1600" baseline="-25000" dirty="0">
              <a:solidFill>
                <a:prstClr val="black"/>
              </a:solidFill>
            </a:endParaRPr>
          </a:p>
          <a:p>
            <a:pPr marL="644843" lvl="1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zh-CN" sz="1800" dirty="0">
                <a:solidFill>
                  <a:prstClr val="black"/>
                </a:solidFill>
              </a:rPr>
              <a:t> </a:t>
            </a:r>
            <a:r>
              <a:rPr lang="en-US" altLang="zh-CN" sz="1800" i="1" dirty="0">
                <a:solidFill>
                  <a:prstClr val="black"/>
                </a:solidFill>
              </a:rPr>
              <a:t>B</a:t>
            </a:r>
            <a:r>
              <a:rPr lang="en-US" altLang="zh-CN" sz="1800" baseline="-25000" dirty="0">
                <a:solidFill>
                  <a:prstClr val="black"/>
                </a:solidFill>
              </a:rPr>
              <a:t>3</a:t>
            </a:r>
            <a:r>
              <a:rPr lang="en-US" altLang="zh-CN" sz="1800" dirty="0">
                <a:solidFill>
                  <a:prstClr val="black"/>
                </a:solidFill>
              </a:rPr>
              <a:t>, </a:t>
            </a:r>
            <a:r>
              <a:rPr lang="en-US" altLang="zh-CN" sz="1800" i="1" dirty="0">
                <a:solidFill>
                  <a:prstClr val="black"/>
                </a:solidFill>
              </a:rPr>
              <a:t>B</a:t>
            </a:r>
            <a:r>
              <a:rPr lang="en-US" altLang="zh-CN" sz="1800" baseline="-25000" dirty="0">
                <a:solidFill>
                  <a:prstClr val="black"/>
                </a:solidFill>
              </a:rPr>
              <a:t>4</a:t>
            </a:r>
          </a:p>
          <a:p>
            <a:pPr marL="924243" lvl="2" indent="-3429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1600" dirty="0" err="1">
                <a:solidFill>
                  <a:prstClr val="black"/>
                </a:solidFill>
              </a:rPr>
              <a:t>a+b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5851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359225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对于下图中的流图进行代码优化。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093" y="160525"/>
            <a:ext cx="4502202" cy="6660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743500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629BB-0BF8-4B43-93C6-ED4AB1F6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全局活跃分析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AD564-7212-4CB4-8A2A-38754943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1507252"/>
            <a:ext cx="3058695" cy="4530019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DCA44A4-C48A-4C36-AA32-78660A154A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96342" y="1507251"/>
          <a:ext cx="5029199" cy="39920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4594">
                  <a:extLst>
                    <a:ext uri="{9D8B030D-6E8A-4147-A177-3AD203B41FA5}">
                      <a16:colId xmlns:a16="http://schemas.microsoft.com/office/drawing/2014/main" val="4092486758"/>
                    </a:ext>
                  </a:extLst>
                </a:gridCol>
                <a:gridCol w="562708">
                  <a:extLst>
                    <a:ext uri="{9D8B030D-6E8A-4147-A177-3AD203B41FA5}">
                      <a16:colId xmlns:a16="http://schemas.microsoft.com/office/drawing/2014/main" val="2772417469"/>
                    </a:ext>
                  </a:extLst>
                </a:gridCol>
                <a:gridCol w="638069">
                  <a:extLst>
                    <a:ext uri="{9D8B030D-6E8A-4147-A177-3AD203B41FA5}">
                      <a16:colId xmlns:a16="http://schemas.microsoft.com/office/drawing/2014/main" val="3799207983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93504623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179124770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931203864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1603822305"/>
                    </a:ext>
                  </a:extLst>
                </a:gridCol>
              </a:tblGrid>
              <a:tr h="443563">
                <a:tc>
                  <a:txBody>
                    <a:bodyPr/>
                    <a:lstStyle/>
                    <a:p>
                      <a:r>
                        <a:rPr lang="en-US" altLang="zh-CN" dirty="0"/>
                        <a:t>OUT[B]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956236"/>
                  </a:ext>
                </a:extLst>
              </a:tr>
              <a:tr h="44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63453"/>
                  </a:ext>
                </a:extLst>
              </a:tr>
              <a:tr h="44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33897"/>
                  </a:ext>
                </a:extLst>
              </a:tr>
              <a:tr h="44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10367"/>
                  </a:ext>
                </a:extLst>
              </a:tr>
              <a:tr h="44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08100"/>
                  </a:ext>
                </a:extLst>
              </a:tr>
              <a:tr h="44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27267"/>
                  </a:ext>
                </a:extLst>
              </a:tr>
              <a:tr h="44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35914"/>
                  </a:ext>
                </a:extLst>
              </a:tr>
              <a:tr h="44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207269"/>
                  </a:ext>
                </a:extLst>
              </a:tr>
              <a:tr h="443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69606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442B77B1-06A3-42EE-AA0A-58A43334DBB3}"/>
              </a:ext>
            </a:extLst>
          </p:cNvPr>
          <p:cNvSpPr/>
          <p:nvPr/>
        </p:nvSpPr>
        <p:spPr>
          <a:xfrm>
            <a:off x="3247607" y="2833635"/>
            <a:ext cx="5434169" cy="1788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zh-CN" altLang="en-US" b="1">
              <a:ln/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7CB249-D38A-4A12-A69A-83ECFDF7106A}"/>
              </a:ext>
            </a:extLst>
          </p:cNvPr>
          <p:cNvSpPr txBox="1"/>
          <p:nvPr/>
        </p:nvSpPr>
        <p:spPr>
          <a:xfrm>
            <a:off x="3396342" y="5918479"/>
            <a:ext cx="52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t1-t4 </a:t>
            </a:r>
            <a:r>
              <a:rPr lang="zh-CN" altLang="en-US" sz="2800" dirty="0">
                <a:solidFill>
                  <a:srgbClr val="FF0000"/>
                </a:solidFill>
              </a:rPr>
              <a:t>全局不活跃</a:t>
            </a:r>
          </a:p>
        </p:txBody>
      </p:sp>
    </p:spTree>
    <p:extLst>
      <p:ext uri="{BB962C8B-B14F-4D97-AF65-F5344CB8AC3E}">
        <p14:creationId xmlns:p14="http://schemas.microsoft.com/office/powerpoint/2010/main" val="3824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494F3-EA72-4407-8EA1-35CEB0B2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删除无用代码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9E25CC-47D5-4677-B509-3E203A15E0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76" y="98529"/>
            <a:ext cx="4502202" cy="66609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1B066B6-AA31-4ED4-9D79-E3ABB59A95FE}"/>
              </a:ext>
            </a:extLst>
          </p:cNvPr>
          <p:cNvCxnSpPr/>
          <p:nvPr/>
        </p:nvCxnSpPr>
        <p:spPr>
          <a:xfrm>
            <a:off x="4963886" y="2100105"/>
            <a:ext cx="1215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EF362C9-A14A-43A2-8D7E-2D603598A38F}"/>
              </a:ext>
            </a:extLst>
          </p:cNvPr>
          <p:cNvCxnSpPr/>
          <p:nvPr/>
        </p:nvCxnSpPr>
        <p:spPr>
          <a:xfrm>
            <a:off x="4963886" y="2322844"/>
            <a:ext cx="1215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0955240-3042-437C-97B2-4D20002155B9}"/>
              </a:ext>
            </a:extLst>
          </p:cNvPr>
          <p:cNvCxnSpPr/>
          <p:nvPr/>
        </p:nvCxnSpPr>
        <p:spPr>
          <a:xfrm>
            <a:off x="4963886" y="2523811"/>
            <a:ext cx="1215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3F80AAE-C5BE-4998-8041-CBD037727AA2}"/>
              </a:ext>
            </a:extLst>
          </p:cNvPr>
          <p:cNvCxnSpPr/>
          <p:nvPr/>
        </p:nvCxnSpPr>
        <p:spPr>
          <a:xfrm>
            <a:off x="4963886" y="2694633"/>
            <a:ext cx="1215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9279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C3246-0B15-4FD7-88C7-1BB5D10F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去除空循环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E44C814-9057-4AD6-94CE-77993F683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2961" y="1005459"/>
            <a:ext cx="4099394" cy="58525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7351DC-14D9-4DDD-8B28-7A686B49BB18}"/>
              </a:ext>
            </a:extLst>
          </p:cNvPr>
          <p:cNvSpPr/>
          <p:nvPr/>
        </p:nvSpPr>
        <p:spPr>
          <a:xfrm>
            <a:off x="4300695" y="2512088"/>
            <a:ext cx="3717890" cy="1487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861E0B-BCB3-4D26-B7BB-283D054AC798}"/>
              </a:ext>
            </a:extLst>
          </p:cNvPr>
          <p:cNvSpPr txBox="1"/>
          <p:nvPr/>
        </p:nvSpPr>
        <p:spPr>
          <a:xfrm>
            <a:off x="492535" y="1335097"/>
            <a:ext cx="3134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1. j </a:t>
            </a:r>
            <a:r>
              <a:rPr lang="zh-CN" altLang="en-US" sz="2800" dirty="0">
                <a:solidFill>
                  <a:srgbClr val="FF0000"/>
                </a:solidFill>
              </a:rPr>
              <a:t>循环后不活跃，</a:t>
            </a:r>
            <a:r>
              <a:rPr lang="en-US" altLang="zh-CN" sz="2800" dirty="0">
                <a:solidFill>
                  <a:srgbClr val="FF0000"/>
                </a:solidFill>
              </a:rPr>
              <a:t>3-&gt;3</a:t>
            </a:r>
            <a:r>
              <a:rPr lang="zh-CN" altLang="en-US" sz="2800" dirty="0">
                <a:solidFill>
                  <a:srgbClr val="FF0000"/>
                </a:solidFill>
              </a:rPr>
              <a:t>空循环可删除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C02387-14C5-4094-A05C-082AF2270EC0}"/>
              </a:ext>
            </a:extLst>
          </p:cNvPr>
          <p:cNvSpPr/>
          <p:nvPr/>
        </p:nvSpPr>
        <p:spPr>
          <a:xfrm>
            <a:off x="4029720" y="1446964"/>
            <a:ext cx="4782683" cy="3275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0EC94DB-4B3F-427A-908B-D1554965E299}"/>
              </a:ext>
            </a:extLst>
          </p:cNvPr>
          <p:cNvCxnSpPr/>
          <p:nvPr/>
        </p:nvCxnSpPr>
        <p:spPr>
          <a:xfrm>
            <a:off x="5255288" y="2279155"/>
            <a:ext cx="1215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5CC119B-C260-4A33-986F-9F48CB9817F0}"/>
              </a:ext>
            </a:extLst>
          </p:cNvPr>
          <p:cNvSpPr txBox="1"/>
          <p:nvPr/>
        </p:nvSpPr>
        <p:spPr>
          <a:xfrm>
            <a:off x="492535" y="2883975"/>
            <a:ext cx="3526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2. j</a:t>
            </a:r>
            <a:r>
              <a:rPr lang="zh-CN" altLang="en-US" sz="2800" dirty="0">
                <a:solidFill>
                  <a:srgbClr val="FF0000"/>
                </a:solidFill>
              </a:rPr>
              <a:t>变量为全局不活跃变量，可删除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4E0468-ADCE-4E28-96DF-75E45D6BC96A}"/>
              </a:ext>
            </a:extLst>
          </p:cNvPr>
          <p:cNvSpPr txBox="1"/>
          <p:nvPr/>
        </p:nvSpPr>
        <p:spPr>
          <a:xfrm>
            <a:off x="492535" y="4167774"/>
            <a:ext cx="3134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3. B2,B3</a:t>
            </a:r>
            <a:r>
              <a:rPr lang="zh-CN" altLang="en-US" sz="2400" dirty="0">
                <a:solidFill>
                  <a:srgbClr val="FF0000"/>
                </a:solidFill>
              </a:rPr>
              <a:t>删除后 原本的</a:t>
            </a:r>
            <a:r>
              <a:rPr lang="en-US" altLang="zh-CN" sz="2400" dirty="0">
                <a:solidFill>
                  <a:srgbClr val="FF0000"/>
                </a:solidFill>
              </a:rPr>
              <a:t>4-&gt;2</a:t>
            </a:r>
            <a:r>
              <a:rPr lang="zh-CN" altLang="en-US" sz="2400" dirty="0">
                <a:solidFill>
                  <a:srgbClr val="FF0000"/>
                </a:solidFill>
              </a:rPr>
              <a:t>循环为空循环，且</a:t>
            </a:r>
            <a:r>
              <a:rPr lang="en-US" altLang="zh-CN" sz="2400" dirty="0">
                <a:solidFill>
                  <a:srgbClr val="FF0000"/>
                </a:solidFill>
              </a:rPr>
              <a:t>B1B4</a:t>
            </a:r>
            <a:r>
              <a:rPr lang="zh-CN" altLang="en-US" sz="2400" dirty="0">
                <a:solidFill>
                  <a:srgbClr val="FF0000"/>
                </a:solidFill>
              </a:rPr>
              <a:t>中的变量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zh-CN" altLang="en-US" sz="2400" dirty="0">
                <a:solidFill>
                  <a:srgbClr val="FF0000"/>
                </a:solidFill>
              </a:rPr>
              <a:t>之后进行了重新赋值，为全局不活跃变量，所以空循环可删除</a:t>
            </a:r>
          </a:p>
        </p:txBody>
      </p:sp>
    </p:spTree>
    <p:extLst>
      <p:ext uri="{BB962C8B-B14F-4D97-AF65-F5344CB8AC3E}">
        <p14:creationId xmlns:p14="http://schemas.microsoft.com/office/powerpoint/2010/main" val="29892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将下面的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C++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程序划分成正确的词素（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token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）序列。哪些词素应该有相关联的属性值？应该具有什么值？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6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float </a:t>
            </a:r>
            <a:r>
              <a:rPr lang="en-US" altLang="zh-CN" sz="26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limitedSquare</a:t>
            </a: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(x) {float x ;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/* returns x-squared, but never more than 100 */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return (x&lt;=-10.01 ||x&gt;=l0.0)?100:x*x;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}</a:t>
            </a: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216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对于文法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0 S 1 | 0 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，指出下面各个最右句型的句柄：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000111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00S11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251945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94C-8B68-4B03-BE9D-D03F0C00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基本块优化后流图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41C046-AB89-4485-A226-6CF16021A6F9}"/>
              </a:ext>
            </a:extLst>
          </p:cNvPr>
          <p:cNvSpPr txBox="1"/>
          <p:nvPr/>
        </p:nvSpPr>
        <p:spPr>
          <a:xfrm>
            <a:off x="482321" y="1838848"/>
            <a:ext cx="38033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基本变量 </a:t>
            </a:r>
            <a:r>
              <a:rPr lang="en-US" altLang="zh-CN" sz="4000" dirty="0" err="1"/>
              <a:t>i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en-US" altLang="zh-CN" sz="4000" dirty="0"/>
              <a:t>t5(i,1,-1)</a:t>
            </a:r>
          </a:p>
          <a:p>
            <a:endParaRPr lang="en-US" altLang="zh-CN" sz="4000" dirty="0"/>
          </a:p>
          <a:p>
            <a:r>
              <a:rPr lang="en-US" altLang="zh-CN" sz="4000" dirty="0"/>
              <a:t>t6 (i,88,-88)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338B9AC6-BB57-4794-A39D-2DABAB058C84}"/>
              </a:ext>
            </a:extLst>
          </p:cNvPr>
          <p:cNvSpPr/>
          <p:nvPr/>
        </p:nvSpPr>
        <p:spPr>
          <a:xfrm>
            <a:off x="4772967" y="2143310"/>
            <a:ext cx="2773345" cy="1275891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=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6ED2A3A-DF96-4F86-965E-FC23E4E7E645}"/>
              </a:ext>
            </a:extLst>
          </p:cNvPr>
          <p:cNvCxnSpPr>
            <a:endCxn id="6" idx="0"/>
          </p:cNvCxnSpPr>
          <p:nvPr/>
        </p:nvCxnSpPr>
        <p:spPr>
          <a:xfrm>
            <a:off x="6159640" y="1658797"/>
            <a:ext cx="0" cy="48451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E960718-46BD-4C0C-AD36-F30114A09696}"/>
              </a:ext>
            </a:extLst>
          </p:cNvPr>
          <p:cNvCxnSpPr/>
          <p:nvPr/>
        </p:nvCxnSpPr>
        <p:spPr>
          <a:xfrm>
            <a:off x="6159639" y="3419201"/>
            <a:ext cx="0" cy="48451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FFB8E61C-9527-42D3-A8BD-B04F04B88765}"/>
              </a:ext>
            </a:extLst>
          </p:cNvPr>
          <p:cNvSpPr/>
          <p:nvPr/>
        </p:nvSpPr>
        <p:spPr>
          <a:xfrm>
            <a:off x="4772967" y="3923312"/>
            <a:ext cx="2773344" cy="1919804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>
                <a:solidFill>
                  <a:schemeClr val="tx1"/>
                </a:solidFill>
              </a:rPr>
              <a:t>t5 =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– 1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t6 = 88</a:t>
            </a:r>
            <a:r>
              <a:rPr lang="zh-CN" altLang="en-US" dirty="0">
                <a:solidFill>
                  <a:schemeClr val="tx1"/>
                </a:solidFill>
              </a:rPr>
              <a:t>*</a:t>
            </a:r>
            <a:r>
              <a:rPr lang="en-US" altLang="zh-CN" dirty="0">
                <a:solidFill>
                  <a:schemeClr val="tx1"/>
                </a:solidFill>
              </a:rPr>
              <a:t>t5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a[t6] = 1.0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i =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+1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if i &lt;= 10 goto B2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58EB247-5E99-48F4-90C3-5E64C317B921}"/>
              </a:ext>
            </a:extLst>
          </p:cNvPr>
          <p:cNvCxnSpPr/>
          <p:nvPr/>
        </p:nvCxnSpPr>
        <p:spPr>
          <a:xfrm>
            <a:off x="6159639" y="5843116"/>
            <a:ext cx="0" cy="48451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0F6EB68D-D998-4C5D-8FD1-F18F9182F703}"/>
              </a:ext>
            </a:extLst>
          </p:cNvPr>
          <p:cNvSpPr/>
          <p:nvPr/>
        </p:nvSpPr>
        <p:spPr>
          <a:xfrm>
            <a:off x="4772967" y="6296111"/>
            <a:ext cx="2773344" cy="4845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EXIT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弧形 12">
            <a:extLst>
              <a:ext uri="{FF2B5EF4-FFF2-40B4-BE49-F238E27FC236}">
                <a16:creationId xmlns:a16="http://schemas.microsoft.com/office/drawing/2014/main" id="{BA8AB6AF-0507-4B48-90DA-383E337E4A8E}"/>
              </a:ext>
            </a:extLst>
          </p:cNvPr>
          <p:cNvSpPr/>
          <p:nvPr/>
        </p:nvSpPr>
        <p:spPr>
          <a:xfrm>
            <a:off x="6390751" y="3903714"/>
            <a:ext cx="2009668" cy="1949202"/>
          </a:xfrm>
          <a:prstGeom prst="arc">
            <a:avLst>
              <a:gd name="adj1" fmla="val 16887856"/>
              <a:gd name="adj2" fmla="val 4927247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F5E9FF-088B-4FC0-A8F5-EC070EB05B9A}"/>
              </a:ext>
            </a:extLst>
          </p:cNvPr>
          <p:cNvSpPr/>
          <p:nvPr/>
        </p:nvSpPr>
        <p:spPr>
          <a:xfrm>
            <a:off x="4097708" y="2135040"/>
            <a:ext cx="6511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</a:rPr>
              <a:t>B5</a:t>
            </a:r>
            <a:endParaRPr lang="zh-CN" altLang="en-US" sz="32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E53E352D-D64E-456F-8C4E-DF777818D15B}"/>
              </a:ext>
            </a:extLst>
          </p:cNvPr>
          <p:cNvSpPr/>
          <p:nvPr/>
        </p:nvSpPr>
        <p:spPr>
          <a:xfrm>
            <a:off x="4772967" y="1109414"/>
            <a:ext cx="2773345" cy="54938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ENTRY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D256B74-673C-4BCB-A705-71FEC6BA8188}"/>
              </a:ext>
            </a:extLst>
          </p:cNvPr>
          <p:cNvSpPr/>
          <p:nvPr/>
        </p:nvSpPr>
        <p:spPr>
          <a:xfrm>
            <a:off x="4055512" y="3903714"/>
            <a:ext cx="6511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</a:rPr>
              <a:t>B6</a:t>
            </a:r>
            <a:endParaRPr lang="zh-CN" altLang="en-US" sz="32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2314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D3148-718D-4DA6-996C-2E60810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全局代码优化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D2922BDD-7292-4AC2-AFBC-AEE6EF1B1497}"/>
              </a:ext>
            </a:extLst>
          </p:cNvPr>
          <p:cNvSpPr/>
          <p:nvPr/>
        </p:nvSpPr>
        <p:spPr>
          <a:xfrm>
            <a:off x="4772967" y="1014884"/>
            <a:ext cx="2773345" cy="6439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ENTRY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F3814ED3-04F9-407F-B8A6-5880443D40FD}"/>
              </a:ext>
            </a:extLst>
          </p:cNvPr>
          <p:cNvSpPr/>
          <p:nvPr/>
        </p:nvSpPr>
        <p:spPr>
          <a:xfrm>
            <a:off x="4772967" y="2143310"/>
            <a:ext cx="2773345" cy="1275891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=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6C437C9A-318E-4BF5-A638-D8FA98A03934}"/>
              </a:ext>
            </a:extLst>
          </p:cNvPr>
          <p:cNvSpPr/>
          <p:nvPr/>
        </p:nvSpPr>
        <p:spPr>
          <a:xfrm>
            <a:off x="4772967" y="2143309"/>
            <a:ext cx="2773345" cy="127589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</a:t>
            </a:r>
            <a:r>
              <a:rPr lang="en-US" altLang="zh-CN" dirty="0">
                <a:solidFill>
                  <a:schemeClr val="tx1"/>
                </a:solidFill>
              </a:rPr>
              <a:t> 	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= 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	S1 = 88 </a:t>
            </a:r>
            <a:r>
              <a:rPr lang="zh-CN" altLang="en-US" dirty="0">
                <a:solidFill>
                  <a:schemeClr val="tx1"/>
                </a:solidFill>
              </a:rPr>
              <a:t>*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	S1 = S1 - 88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20C6857-6F92-4958-AFE6-94BBF782CD6C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159640" y="1658797"/>
            <a:ext cx="0" cy="48451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3BDAF19-B57A-4099-A495-FFDB72C606A9}"/>
              </a:ext>
            </a:extLst>
          </p:cNvPr>
          <p:cNvCxnSpPr/>
          <p:nvPr/>
        </p:nvCxnSpPr>
        <p:spPr>
          <a:xfrm>
            <a:off x="6159639" y="3419201"/>
            <a:ext cx="0" cy="48451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7E265606-A9BC-4069-8EFF-90234B3AAECA}"/>
              </a:ext>
            </a:extLst>
          </p:cNvPr>
          <p:cNvSpPr/>
          <p:nvPr/>
        </p:nvSpPr>
        <p:spPr>
          <a:xfrm>
            <a:off x="4772967" y="3923312"/>
            <a:ext cx="2773344" cy="1919804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>
                <a:solidFill>
                  <a:schemeClr val="tx1"/>
                </a:solidFill>
              </a:rPr>
              <a:t>t5 =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– 1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t6 = 88</a:t>
            </a:r>
            <a:r>
              <a:rPr lang="zh-CN" altLang="en-US" dirty="0">
                <a:solidFill>
                  <a:schemeClr val="tx1"/>
                </a:solidFill>
              </a:rPr>
              <a:t>*</a:t>
            </a:r>
            <a:r>
              <a:rPr lang="en-US" altLang="zh-CN" dirty="0">
                <a:solidFill>
                  <a:schemeClr val="tx1"/>
                </a:solidFill>
              </a:rPr>
              <a:t>t5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a[t6] = 1.0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i =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+1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if i &lt;= 10 goto B2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CAA4D24-5E58-402D-A00A-909F723AA0E7}"/>
              </a:ext>
            </a:extLst>
          </p:cNvPr>
          <p:cNvCxnSpPr/>
          <p:nvPr/>
        </p:nvCxnSpPr>
        <p:spPr>
          <a:xfrm>
            <a:off x="6159639" y="5843116"/>
            <a:ext cx="0" cy="48451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DB5A0F76-73E9-42E6-904A-13CCB388CD29}"/>
              </a:ext>
            </a:extLst>
          </p:cNvPr>
          <p:cNvSpPr/>
          <p:nvPr/>
        </p:nvSpPr>
        <p:spPr>
          <a:xfrm>
            <a:off x="4772967" y="6296111"/>
            <a:ext cx="2773344" cy="561889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EXIT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0DD5560B-3131-47AF-9459-4FAEE771F2B6}"/>
              </a:ext>
            </a:extLst>
          </p:cNvPr>
          <p:cNvSpPr/>
          <p:nvPr/>
        </p:nvSpPr>
        <p:spPr>
          <a:xfrm>
            <a:off x="6390751" y="3903714"/>
            <a:ext cx="2009668" cy="1949202"/>
          </a:xfrm>
          <a:prstGeom prst="arc">
            <a:avLst>
              <a:gd name="adj1" fmla="val 16887856"/>
              <a:gd name="adj2" fmla="val 4927247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BBF54C-37DD-4751-A9E5-D8235A3AFA46}"/>
              </a:ext>
            </a:extLst>
          </p:cNvPr>
          <p:cNvSpPr txBox="1"/>
          <p:nvPr/>
        </p:nvSpPr>
        <p:spPr>
          <a:xfrm>
            <a:off x="0" y="1025752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1.</a:t>
            </a:r>
            <a:r>
              <a:rPr lang="zh-CN" altLang="en-US" sz="2800" dirty="0">
                <a:solidFill>
                  <a:srgbClr val="FF0000"/>
                </a:solidFill>
              </a:rPr>
              <a:t>归纳变量削弱</a:t>
            </a: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BBE2B734-A4CE-4CBC-927B-FE445AF91814}"/>
              </a:ext>
            </a:extLst>
          </p:cNvPr>
          <p:cNvSpPr/>
          <p:nvPr/>
        </p:nvSpPr>
        <p:spPr>
          <a:xfrm>
            <a:off x="4762919" y="3928212"/>
            <a:ext cx="2773345" cy="191980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>
                <a:solidFill>
                  <a:schemeClr val="tx1"/>
                </a:solidFill>
              </a:rPr>
              <a:t>t6 = S1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a[t6] = 1.0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S1 = S1 +88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=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+ 1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if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&lt;= 10 goto B2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1AB15D9-488C-4BF1-8D91-F01BAD7B4E0B}"/>
              </a:ext>
            </a:extLst>
          </p:cNvPr>
          <p:cNvSpPr txBox="1"/>
          <p:nvPr/>
        </p:nvSpPr>
        <p:spPr>
          <a:xfrm>
            <a:off x="-6699" y="3430379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2.</a:t>
            </a:r>
            <a:r>
              <a:rPr lang="zh-CN" altLang="en-US" sz="2800" dirty="0">
                <a:solidFill>
                  <a:srgbClr val="FF0000"/>
                </a:solidFill>
              </a:rPr>
              <a:t>删除无用的复制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19242AA0-7357-4609-9D50-FBC1C9C16B01}"/>
              </a:ext>
            </a:extLst>
          </p:cNvPr>
          <p:cNvSpPr/>
          <p:nvPr/>
        </p:nvSpPr>
        <p:spPr>
          <a:xfrm>
            <a:off x="4783014" y="3923311"/>
            <a:ext cx="2773345" cy="191980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>
                <a:solidFill>
                  <a:schemeClr val="tx1"/>
                </a:solidFill>
              </a:rPr>
              <a:t>a[S1] = 1.0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S1 = S1 +88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=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+ 1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if 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 &lt;= 10 goto B2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FED7EE-AE01-4112-B5F1-E165CB938553}"/>
              </a:ext>
            </a:extLst>
          </p:cNvPr>
          <p:cNvSpPr txBox="1"/>
          <p:nvPr/>
        </p:nvSpPr>
        <p:spPr>
          <a:xfrm>
            <a:off x="-84735" y="5591306"/>
            <a:ext cx="476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3.</a:t>
            </a:r>
            <a:r>
              <a:rPr lang="zh-CN" altLang="en-US" sz="2800" dirty="0">
                <a:solidFill>
                  <a:srgbClr val="FF0000"/>
                </a:solidFill>
              </a:rPr>
              <a:t>删除仅用于测试的归纳变量</a:t>
            </a: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BF9B0FFA-8098-449A-A3E3-973CD21AF7BE}"/>
              </a:ext>
            </a:extLst>
          </p:cNvPr>
          <p:cNvSpPr/>
          <p:nvPr/>
        </p:nvSpPr>
        <p:spPr>
          <a:xfrm>
            <a:off x="4783013" y="2166166"/>
            <a:ext cx="2773345" cy="127589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</a:t>
            </a:r>
            <a:r>
              <a:rPr lang="en-US" altLang="zh-CN" dirty="0">
                <a:solidFill>
                  <a:schemeClr val="tx1"/>
                </a:solidFill>
              </a:rPr>
              <a:t> 	S1 = 0</a:t>
            </a:r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57F08877-C751-4915-B2EE-7E8965DD135D}"/>
              </a:ext>
            </a:extLst>
          </p:cNvPr>
          <p:cNvSpPr/>
          <p:nvPr/>
        </p:nvSpPr>
        <p:spPr>
          <a:xfrm>
            <a:off x="4793061" y="3933113"/>
            <a:ext cx="2773345" cy="191980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>
                <a:solidFill>
                  <a:schemeClr val="tx1"/>
                </a:solidFill>
              </a:rPr>
              <a:t>a[S1] = 1.0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S1 = S1 +88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if S1&lt;=792 </a:t>
            </a:r>
            <a:r>
              <a:rPr lang="en-US" altLang="zh-CN" dirty="0" err="1">
                <a:solidFill>
                  <a:schemeClr val="tx1"/>
                </a:solidFill>
              </a:rPr>
              <a:t>goto</a:t>
            </a:r>
            <a:r>
              <a:rPr lang="en-US" altLang="zh-CN">
                <a:solidFill>
                  <a:schemeClr val="tx1"/>
                </a:solidFill>
              </a:rPr>
              <a:t> B6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D79412-F5AE-4C66-A1BB-C575F18FFE4E}"/>
              </a:ext>
            </a:extLst>
          </p:cNvPr>
          <p:cNvSpPr/>
          <p:nvPr/>
        </p:nvSpPr>
        <p:spPr>
          <a:xfrm>
            <a:off x="4097708" y="2135040"/>
            <a:ext cx="6511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</a:rPr>
              <a:t>B5</a:t>
            </a:r>
            <a:endParaRPr lang="zh-CN" altLang="en-US" sz="32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E2F6AE3-EECE-4579-82E2-D15265195DD3}"/>
              </a:ext>
            </a:extLst>
          </p:cNvPr>
          <p:cNvSpPr/>
          <p:nvPr/>
        </p:nvSpPr>
        <p:spPr>
          <a:xfrm>
            <a:off x="4055512" y="3903714"/>
            <a:ext cx="6511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</a:rPr>
              <a:t>B6</a:t>
            </a:r>
            <a:endParaRPr lang="zh-CN" altLang="en-US" sz="32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/>
      <p:bldP spid="24" grpId="0" animBg="1"/>
      <p:bldP spid="25" grpId="0"/>
      <p:bldP spid="21" grpId="0" animBg="1"/>
      <p:bldP spid="26" grpId="0"/>
      <p:bldP spid="27" grpId="0" animBg="1"/>
      <p:bldP spid="28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16.1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中得到的流图进行代码优化。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059120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D5CD4-FD36-4839-AFD3-AA2FD2B6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9D05F-019D-4C4C-B13C-A13447DC5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16C629-83F7-4D18-9C73-BDF3987B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00012"/>
            <a:ext cx="53911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184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16.2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中得到的流图进行代码优化。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50655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7F6C2F3-BC0E-2A44-A22B-7F2EACCC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43" y="876300"/>
            <a:ext cx="2095500" cy="5105400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CC9160D0-B2FD-5143-923E-E624256A6DA9}"/>
              </a:ext>
            </a:extLst>
          </p:cNvPr>
          <p:cNvSpPr/>
          <p:nvPr/>
        </p:nvSpPr>
        <p:spPr>
          <a:xfrm>
            <a:off x="4049911" y="3129558"/>
            <a:ext cx="1703784" cy="5988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归纳变量强度削弱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2B4FD1-94A9-9447-94E9-A7868313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070" y="909637"/>
            <a:ext cx="20574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>
            <a:extLst>
              <a:ext uri="{FF2B5EF4-FFF2-40B4-BE49-F238E27FC236}">
                <a16:creationId xmlns:a16="http://schemas.microsoft.com/office/drawing/2014/main" id="{12603331-0366-DE4B-A5B6-4CF5BF2C9483}"/>
              </a:ext>
            </a:extLst>
          </p:cNvPr>
          <p:cNvSpPr/>
          <p:nvPr/>
        </p:nvSpPr>
        <p:spPr>
          <a:xfrm>
            <a:off x="3898106" y="3129558"/>
            <a:ext cx="1703784" cy="5988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归纳变量强度削弱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ECD2FD-ABF5-4E4F-8229-7361140F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92" y="857250"/>
            <a:ext cx="2038350" cy="50196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7661B4-2639-8147-936D-C20BA894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55" y="933450"/>
            <a:ext cx="20764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右箭头 5">
            <a:extLst>
              <a:ext uri="{FF2B5EF4-FFF2-40B4-BE49-F238E27FC236}">
                <a16:creationId xmlns:a16="http://schemas.microsoft.com/office/drawing/2014/main" id="{941704CA-5A72-0848-BF90-083B388434A0}"/>
              </a:ext>
            </a:extLst>
          </p:cNvPr>
          <p:cNvSpPr/>
          <p:nvPr/>
        </p:nvSpPr>
        <p:spPr>
          <a:xfrm>
            <a:off x="3905846" y="3129558"/>
            <a:ext cx="1703784" cy="5988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归纳变量强度削弱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7BC138-C6E9-4147-99DC-3FDC1D89A6AE}"/>
              </a:ext>
            </a:extLst>
          </p:cNvPr>
          <p:cNvSpPr txBox="1"/>
          <p:nvPr/>
        </p:nvSpPr>
        <p:spPr>
          <a:xfrm>
            <a:off x="10061972" y="112514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E21C3E-4813-1F4A-886C-B78638D6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46" y="857250"/>
            <a:ext cx="2076450" cy="50577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C30539-7127-C347-A175-C80A9DC4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58" y="876299"/>
            <a:ext cx="19716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6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5B7C6B-02A7-D542-A8A1-98FD79608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25" y="914400"/>
            <a:ext cx="2047875" cy="5086350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ECF01BF8-9427-BD49-BB02-3AE5F546B642}"/>
              </a:ext>
            </a:extLst>
          </p:cNvPr>
          <p:cNvSpPr/>
          <p:nvPr/>
        </p:nvSpPr>
        <p:spPr>
          <a:xfrm>
            <a:off x="3905846" y="3129558"/>
            <a:ext cx="1703784" cy="5988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归纳变量强度削弱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D883E5-B4CA-2549-B39B-98454468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575" y="928688"/>
            <a:ext cx="19431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9E5A1-0FB8-C541-8FFD-F4B28B7B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答案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DAE5F-D1B0-484B-8FDE-9F75EBEF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885825"/>
            <a:ext cx="18859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7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A5262-18BD-4F5E-9784-026BAD48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27255D-8273-4587-A229-A9DCE6839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78" y="1365662"/>
            <a:ext cx="8143714" cy="446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6118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053" y="990890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图是用来计算两个向量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的点积的中间代码。尽你所能，通过下列方法优化这个代码：消除公共子表达式，对归纳变量进行强度消减，消除归纳变量。 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dp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0.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0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L: 	t1=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*8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t2= A[t1]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t3 =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*8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t4 = B[t3]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t5= t2*t4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dp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dp+t5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+ 1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if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&lt;n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514709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划分基本块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273" y="681038"/>
            <a:ext cx="7772400" cy="4114800"/>
          </a:xfrm>
        </p:spPr>
        <p:txBody>
          <a:bodyPr/>
          <a:lstStyle/>
          <a:p>
            <a:pPr marL="273050" lvl="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</a:t>
            </a:r>
            <a:endParaRPr lang="zh-CN" altLang="en-US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dp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0.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= 0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     L: 	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t1=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*8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t2= A[t1]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t3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*8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t4 = B[t3]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t5= t2*t4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dp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= dp+t5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+ 1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if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&lt;n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goto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L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827405" y="2066290"/>
            <a:ext cx="4210050" cy="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</a:t>
            </a:r>
            <a:r>
              <a:rPr lang="zh-CN" altLang="en-US">
                <a:sym typeface="+mn-ea"/>
              </a:rPr>
              <a:t>归纳</a:t>
            </a:r>
            <a:r>
              <a:rPr lang="zh-CN" altLang="en-US"/>
              <a:t>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513" y="804228"/>
            <a:ext cx="7772400" cy="4114800"/>
          </a:xfrm>
        </p:spPr>
        <p:txBody>
          <a:bodyPr/>
          <a:lstStyle/>
          <a:p>
            <a:pPr marL="273050" lvl="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</a:t>
            </a:r>
            <a:endParaRPr lang="zh-CN" altLang="en-US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</a:t>
            </a: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dp 0.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t1 = 0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</a:t>
            </a:r>
            <a:r>
              <a:rPr lang="en-US"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6</a:t>
            </a: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= n*8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endParaRPr kern="1200">
              <a:solidFill>
                <a:prstClr val="black"/>
              </a:solidFill>
              <a:ea typeface="华文楷体" panose="02010600040101010101" pitchFamily="2" charset="-122"/>
              <a:sym typeface="+mn-ea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L: 	t2= A[t1]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t4 = B[t1]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t5= t2*t4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dp = dp+t5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t1 = t1 + 8</a:t>
            </a: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	if t1 &lt;t</a:t>
            </a:r>
            <a:r>
              <a:rPr lang="en-US"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6</a:t>
            </a:r>
            <a:r>
              <a:rPr kern="120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goto L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2" y="1"/>
            <a:ext cx="5076513" cy="67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867" y="964962"/>
            <a:ext cx="47069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</a:p>
        </p:txBody>
      </p:sp>
    </p:spTree>
    <p:extLst>
      <p:ext uri="{BB962C8B-B14F-4D97-AF65-F5344CB8AC3E}">
        <p14:creationId xmlns:p14="http://schemas.microsoft.com/office/powerpoint/2010/main" val="29249659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4">
            <a:extLst>
              <a:ext uri="{FF2B5EF4-FFF2-40B4-BE49-F238E27FC236}">
                <a16:creationId xmlns:a16="http://schemas.microsoft.com/office/drawing/2014/main" id="{2BF3151F-59EE-4CFB-869C-4B0FC7E9B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4102370"/>
            <a:ext cx="670853" cy="422840"/>
          </a:xfrm>
          <a:prstGeom prst="rect">
            <a:avLst/>
          </a:prstGeom>
          <a:solidFill>
            <a:srgbClr val="4584D3">
              <a:lumMod val="40000"/>
              <a:lumOff val="60000"/>
            </a:srgb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lIns="51435" tIns="40500" rIns="51435" bIns="0"/>
          <a:lstStyle>
            <a:lvl1pPr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algn="just" defTabSz="685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25" i="1" kern="0" baseline="-25000">
                <a:solidFill>
                  <a:prstClr val="black"/>
                </a:solidFill>
                <a:latin typeface="Times New Roman" charset="0"/>
              </a:rPr>
              <a:t> </a:t>
            </a:r>
            <a:endParaRPr lang="en-US" altLang="zh-CN" sz="1125" i="1" kern="0" baseline="-25000" dirty="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E8E23-9D1A-4780-ADD7-C252B471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20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  <a:endParaRPr lang="zh-CN" altLang="en-US"/>
          </a:p>
        </p:txBody>
      </p:sp>
      <p:grpSp>
        <p:nvGrpSpPr>
          <p:cNvPr id="22" name="组合 29">
            <a:extLst>
              <a:ext uri="{FF2B5EF4-FFF2-40B4-BE49-F238E27FC236}">
                <a16:creationId xmlns:a16="http://schemas.microsoft.com/office/drawing/2014/main" id="{F4D87D6A-8252-4E07-8914-4CAC87A24D9C}"/>
              </a:ext>
            </a:extLst>
          </p:cNvPr>
          <p:cNvGrpSpPr>
            <a:grpSpLocks/>
          </p:cNvGrpSpPr>
          <p:nvPr/>
        </p:nvGrpSpPr>
        <p:grpSpPr bwMode="auto">
          <a:xfrm>
            <a:off x="827585" y="1460579"/>
            <a:ext cx="2328933" cy="4265817"/>
            <a:chOff x="738705" y="1214428"/>
            <a:chExt cx="2171246" cy="4648444"/>
          </a:xfrm>
        </p:grpSpPr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C7486A0C-EC34-4E26-A5D5-D0DF40CE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390" y="2568861"/>
              <a:ext cx="626744" cy="377157"/>
            </a:xfrm>
            <a:prstGeom prst="rect">
              <a:avLst/>
            </a:prstGeom>
            <a:solidFill>
              <a:srgbClr val="4584D3">
                <a:lumMod val="40000"/>
                <a:lumOff val="60000"/>
              </a:srgbClr>
            </a:solidFill>
            <a:ln w="254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51435" tIns="40500" rIns="51435" bIns="0"/>
            <a:lstStyle>
              <a:lvl1pPr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9pPr>
            </a:lstStyle>
            <a:p>
              <a:pPr algn="just" defTabSz="685800" eaLnBrk="0" fontAlgn="base" hangingPunct="0">
                <a:lnSpc>
                  <a:spcPts val="1425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i="1" kern="0" dirty="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23" name="Line 29">
              <a:extLst>
                <a:ext uri="{FF2B5EF4-FFF2-40B4-BE49-F238E27FC236}">
                  <a16:creationId xmlns:a16="http://schemas.microsoft.com/office/drawing/2014/main" id="{1C0680D4-C452-41D9-A315-CA90A2A14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7084" y="2197483"/>
              <a:ext cx="0" cy="374271"/>
            </a:xfrm>
            <a:prstGeom prst="line">
              <a:avLst/>
            </a:prstGeom>
            <a:noFill/>
            <a:ln w="25400">
              <a:solidFill>
                <a:sysClr val="windowText" lastClr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1435" tIns="25718" rIns="51435" bIns="25718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b="1" kern="0">
                <a:solidFill>
                  <a:prstClr val="black"/>
                </a:solidFill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5532CC9-2231-4960-8ED0-4386A1EB4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286" y="1214428"/>
              <a:ext cx="1266665" cy="285753"/>
            </a:xfrm>
            <a:prstGeom prst="rect">
              <a:avLst/>
            </a:prstGeom>
            <a:solidFill>
              <a:srgbClr val="4584D3">
                <a:lumMod val="40000"/>
                <a:lumOff val="60000"/>
              </a:srgbClr>
            </a:solidFill>
            <a:ln w="254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51435" tIns="20250" rIns="51435" bIns="0" anchor="b"/>
            <a:lstStyle>
              <a:lvl1pPr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9pPr>
            </a:lstStyle>
            <a:p>
              <a:pPr algn="ctr" defTabSz="68580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i="1" kern="0" dirty="0">
                  <a:solidFill>
                    <a:prstClr val="black"/>
                  </a:solidFill>
                  <a:latin typeface="Times New Roman" charset="0"/>
                </a:rPr>
                <a:t>ENTRY</a:t>
              </a:r>
              <a:endParaRPr lang="en-US" altLang="zh-CN" sz="1500" kern="0" dirty="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7C29D87C-DE2F-4399-ABE5-0960488D3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389" y="1728290"/>
              <a:ext cx="625430" cy="486271"/>
            </a:xfrm>
            <a:prstGeom prst="rect">
              <a:avLst/>
            </a:prstGeom>
            <a:solidFill>
              <a:srgbClr val="4584D3">
                <a:lumMod val="40000"/>
                <a:lumOff val="60000"/>
              </a:srgbClr>
            </a:solidFill>
            <a:ln w="254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51435" tIns="40500" rIns="51435" bIns="0"/>
            <a:lstStyle>
              <a:lvl1pPr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9pPr>
            </a:lstStyle>
            <a:p>
              <a:pPr algn="just" defTabSz="68580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25" i="1" kern="0" baseline="-25000">
                  <a:solidFill>
                    <a:prstClr val="black"/>
                  </a:solidFill>
                  <a:latin typeface="Times New Roman" charset="0"/>
                </a:rPr>
                <a:t> </a:t>
              </a:r>
              <a:endParaRPr lang="en-US" altLang="zh-CN" sz="1125" i="1" kern="0" baseline="-25000" dirty="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1DA6E940-00D4-480E-96BE-46DA59BA1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521" y="1762119"/>
              <a:ext cx="626744" cy="452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i="1" kern="0">
                  <a:solidFill>
                    <a:prstClr val="black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100" kern="0" baseline="-25000">
                  <a:solidFill>
                    <a:prstClr val="black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1500" kern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CF7A93E3-0C91-4CCA-8EE5-3C3A688DD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521" y="2593981"/>
              <a:ext cx="534308" cy="46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i="1" kern="0">
                  <a:solidFill>
                    <a:prstClr val="black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kern="0" baseline="-25000">
                  <a:solidFill>
                    <a:prstClr val="black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1500" kern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B97B07F3-241E-4E63-8C83-5B2CC0EB0F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7084" y="1500180"/>
              <a:ext cx="0" cy="239712"/>
            </a:xfrm>
            <a:prstGeom prst="line">
              <a:avLst/>
            </a:prstGeom>
            <a:noFill/>
            <a:ln w="25400">
              <a:solidFill>
                <a:sysClr val="windowText" lastClr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1435" tIns="25718" rIns="51435" bIns="25718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b="1" kern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4469A9-0383-4660-9327-A79CE00EF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705" y="3139736"/>
              <a:ext cx="625430" cy="526252"/>
            </a:xfrm>
            <a:prstGeom prst="rect">
              <a:avLst/>
            </a:prstGeom>
            <a:solidFill>
              <a:srgbClr val="4584D3">
                <a:lumMod val="40000"/>
                <a:lumOff val="60000"/>
              </a:srgbClr>
            </a:solidFill>
            <a:ln w="254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50625" tIns="0" rIns="0" bIns="0" anchor="ctr"/>
            <a:lstStyle>
              <a:lvl1pPr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9pPr>
            </a:lstStyle>
            <a:p>
              <a:pPr algn="just" defTabSz="685800" eaLnBrk="0" fontAlgn="base" hangingPunct="0">
                <a:lnSpc>
                  <a:spcPts val="1425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i="1" kern="0" baseline="-25000" dirty="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CB09C881-4FF7-4112-8768-48DC28CEB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386" y="3906404"/>
              <a:ext cx="309096" cy="37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500" kern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Line 37">
              <a:extLst>
                <a:ext uri="{FF2B5EF4-FFF2-40B4-BE49-F238E27FC236}">
                  <a16:creationId xmlns:a16="http://schemas.microsoft.com/office/drawing/2014/main" id="{7EBC88D7-1ECD-4C2E-AA0B-266CE28B3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9842" y="2946018"/>
              <a:ext cx="625430" cy="219946"/>
            </a:xfrm>
            <a:prstGeom prst="line">
              <a:avLst/>
            </a:prstGeom>
            <a:noFill/>
            <a:ln w="25400">
              <a:solidFill>
                <a:sysClr val="windowText" lastClr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1435" tIns="25718" rIns="51435" bIns="25718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b="1" kern="0">
                <a:solidFill>
                  <a:prstClr val="black"/>
                </a:solidFill>
              </a:endParaRPr>
            </a:p>
          </p:txBody>
        </p:sp>
        <p:sp>
          <p:nvSpPr>
            <p:cNvPr id="35" name="Line 38">
              <a:extLst>
                <a:ext uri="{FF2B5EF4-FFF2-40B4-BE49-F238E27FC236}">
                  <a16:creationId xmlns:a16="http://schemas.microsoft.com/office/drawing/2014/main" id="{856E9F7D-5AD5-4FDC-BE2E-5F8DA480EB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74274" y="3656999"/>
              <a:ext cx="0" cy="423402"/>
            </a:xfrm>
            <a:prstGeom prst="line">
              <a:avLst/>
            </a:prstGeom>
            <a:noFill/>
            <a:ln w="25400">
              <a:solidFill>
                <a:sysClr val="windowText" lastClr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1435" tIns="25718" rIns="51435" bIns="25718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b="1" kern="0">
                <a:solidFill>
                  <a:prstClr val="black"/>
                </a:solidFill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417C1FF7-8F82-47B7-9CCA-6705FB2F0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751" y="5653411"/>
              <a:ext cx="816228" cy="209461"/>
            </a:xfrm>
            <a:prstGeom prst="rect">
              <a:avLst/>
            </a:prstGeom>
            <a:solidFill>
              <a:srgbClr val="4584D3">
                <a:lumMod val="40000"/>
                <a:lumOff val="60000"/>
              </a:srgbClr>
            </a:solidFill>
            <a:ln w="254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51435" tIns="20250" rIns="51435" bIns="0" anchor="b"/>
            <a:lstStyle>
              <a:lvl1pPr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charset="0"/>
                  <a:ea typeface="宋体" charset="0"/>
                </a:defRPr>
              </a:lvl9pPr>
            </a:lstStyle>
            <a:p>
              <a:pPr algn="ctr" defTabSz="68580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i="1" kern="0" dirty="0">
                  <a:solidFill>
                    <a:prstClr val="black"/>
                  </a:solidFill>
                  <a:latin typeface="Times New Roman" charset="0"/>
                </a:rPr>
                <a:t>EXIT</a:t>
              </a:r>
              <a:endParaRPr lang="en-US" altLang="zh-CN" sz="1500" kern="0" dirty="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CCD573E5-F893-495D-B1DA-AF98CA3DF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3478" y="4275950"/>
              <a:ext cx="9016" cy="456016"/>
            </a:xfrm>
            <a:prstGeom prst="line">
              <a:avLst/>
            </a:prstGeom>
            <a:noFill/>
            <a:ln w="25400">
              <a:solidFill>
                <a:sysClr val="windowText" lastClr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1435" tIns="25718" rIns="51435" bIns="25718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b="1" kern="0">
                <a:solidFill>
                  <a:prstClr val="black"/>
                </a:solidFill>
              </a:endParaRPr>
            </a:p>
          </p:txBody>
        </p:sp>
      </p:grpSp>
      <p:sp>
        <p:nvSpPr>
          <p:cNvPr id="41" name="Rectangle 26">
            <a:extLst>
              <a:ext uri="{FF2B5EF4-FFF2-40B4-BE49-F238E27FC236}">
                <a16:creationId xmlns:a16="http://schemas.microsoft.com/office/drawing/2014/main" id="{B2D19FA5-6B0B-484C-8F58-92D77E478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948" y="3327092"/>
            <a:ext cx="573113" cy="42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i="1" kern="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kern="0" baseline="-25000">
                <a:solidFill>
                  <a:prstClr val="black"/>
                </a:solidFill>
                <a:latin typeface="Times New Roman" panose="02020603050405020304" pitchFamily="18" charset="0"/>
              </a:rPr>
              <a:t>3</a:t>
            </a:r>
            <a:endParaRPr lang="en-US" altLang="zh-CN" sz="1500" ker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34C5164E-EA7B-4B79-BC5F-6A4579C74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948" y="4159377"/>
            <a:ext cx="573113" cy="42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i="1" kern="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kern="0" baseline="-25000">
                <a:solidFill>
                  <a:prstClr val="black"/>
                </a:solidFill>
                <a:latin typeface="Times New Roman" panose="02020603050405020304" pitchFamily="18" charset="0"/>
              </a:rPr>
              <a:t>4</a:t>
            </a:r>
            <a:endParaRPr lang="en-US" altLang="zh-CN" sz="1500" ker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Rectangle 24">
            <a:extLst>
              <a:ext uri="{FF2B5EF4-FFF2-40B4-BE49-F238E27FC236}">
                <a16:creationId xmlns:a16="http://schemas.microsoft.com/office/drawing/2014/main" id="{28120AEF-1EC8-459D-9AF3-F82F37C31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250" y="3871476"/>
            <a:ext cx="670853" cy="422840"/>
          </a:xfrm>
          <a:prstGeom prst="rect">
            <a:avLst/>
          </a:prstGeom>
          <a:solidFill>
            <a:srgbClr val="4584D3">
              <a:lumMod val="40000"/>
              <a:lumOff val="60000"/>
            </a:srgb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lIns="51435" tIns="40500" rIns="51435" bIns="0"/>
          <a:lstStyle>
            <a:lvl1pPr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algn="just" defTabSz="685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25" i="1" kern="0" baseline="-25000">
                <a:solidFill>
                  <a:prstClr val="black"/>
                </a:solidFill>
                <a:latin typeface="Times New Roman" charset="0"/>
              </a:rPr>
              <a:t> </a:t>
            </a:r>
            <a:endParaRPr lang="en-US" altLang="zh-CN" sz="1125" i="1" kern="0" baseline="-25000" dirty="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B5BFB08F-4D4F-4E97-A5E6-3430AE36F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956" y="3905895"/>
            <a:ext cx="573113" cy="42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i="1" kern="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i="1" kern="0" baseline="-25000">
                <a:solidFill>
                  <a:prstClr val="black"/>
                </a:solidFill>
                <a:latin typeface="Times New Roman" panose="02020603050405020304" pitchFamily="18" charset="0"/>
              </a:rPr>
              <a:t>5</a:t>
            </a:r>
            <a:endParaRPr lang="en-US" altLang="zh-CN" sz="1500" ker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" name="Line 28">
            <a:extLst>
              <a:ext uri="{FF2B5EF4-FFF2-40B4-BE49-F238E27FC236}">
                <a16:creationId xmlns:a16="http://schemas.microsoft.com/office/drawing/2014/main" id="{428C55F5-6180-4B1A-9C0B-632FAFEEA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9901" y="3685915"/>
            <a:ext cx="415663" cy="236813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1435" tIns="25718" rIns="51435" bIns="25718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 kern="0">
              <a:solidFill>
                <a:prstClr val="black"/>
              </a:solidFill>
            </a:endParaRP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88542D9B-FF33-408D-BB07-9813601C2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681" y="4693605"/>
            <a:ext cx="670852" cy="482935"/>
          </a:xfrm>
          <a:prstGeom prst="rect">
            <a:avLst/>
          </a:prstGeom>
          <a:solidFill>
            <a:srgbClr val="4584D3">
              <a:lumMod val="40000"/>
              <a:lumOff val="60000"/>
            </a:srgb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lIns="50625" tIns="0" rIns="0" bIns="0" anchor="ctr"/>
          <a:lstStyle>
            <a:lvl1pPr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algn="just" eaLnBrk="0" fontAlgn="base" hangingPunct="0">
              <a:lnSpc>
                <a:spcPts val="1425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i="1" ker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1350" i="1" ker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ker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i="1" kern="0" baseline="-25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sz="1500" i="1" kern="0" baseline="-25000" dirty="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50" name="Line 28">
            <a:extLst>
              <a:ext uri="{FF2B5EF4-FFF2-40B4-BE49-F238E27FC236}">
                <a16:creationId xmlns:a16="http://schemas.microsoft.com/office/drawing/2014/main" id="{10646A0D-1D76-473F-AD6F-75261D715C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2697" y="5128118"/>
            <a:ext cx="9671" cy="41848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1435" tIns="25718" rIns="51435" bIns="25718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 kern="0">
              <a:solidFill>
                <a:prstClr val="black"/>
              </a:solidFill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00314F25-3BC9-4368-8B89-A0E73DF333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2368" y="4275122"/>
            <a:ext cx="9671" cy="41848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1435" tIns="25718" rIns="51435" bIns="25718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 kern="0">
              <a:solidFill>
                <a:prstClr val="black"/>
              </a:solidFill>
            </a:endParaRPr>
          </a:p>
        </p:txBody>
      </p:sp>
      <p:sp>
        <p:nvSpPr>
          <p:cNvPr id="52" name="Freeform 42">
            <a:extLst>
              <a:ext uri="{FF2B5EF4-FFF2-40B4-BE49-F238E27FC236}">
                <a16:creationId xmlns:a16="http://schemas.microsoft.com/office/drawing/2014/main" id="{2F90B94A-740A-4157-8749-B9F6D263523A}"/>
              </a:ext>
            </a:extLst>
          </p:cNvPr>
          <p:cNvSpPr>
            <a:spLocks/>
          </p:cNvSpPr>
          <p:nvPr/>
        </p:nvSpPr>
        <p:spPr bwMode="auto">
          <a:xfrm rot="20693828">
            <a:off x="89771" y="3338730"/>
            <a:ext cx="814094" cy="1088936"/>
          </a:xfrm>
          <a:custGeom>
            <a:avLst/>
            <a:gdLst>
              <a:gd name="T0" fmla="*/ 2147483646 w 627"/>
              <a:gd name="T1" fmla="*/ 2147483646 h 3190"/>
              <a:gd name="T2" fmla="*/ 2147483646 w 627"/>
              <a:gd name="T3" fmla="*/ 2147483646 h 3190"/>
              <a:gd name="T4" fmla="*/ 2147483646 w 627"/>
              <a:gd name="T5" fmla="*/ 2147483646 h 3190"/>
              <a:gd name="T6" fmla="*/ 2147483646 w 627"/>
              <a:gd name="T7" fmla="*/ 2147483646 h 3190"/>
              <a:gd name="T8" fmla="*/ 2147483646 w 627"/>
              <a:gd name="T9" fmla="*/ 2147483646 h 31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7"/>
              <a:gd name="T16" fmla="*/ 0 h 3190"/>
              <a:gd name="T17" fmla="*/ 627 w 627"/>
              <a:gd name="T18" fmla="*/ 3190 h 31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7" h="3190">
                <a:moveTo>
                  <a:pt x="491" y="2994"/>
                </a:moveTo>
                <a:cubicBezTo>
                  <a:pt x="430" y="3092"/>
                  <a:pt x="369" y="3190"/>
                  <a:pt x="309" y="3130"/>
                </a:cubicBezTo>
                <a:cubicBezTo>
                  <a:pt x="249" y="3070"/>
                  <a:pt x="166" y="3092"/>
                  <a:pt x="128" y="2631"/>
                </a:cubicBezTo>
                <a:cubicBezTo>
                  <a:pt x="90" y="2170"/>
                  <a:pt x="0" y="726"/>
                  <a:pt x="83" y="363"/>
                </a:cubicBezTo>
                <a:cubicBezTo>
                  <a:pt x="166" y="0"/>
                  <a:pt x="396" y="227"/>
                  <a:pt x="627" y="454"/>
                </a:cubicBezTo>
              </a:path>
            </a:pathLst>
          </a:custGeom>
          <a:noFill/>
          <a:ln w="25400">
            <a:solidFill>
              <a:sysClr val="windowText" lastClr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1435" tIns="25718" rIns="51435" bIns="25718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b="1" kern="0">
              <a:solidFill>
                <a:prstClr val="black"/>
              </a:solidFill>
            </a:endParaRPr>
          </a:p>
        </p:txBody>
      </p:sp>
      <p:sp>
        <p:nvSpPr>
          <p:cNvPr id="55" name="Freeform 32">
            <a:extLst>
              <a:ext uri="{FF2B5EF4-FFF2-40B4-BE49-F238E27FC236}">
                <a16:creationId xmlns:a16="http://schemas.microsoft.com/office/drawing/2014/main" id="{A038A3C8-BF15-4E08-B826-A380EC95F0BC}"/>
              </a:ext>
            </a:extLst>
          </p:cNvPr>
          <p:cNvSpPr>
            <a:spLocks/>
          </p:cNvSpPr>
          <p:nvPr/>
        </p:nvSpPr>
        <p:spPr bwMode="auto">
          <a:xfrm rot="9839600">
            <a:off x="2659526" y="2918373"/>
            <a:ext cx="693687" cy="1084723"/>
          </a:xfrm>
          <a:custGeom>
            <a:avLst/>
            <a:gdLst>
              <a:gd name="T0" fmla="*/ 2147483646 w 347"/>
              <a:gd name="T1" fmla="*/ 2147483646 h 589"/>
              <a:gd name="T2" fmla="*/ 2147483646 w 347"/>
              <a:gd name="T3" fmla="*/ 2147483646 h 589"/>
              <a:gd name="T4" fmla="*/ 2147483646 w 347"/>
              <a:gd name="T5" fmla="*/ 0 h 589"/>
              <a:gd name="T6" fmla="*/ 0 60000 65536"/>
              <a:gd name="T7" fmla="*/ 0 60000 65536"/>
              <a:gd name="T8" fmla="*/ 0 60000 65536"/>
              <a:gd name="T9" fmla="*/ 0 w 347"/>
              <a:gd name="T10" fmla="*/ 0 h 589"/>
              <a:gd name="T11" fmla="*/ 347 w 347"/>
              <a:gd name="T12" fmla="*/ 589 h 5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7" h="589">
                <a:moveTo>
                  <a:pt x="166" y="589"/>
                </a:moveTo>
                <a:cubicBezTo>
                  <a:pt x="83" y="456"/>
                  <a:pt x="0" y="324"/>
                  <a:pt x="30" y="226"/>
                </a:cubicBezTo>
                <a:cubicBezTo>
                  <a:pt x="60" y="128"/>
                  <a:pt x="203" y="64"/>
                  <a:pt x="347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stealth" w="lg" len="med"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1435" tIns="25718" rIns="51435" bIns="25718"/>
          <a:lstStyle/>
          <a:p>
            <a:endParaRPr lang="zh-CN" altLang="en-US" sz="1350"/>
          </a:p>
        </p:txBody>
      </p:sp>
      <p:graphicFrame>
        <p:nvGraphicFramePr>
          <p:cNvPr id="56" name="Group 155">
            <a:extLst>
              <a:ext uri="{FF2B5EF4-FFF2-40B4-BE49-F238E27FC236}">
                <a16:creationId xmlns:a16="http://schemas.microsoft.com/office/drawing/2014/main" id="{BE6704B7-C9DF-4C2A-9E51-1FE7ADD439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09733" y="1591695"/>
          <a:ext cx="3473676" cy="3388616"/>
        </p:xfrm>
        <a:graphic>
          <a:graphicData uri="http://schemas.openxmlformats.org/drawingml/2006/table">
            <a:tbl>
              <a:tblPr/>
              <a:tblGrid>
                <a:gridCol w="1825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支配结点 </a:t>
                      </a:r>
                    </a:p>
                  </a:txBody>
                  <a:tcPr marL="51442" marR="51442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支配对象</a:t>
                      </a:r>
                    </a:p>
                  </a:txBody>
                  <a:tcPr marL="51442" marR="51442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1442" marR="51442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~ 6</a:t>
                      </a:r>
                    </a:p>
                  </a:txBody>
                  <a:tcPr marL="51442" marR="51442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51442" marR="51442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 ~ 6</a:t>
                      </a:r>
                    </a:p>
                  </a:txBody>
                  <a:tcPr marL="51442" marR="51442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51442" marR="51442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 ~ 6</a:t>
                      </a:r>
                    </a:p>
                  </a:txBody>
                  <a:tcPr marL="51442" marR="51442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51442" marR="51442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51442" marR="51442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51442" marR="51442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 ~ 6</a:t>
                      </a:r>
                    </a:p>
                  </a:txBody>
                  <a:tcPr marL="51442" marR="51442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51442" marR="51442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51442" marR="51442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Line 31">
            <a:extLst>
              <a:ext uri="{FF2B5EF4-FFF2-40B4-BE49-F238E27FC236}">
                <a16:creationId xmlns:a16="http://schemas.microsoft.com/office/drawing/2014/main" id="{D375F147-5C6D-4078-8A29-3F0026552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9733" y="1591695"/>
            <a:ext cx="0" cy="33886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1435" tIns="25718" rIns="51435" bIns="25718"/>
          <a:lstStyle/>
          <a:p>
            <a:endParaRPr lang="zh-CN" altLang="en-US" sz="1350"/>
          </a:p>
        </p:txBody>
      </p:sp>
      <p:sp>
        <p:nvSpPr>
          <p:cNvPr id="58" name="Line 31">
            <a:extLst>
              <a:ext uri="{FF2B5EF4-FFF2-40B4-BE49-F238E27FC236}">
                <a16:creationId xmlns:a16="http://schemas.microsoft.com/office/drawing/2014/main" id="{23F9FB7F-FB6A-4D2C-B99A-84CA5C21CF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3408" y="1591695"/>
            <a:ext cx="0" cy="33886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1435" tIns="25718" rIns="51435" bIns="25718"/>
          <a:lstStyle/>
          <a:p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03272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E9D8C-724A-420C-832C-BB128948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200">
                <a:solidFill>
                  <a:prstClr val="black"/>
                </a:solidFill>
                <a:ea typeface="华文楷体" panose="02010600040101010101" pitchFamily="2" charset="-122"/>
              </a:rPr>
              <a:t>支配节点树、自然循环</a:t>
            </a:r>
            <a:endParaRPr lang="zh-CN" altLang="en-US"/>
          </a:p>
        </p:txBody>
      </p:sp>
      <p:sp>
        <p:nvSpPr>
          <p:cNvPr id="68" name="Oval 71">
            <a:extLst>
              <a:ext uri="{FF2B5EF4-FFF2-40B4-BE49-F238E27FC236}">
                <a16:creationId xmlns:a16="http://schemas.microsoft.com/office/drawing/2014/main" id="{739A8DC0-AC12-4D8C-A346-19129B0B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823" y="1709402"/>
            <a:ext cx="477555" cy="482935"/>
          </a:xfrm>
          <a:prstGeom prst="ellipse">
            <a:avLst/>
          </a:prstGeom>
          <a:solidFill>
            <a:srgbClr val="4584D3">
              <a:lumMod val="40000"/>
              <a:lumOff val="60000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lIns="51435" tIns="25718" rIns="51435" bIns="25718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i="1" kern="0" baseline="-25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EAF43AE-7F1C-4A54-94D3-717BB64C597E}"/>
              </a:ext>
            </a:extLst>
          </p:cNvPr>
          <p:cNvSpPr/>
          <p:nvPr/>
        </p:nvSpPr>
        <p:spPr>
          <a:xfrm>
            <a:off x="1907296" y="1709402"/>
            <a:ext cx="380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73" name="Oval 71">
            <a:extLst>
              <a:ext uri="{FF2B5EF4-FFF2-40B4-BE49-F238E27FC236}">
                <a16:creationId xmlns:a16="http://schemas.microsoft.com/office/drawing/2014/main" id="{339D9EBA-B897-41D1-9059-5A818C996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823" y="2476452"/>
            <a:ext cx="477555" cy="482935"/>
          </a:xfrm>
          <a:prstGeom prst="ellipse">
            <a:avLst/>
          </a:prstGeom>
          <a:solidFill>
            <a:srgbClr val="4584D3">
              <a:lumMod val="40000"/>
              <a:lumOff val="60000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lIns="51435" tIns="25718" rIns="51435" bIns="25718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i="1" kern="0" baseline="-25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DA4C034-2297-48BD-B80A-BF1F67E00796}"/>
              </a:ext>
            </a:extLst>
          </p:cNvPr>
          <p:cNvSpPr/>
          <p:nvPr/>
        </p:nvSpPr>
        <p:spPr>
          <a:xfrm>
            <a:off x="1907296" y="2476452"/>
            <a:ext cx="380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" name="Oval 71">
            <a:extLst>
              <a:ext uri="{FF2B5EF4-FFF2-40B4-BE49-F238E27FC236}">
                <a16:creationId xmlns:a16="http://schemas.microsoft.com/office/drawing/2014/main" id="{DD98233C-08DA-467D-ADB5-79F0A2EF1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823" y="3241688"/>
            <a:ext cx="477555" cy="482935"/>
          </a:xfrm>
          <a:prstGeom prst="ellipse">
            <a:avLst/>
          </a:prstGeom>
          <a:solidFill>
            <a:srgbClr val="4584D3">
              <a:lumMod val="40000"/>
              <a:lumOff val="60000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lIns="51435" tIns="25718" rIns="51435" bIns="25718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i="1" kern="0" baseline="-25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E23C4A6-BA33-4B65-AFB3-EA3E806F5BED}"/>
              </a:ext>
            </a:extLst>
          </p:cNvPr>
          <p:cNvSpPr/>
          <p:nvPr/>
        </p:nvSpPr>
        <p:spPr>
          <a:xfrm>
            <a:off x="1907296" y="3241688"/>
            <a:ext cx="380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79" name="Oval 71">
            <a:extLst>
              <a:ext uri="{FF2B5EF4-FFF2-40B4-BE49-F238E27FC236}">
                <a16:creationId xmlns:a16="http://schemas.microsoft.com/office/drawing/2014/main" id="{7270FD8A-3A37-4FC4-8CF8-6FBD43A29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864" y="4001619"/>
            <a:ext cx="477555" cy="482935"/>
          </a:xfrm>
          <a:prstGeom prst="ellipse">
            <a:avLst/>
          </a:prstGeom>
          <a:solidFill>
            <a:srgbClr val="4584D3">
              <a:lumMod val="40000"/>
              <a:lumOff val="60000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lIns="51435" tIns="25718" rIns="51435" bIns="25718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i="1" kern="0" baseline="-25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FC9EE98-4760-48B9-B4AF-79CE14F84AAA}"/>
              </a:ext>
            </a:extLst>
          </p:cNvPr>
          <p:cNvSpPr/>
          <p:nvPr/>
        </p:nvSpPr>
        <p:spPr>
          <a:xfrm>
            <a:off x="1363337" y="4001619"/>
            <a:ext cx="380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81" name="Oval 71">
            <a:extLst>
              <a:ext uri="{FF2B5EF4-FFF2-40B4-BE49-F238E27FC236}">
                <a16:creationId xmlns:a16="http://schemas.microsoft.com/office/drawing/2014/main" id="{E3BACBC3-A11D-4A02-9CEA-5EC6FF326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685" y="4001619"/>
            <a:ext cx="477555" cy="482935"/>
          </a:xfrm>
          <a:prstGeom prst="ellipse">
            <a:avLst/>
          </a:prstGeom>
          <a:solidFill>
            <a:srgbClr val="4584D3">
              <a:lumMod val="40000"/>
              <a:lumOff val="60000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lIns="51435" tIns="25718" rIns="51435" bIns="25718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i="1" kern="0" baseline="-25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A5AA847-ACB6-4E6C-8B54-E0A25A39D353}"/>
              </a:ext>
            </a:extLst>
          </p:cNvPr>
          <p:cNvSpPr/>
          <p:nvPr/>
        </p:nvSpPr>
        <p:spPr>
          <a:xfrm>
            <a:off x="2553158" y="4001619"/>
            <a:ext cx="380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83" name="Oval 71">
            <a:extLst>
              <a:ext uri="{FF2B5EF4-FFF2-40B4-BE49-F238E27FC236}">
                <a16:creationId xmlns:a16="http://schemas.microsoft.com/office/drawing/2014/main" id="{D687E8F2-68BC-4FBF-83B1-B7C788540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685" y="5001399"/>
            <a:ext cx="477555" cy="482935"/>
          </a:xfrm>
          <a:prstGeom prst="ellipse">
            <a:avLst/>
          </a:prstGeom>
          <a:solidFill>
            <a:srgbClr val="4584D3">
              <a:lumMod val="40000"/>
              <a:lumOff val="60000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lIns="51435" tIns="25718" rIns="51435" bIns="25718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i="1" kern="0" baseline="-25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1A7DC8B-5B99-40C3-ABA0-D7E4F3103F6B}"/>
              </a:ext>
            </a:extLst>
          </p:cNvPr>
          <p:cNvSpPr/>
          <p:nvPr/>
        </p:nvSpPr>
        <p:spPr>
          <a:xfrm>
            <a:off x="2553158" y="5001400"/>
            <a:ext cx="380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87" name="Line 16">
            <a:extLst>
              <a:ext uri="{FF2B5EF4-FFF2-40B4-BE49-F238E27FC236}">
                <a16:creationId xmlns:a16="http://schemas.microsoft.com/office/drawing/2014/main" id="{ACD321C6-D892-4F2A-B34E-18CD360FB2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138" y="2192337"/>
            <a:ext cx="0" cy="2804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1435" tIns="25718" rIns="51435" bIns="25718" anchor="ctr"/>
          <a:lstStyle/>
          <a:p>
            <a:endParaRPr lang="zh-CN" altLang="en-US" sz="1350"/>
          </a:p>
        </p:txBody>
      </p:sp>
      <p:sp>
        <p:nvSpPr>
          <p:cNvPr id="88" name="Line 16">
            <a:extLst>
              <a:ext uri="{FF2B5EF4-FFF2-40B4-BE49-F238E27FC236}">
                <a16:creationId xmlns:a16="http://schemas.microsoft.com/office/drawing/2014/main" id="{9776D083-AE77-4AEA-B40B-E6E51821D2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138" y="2961200"/>
            <a:ext cx="0" cy="2804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1435" tIns="25718" rIns="51435" bIns="25718" anchor="ctr"/>
          <a:lstStyle/>
          <a:p>
            <a:endParaRPr lang="zh-CN" altLang="en-US" sz="1350"/>
          </a:p>
        </p:txBody>
      </p:sp>
      <p:sp>
        <p:nvSpPr>
          <p:cNvPr id="89" name="Line 16">
            <a:extLst>
              <a:ext uri="{FF2B5EF4-FFF2-40B4-BE49-F238E27FC236}">
                <a16:creationId xmlns:a16="http://schemas.microsoft.com/office/drawing/2014/main" id="{7037A267-ACB3-4D6E-B302-007BBD6BC1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9389" y="3735408"/>
            <a:ext cx="320867" cy="278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1435" tIns="25718" rIns="51435" bIns="25718" anchor="ctr"/>
          <a:lstStyle/>
          <a:p>
            <a:endParaRPr lang="zh-CN" altLang="en-US" sz="1350"/>
          </a:p>
        </p:txBody>
      </p:sp>
      <p:sp>
        <p:nvSpPr>
          <p:cNvPr id="90" name="Line 16">
            <a:extLst>
              <a:ext uri="{FF2B5EF4-FFF2-40B4-BE49-F238E27FC236}">
                <a16:creationId xmlns:a16="http://schemas.microsoft.com/office/drawing/2014/main" id="{B8ED3460-A760-4FA4-A9C6-B27FCA5FA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9963" y="3721130"/>
            <a:ext cx="373195" cy="29295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1435" tIns="25718" rIns="51435" bIns="25718" anchor="ctr"/>
          <a:lstStyle/>
          <a:p>
            <a:endParaRPr lang="zh-CN" altLang="en-US" sz="1350"/>
          </a:p>
        </p:txBody>
      </p:sp>
      <p:sp>
        <p:nvSpPr>
          <p:cNvPr id="91" name="Line 16">
            <a:extLst>
              <a:ext uri="{FF2B5EF4-FFF2-40B4-BE49-F238E27FC236}">
                <a16:creationId xmlns:a16="http://schemas.microsoft.com/office/drawing/2014/main" id="{4DB8C6A5-DDBD-4445-9219-C2F0B1BA9B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5721" y="4484553"/>
            <a:ext cx="1377" cy="51503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1435" tIns="25718" rIns="51435" bIns="25718" anchor="ctr"/>
          <a:lstStyle/>
          <a:p>
            <a:endParaRPr lang="zh-CN" altLang="en-US" sz="1350"/>
          </a:p>
        </p:txBody>
      </p:sp>
      <p:graphicFrame>
        <p:nvGraphicFramePr>
          <p:cNvPr id="105" name="Group 7">
            <a:extLst>
              <a:ext uri="{FF2B5EF4-FFF2-40B4-BE49-F238E27FC236}">
                <a16:creationId xmlns:a16="http://schemas.microsoft.com/office/drawing/2014/main" id="{C79CFF27-4B1C-4220-BBE5-63AFFF84827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325680" y="1655372"/>
          <a:ext cx="2891744" cy="1634907"/>
        </p:xfrm>
        <a:graphic>
          <a:graphicData uri="http://schemas.openxmlformats.org/drawingml/2006/table">
            <a:tbl>
              <a:tblPr/>
              <a:tblGrid>
                <a:gridCol w="1166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9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回边</a:t>
                      </a:r>
                    </a:p>
                  </a:txBody>
                  <a:tcPr marL="122750" marR="122750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自然循环</a:t>
                      </a:r>
                    </a:p>
                  </a:txBody>
                  <a:tcPr marL="122750" marR="12275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9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5</a:t>
                      </a:r>
                      <a:r>
                        <a:rPr kumimoji="0" lang="en-US" altLang="zh-CN" sz="27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2</a:t>
                      </a:r>
                      <a:endParaRPr kumimoji="0" lang="zh-CN" altLang="en-US" sz="2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/>
                        <a:cs typeface="Times New Roman" pitchFamily="18" charset="0"/>
                      </a:endParaRPr>
                    </a:p>
                  </a:txBody>
                  <a:tcPr marL="122750" marR="122750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3 4 5</a:t>
                      </a:r>
                      <a:endParaRPr kumimoji="0" lang="zh-CN" altLang="en-US" sz="2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/>
                        <a:cs typeface="Times New Roman" pitchFamily="18" charset="0"/>
                      </a:endParaRPr>
                    </a:p>
                  </a:txBody>
                  <a:tcPr marL="122750" marR="12275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9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4</a:t>
                      </a:r>
                      <a:r>
                        <a:rPr kumimoji="0" lang="en-US" altLang="zh-CN" sz="27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3</a:t>
                      </a:r>
                      <a:endParaRPr kumimoji="0" lang="zh-CN" altLang="en-US" sz="2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/>
                        <a:cs typeface="Times New Roman" pitchFamily="18" charset="0"/>
                      </a:endParaRPr>
                    </a:p>
                  </a:txBody>
                  <a:tcPr marL="122750" marR="122750" marT="25718" marB="2571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3 4</a:t>
                      </a:r>
                      <a:endParaRPr kumimoji="0" lang="zh-CN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/>
                        <a:cs typeface="Times New Roman" pitchFamily="18" charset="0"/>
                      </a:endParaRPr>
                    </a:p>
                  </a:txBody>
                  <a:tcPr marL="122750" marR="12275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Line 31">
            <a:extLst>
              <a:ext uri="{FF2B5EF4-FFF2-40B4-BE49-F238E27FC236}">
                <a16:creationId xmlns:a16="http://schemas.microsoft.com/office/drawing/2014/main" id="{57B7C407-8501-41FD-B430-BA35D7274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681" y="1648632"/>
            <a:ext cx="0" cy="159305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1435" tIns="25718" rIns="51435" bIns="25718"/>
          <a:lstStyle/>
          <a:p>
            <a:endParaRPr lang="zh-CN" altLang="en-US" sz="1350"/>
          </a:p>
        </p:txBody>
      </p:sp>
      <p:sp>
        <p:nvSpPr>
          <p:cNvPr id="107" name="Line 31">
            <a:extLst>
              <a:ext uri="{FF2B5EF4-FFF2-40B4-BE49-F238E27FC236}">
                <a16:creationId xmlns:a16="http://schemas.microsoft.com/office/drawing/2014/main" id="{BA4EF590-66CC-4958-9D59-6FEC2B7B7E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7424" y="1697222"/>
            <a:ext cx="0" cy="159305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1435" tIns="25718" rIns="51435" bIns="25718"/>
          <a:lstStyle/>
          <a:p>
            <a:endParaRPr lang="zh-CN" altLang="en-US" sz="1350"/>
          </a:p>
        </p:txBody>
      </p:sp>
      <p:pic>
        <p:nvPicPr>
          <p:cNvPr id="133" name="图片 132">
            <a:extLst>
              <a:ext uri="{FF2B5EF4-FFF2-40B4-BE49-F238E27FC236}">
                <a16:creationId xmlns:a16="http://schemas.microsoft.com/office/drawing/2014/main" id="{E7FD6234-ADB9-4435-86C6-4D04B9B1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64" y="3483154"/>
            <a:ext cx="1737733" cy="19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9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19.7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867" y="964962"/>
            <a:ext cx="337380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182844"/>
            <a:ext cx="5591331" cy="6675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994547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>
            <a:extLst>
              <a:ext uri="{FF2B5EF4-FFF2-40B4-BE49-F238E27FC236}">
                <a16:creationId xmlns:a16="http://schemas.microsoft.com/office/drawing/2014/main" id="{DD2B50FA-4BB6-42A6-8AA0-4047BB29A2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876800" y="1073150"/>
            <a:ext cx="3124200" cy="2387600"/>
          </a:xfrm>
        </p:spPr>
        <p:txBody>
          <a:bodyPr/>
          <a:lstStyle/>
          <a:p>
            <a:r>
              <a:rPr lang="en-US" altLang="zh-CN"/>
              <a:t> </a:t>
            </a:r>
          </a:p>
        </p:txBody>
      </p:sp>
      <p:sp>
        <p:nvSpPr>
          <p:cNvPr id="8194" name="副标题 2">
            <a:extLst>
              <a:ext uri="{FF2B5EF4-FFF2-40B4-BE49-F238E27FC236}">
                <a16:creationId xmlns:a16="http://schemas.microsoft.com/office/drawing/2014/main" id="{B3F4B32B-C7C1-4915-9F0D-213C1A3D06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6300" y="3630613"/>
            <a:ext cx="3314700" cy="1655762"/>
          </a:xfrm>
        </p:spPr>
        <p:txBody>
          <a:bodyPr/>
          <a:lstStyle/>
          <a:p>
            <a:r>
              <a:rPr lang="en-US" altLang="zh-CN"/>
              <a:t> </a:t>
            </a:r>
          </a:p>
        </p:txBody>
      </p:sp>
      <p:pic>
        <p:nvPicPr>
          <p:cNvPr id="8195" name="图片 5" descr="E6CR{[%O0}PJ06_O)G]5QYB">
            <a:extLst>
              <a:ext uri="{FF2B5EF4-FFF2-40B4-BE49-F238E27FC236}">
                <a16:creationId xmlns:a16="http://schemas.microsoft.com/office/drawing/2014/main" id="{A8BACBA0-67AD-4368-8D90-A9D02B85B73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68638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图片 6" descr="ENX8G3HD2S~7W0[VC{8NK(H">
            <a:extLst>
              <a:ext uri="{FF2B5EF4-FFF2-40B4-BE49-F238E27FC236}">
                <a16:creationId xmlns:a16="http://schemas.microsoft.com/office/drawing/2014/main" id="{671F76FD-6943-46ED-BDAB-2ADCEB999DE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0613"/>
            <a:ext cx="6445250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图片 7">
            <a:extLst>
              <a:ext uri="{FF2B5EF4-FFF2-40B4-BE49-F238E27FC236}">
                <a16:creationId xmlns:a16="http://schemas.microsoft.com/office/drawing/2014/main" id="{AFDB3B1A-71E3-471E-8F85-28156D1AFF4A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76200"/>
            <a:ext cx="2411413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图片 1" descr="]JL@~}SMZ$L%F`VNX725P_E">
            <a:extLst>
              <a:ext uri="{FF2B5EF4-FFF2-40B4-BE49-F238E27FC236}">
                <a16:creationId xmlns:a16="http://schemas.microsoft.com/office/drawing/2014/main" id="{4186175A-17CE-463C-BFA6-21CC3679E683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407988"/>
            <a:ext cx="31146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A90D3-60FB-4A9D-A439-A00DEE73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E5D32-3438-43C4-90BD-954AFCEC5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CAD625-F005-4B26-ADEC-EA41F146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409700"/>
            <a:ext cx="88677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8277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19.8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867" y="964962"/>
            <a:ext cx="3583664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306" y="160525"/>
            <a:ext cx="4836670" cy="669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098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7EEA7-53E8-4502-A14F-AA908CEC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68ABA-6BDF-446A-ADAD-C65139A8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8" y="729724"/>
            <a:ext cx="6163294" cy="33431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DFFFF8-CE1C-4F1E-AA7A-B2DA479B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22" y="3902947"/>
            <a:ext cx="4572000" cy="27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5416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419C46-D97F-403C-B8A7-42E45940B5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" y="1807669"/>
            <a:ext cx="2156381" cy="355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50F532-FB80-44A9-AACE-C17CBA12132A}"/>
              </a:ext>
            </a:extLst>
          </p:cNvPr>
          <p:cNvSpPr txBox="1"/>
          <p:nvPr/>
        </p:nvSpPr>
        <p:spPr>
          <a:xfrm>
            <a:off x="221260" y="1012792"/>
            <a:ext cx="21563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/>
              <a:t>1.</a:t>
            </a:r>
            <a:r>
              <a:rPr lang="zh-CN" altLang="en-US" sz="2100" dirty="0"/>
              <a:t>计算支配关系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61B40F-ADCC-41C9-B296-FBAA39E0E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501" y="4076411"/>
            <a:ext cx="3017782" cy="1754657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750D889-7B6E-46B1-9A95-29388315D5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415" y="1394612"/>
          <a:ext cx="6865954" cy="2434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4272">
                  <a:extLst>
                    <a:ext uri="{9D8B030D-6E8A-4147-A177-3AD203B41FA5}">
                      <a16:colId xmlns:a16="http://schemas.microsoft.com/office/drawing/2014/main" val="345053325"/>
                    </a:ext>
                  </a:extLst>
                </a:gridCol>
                <a:gridCol w="583382">
                  <a:extLst>
                    <a:ext uri="{9D8B030D-6E8A-4147-A177-3AD203B41FA5}">
                      <a16:colId xmlns:a16="http://schemas.microsoft.com/office/drawing/2014/main" val="42462993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196394905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1834648811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3685163473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3110537527"/>
                    </a:ext>
                  </a:extLst>
                </a:gridCol>
              </a:tblGrid>
              <a:tr h="3043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基本块</a:t>
                      </a: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OUT 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OUT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OUT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1134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ENTRY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56320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67485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89012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09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3, 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3, 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0314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3, 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3, 4, 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3, 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3, 4, 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32923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3, 4, 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3, 4, 5, 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E, 1, 2, 3, 4, 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E, 1, 2, 3, 4, 5, 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5" marR="5715" marT="571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324017"/>
                  </a:ext>
                </a:extLst>
              </a:tr>
            </a:tbl>
          </a:graphicData>
        </a:graphic>
      </p:graphicFrame>
      <p:sp>
        <p:nvSpPr>
          <p:cNvPr id="9" name="箭头: 上 8">
            <a:extLst>
              <a:ext uri="{FF2B5EF4-FFF2-40B4-BE49-F238E27FC236}">
                <a16:creationId xmlns:a16="http://schemas.microsoft.com/office/drawing/2014/main" id="{431A3703-0DB3-4B21-B21A-E32F41DE220B}"/>
              </a:ext>
            </a:extLst>
          </p:cNvPr>
          <p:cNvSpPr/>
          <p:nvPr/>
        </p:nvSpPr>
        <p:spPr>
          <a:xfrm>
            <a:off x="7951210" y="4018858"/>
            <a:ext cx="883763" cy="487837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rgbClr val="C00000"/>
                </a:solidFill>
              </a:rPr>
              <a:t>d</a:t>
            </a:r>
            <a:endParaRPr lang="zh-CN" altLang="en-US" sz="1350" dirty="0">
              <a:solidFill>
                <a:srgbClr val="C00000"/>
              </a:solidFill>
            </a:endParaRPr>
          </a:p>
        </p:txBody>
      </p:sp>
      <p:sp>
        <p:nvSpPr>
          <p:cNvPr id="10" name="箭头: 上 9">
            <a:extLst>
              <a:ext uri="{FF2B5EF4-FFF2-40B4-BE49-F238E27FC236}">
                <a16:creationId xmlns:a16="http://schemas.microsoft.com/office/drawing/2014/main" id="{7B5CC68C-BF22-4F99-8DB9-814A499FC370}"/>
              </a:ext>
            </a:extLst>
          </p:cNvPr>
          <p:cNvSpPr/>
          <p:nvPr/>
        </p:nvSpPr>
        <p:spPr>
          <a:xfrm>
            <a:off x="2214415" y="4002174"/>
            <a:ext cx="883763" cy="487837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rgbClr val="C00000"/>
                </a:solidFill>
              </a:rPr>
              <a:t>N</a:t>
            </a:r>
            <a:endParaRPr lang="zh-CN" altLang="en-US" sz="13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20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F6B49-20F8-43AA-8B65-1980BADB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4A6E9-241F-4B03-856E-A77B1FDDA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49F64-A7A2-48C3-88C5-0C83C0CA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78"/>
            <a:ext cx="9144000" cy="52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185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1AAAE-E2BF-4C17-86A6-18F8762E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5A15B4-0875-4284-8637-C98E8A934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5184B9-1ADC-4997-A169-F25F235C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83"/>
            <a:ext cx="9144000" cy="504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894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19.9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189814"/>
            <a:ext cx="4962759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42" y="160525"/>
            <a:ext cx="2489674" cy="6555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64210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1202531"/>
            <a:ext cx="1712119" cy="44529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b="33767"/>
          <a:stretch>
            <a:fillRect/>
          </a:stretch>
        </p:blipFill>
        <p:spPr>
          <a:xfrm>
            <a:off x="4385310" y="1825943"/>
            <a:ext cx="4419600" cy="39038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977" y="949166"/>
            <a:ext cx="2637949" cy="1353503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7" y="1081087"/>
            <a:ext cx="1712119" cy="44529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59644"/>
            <a:ext cx="3873818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49" y="1080611"/>
            <a:ext cx="1712119" cy="4452938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288858" y="2636520"/>
          <a:ext cx="6400324" cy="1710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回边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自然循环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4-&gt;2</a:t>
                      </a:r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2 3 4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3-&gt;3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 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10-&gt;6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6 7 8 9 10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9-&gt;7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7 8 9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8-&gt;8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 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994" y="1280637"/>
            <a:ext cx="6375559" cy="630079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19.10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189814"/>
            <a:ext cx="4962759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43" y="160525"/>
            <a:ext cx="3153632" cy="669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8333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计算支配关系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43" y="160525"/>
            <a:ext cx="3153632" cy="66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C356CED-E704-4BB1-9394-01224BA4F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636" y="925119"/>
            <a:ext cx="4962759" cy="643913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支配关系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64B41D0-DE2F-437D-8D57-BE2C9F5CAC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473" y="1689711"/>
          <a:ext cx="4311316" cy="4674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5658">
                  <a:extLst>
                    <a:ext uri="{9D8B030D-6E8A-4147-A177-3AD203B41FA5}">
                      <a16:colId xmlns:a16="http://schemas.microsoft.com/office/drawing/2014/main" val="3720996671"/>
                    </a:ext>
                  </a:extLst>
                </a:gridCol>
                <a:gridCol w="2155658">
                  <a:extLst>
                    <a:ext uri="{9D8B030D-6E8A-4147-A177-3AD203B41FA5}">
                      <a16:colId xmlns:a16="http://schemas.microsoft.com/office/drawing/2014/main" val="3065557225"/>
                    </a:ext>
                  </a:extLst>
                </a:gridCol>
              </a:tblGrid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支配节点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支配对象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188299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1~9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789248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2~9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3275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3~9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67890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4~9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843779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2582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6~8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475057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7 8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115166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778279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166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82047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160525"/>
            <a:ext cx="8116391" cy="643913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构造支配节点树</a:t>
            </a: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0B67F558-51BB-4F78-8DA1-EEF1F303D8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40617" y="804438"/>
          <a:ext cx="2803358" cy="5570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1679">
                  <a:extLst>
                    <a:ext uri="{9D8B030D-6E8A-4147-A177-3AD203B41FA5}">
                      <a16:colId xmlns:a16="http://schemas.microsoft.com/office/drawing/2014/main" val="3720996671"/>
                    </a:ext>
                  </a:extLst>
                </a:gridCol>
                <a:gridCol w="1401679">
                  <a:extLst>
                    <a:ext uri="{9D8B030D-6E8A-4147-A177-3AD203B41FA5}">
                      <a16:colId xmlns:a16="http://schemas.microsoft.com/office/drawing/2014/main" val="3065557225"/>
                    </a:ext>
                  </a:extLst>
                </a:gridCol>
              </a:tblGrid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支配节点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支配对象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188299"/>
                  </a:ext>
                </a:extLst>
              </a:tr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1~9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789248"/>
                  </a:ext>
                </a:extLst>
              </a:tr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2~9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3275"/>
                  </a:ext>
                </a:extLst>
              </a:tr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3~9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67890"/>
                  </a:ext>
                </a:extLst>
              </a:tr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4~9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843779"/>
                  </a:ext>
                </a:extLst>
              </a:tr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2582"/>
                  </a:ext>
                </a:extLst>
              </a:tr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6~8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475057"/>
                  </a:ext>
                </a:extLst>
              </a:tr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7 8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115166"/>
                  </a:ext>
                </a:extLst>
              </a:tr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778279"/>
                  </a:ext>
                </a:extLst>
              </a:tr>
              <a:tr h="55706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166862"/>
                  </a:ext>
                </a:extLst>
              </a:tr>
            </a:tbl>
          </a:graphicData>
        </a:graphic>
      </p:graphicFrame>
      <p:sp>
        <p:nvSpPr>
          <p:cNvPr id="11" name="椭圆 10">
            <a:extLst>
              <a:ext uri="{FF2B5EF4-FFF2-40B4-BE49-F238E27FC236}">
                <a16:creationId xmlns:a16="http://schemas.microsoft.com/office/drawing/2014/main" id="{8C3EB4CA-20CA-4406-9F07-AF3620E0909A}"/>
              </a:ext>
            </a:extLst>
          </p:cNvPr>
          <p:cNvSpPr/>
          <p:nvPr/>
        </p:nvSpPr>
        <p:spPr>
          <a:xfrm>
            <a:off x="2720642" y="948817"/>
            <a:ext cx="565484" cy="529389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74D8DEB-0DA0-4E59-A80B-C499B385494E}"/>
              </a:ext>
            </a:extLst>
          </p:cNvPr>
          <p:cNvSpPr/>
          <p:nvPr/>
        </p:nvSpPr>
        <p:spPr>
          <a:xfrm>
            <a:off x="2720642" y="1787017"/>
            <a:ext cx="565484" cy="529389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8BE88A-EAEA-4D2F-AD26-CE781C62A3D4}"/>
              </a:ext>
            </a:extLst>
          </p:cNvPr>
          <p:cNvSpPr/>
          <p:nvPr/>
        </p:nvSpPr>
        <p:spPr>
          <a:xfrm>
            <a:off x="2720642" y="2625217"/>
            <a:ext cx="565484" cy="529389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3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19CC2E-D7A9-4CF4-BB3B-93982BD06D42}"/>
              </a:ext>
            </a:extLst>
          </p:cNvPr>
          <p:cNvSpPr/>
          <p:nvPr/>
        </p:nvSpPr>
        <p:spPr>
          <a:xfrm>
            <a:off x="2720642" y="3463417"/>
            <a:ext cx="565484" cy="529389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4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E347F74-5D5A-4771-BBD4-F7D2CA5247C0}"/>
              </a:ext>
            </a:extLst>
          </p:cNvPr>
          <p:cNvSpPr/>
          <p:nvPr/>
        </p:nvSpPr>
        <p:spPr>
          <a:xfrm>
            <a:off x="1675127" y="4301616"/>
            <a:ext cx="565484" cy="529389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8A31F0-32E6-4142-90E1-FEB7F9671532}"/>
              </a:ext>
            </a:extLst>
          </p:cNvPr>
          <p:cNvSpPr/>
          <p:nvPr/>
        </p:nvSpPr>
        <p:spPr>
          <a:xfrm>
            <a:off x="3766158" y="4301617"/>
            <a:ext cx="565484" cy="529389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9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E9072AC-6F47-42D4-8C12-C1E1EBA64252}"/>
              </a:ext>
            </a:extLst>
          </p:cNvPr>
          <p:cNvSpPr/>
          <p:nvPr/>
        </p:nvSpPr>
        <p:spPr>
          <a:xfrm>
            <a:off x="2720642" y="4301617"/>
            <a:ext cx="565484" cy="529389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6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CBEF8A3-8AA4-4C28-ACF7-796D3C0C171E}"/>
              </a:ext>
            </a:extLst>
          </p:cNvPr>
          <p:cNvSpPr/>
          <p:nvPr/>
        </p:nvSpPr>
        <p:spPr>
          <a:xfrm>
            <a:off x="2720642" y="5139817"/>
            <a:ext cx="565484" cy="529389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7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D19BF4D-B98F-4625-8581-8B133DFE23D4}"/>
              </a:ext>
            </a:extLst>
          </p:cNvPr>
          <p:cNvSpPr/>
          <p:nvPr/>
        </p:nvSpPr>
        <p:spPr>
          <a:xfrm>
            <a:off x="2720642" y="5978017"/>
            <a:ext cx="565484" cy="529389"/>
          </a:xfrm>
          <a:prstGeom prst="ellipse">
            <a:avLst/>
          </a:prstGeom>
          <a:solidFill>
            <a:srgbClr val="B5C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8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7B34A37-CF34-4C0A-948E-E69B3BFA2EB1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3003384" y="1478206"/>
            <a:ext cx="0" cy="30881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9EF62B0-C62F-4D0A-80C1-B46D46DDDEB9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3003384" y="2316406"/>
            <a:ext cx="0" cy="30881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B4E8370-8673-4E9B-BC68-EC02519E902E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3003384" y="3154606"/>
            <a:ext cx="0" cy="30881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942133C-5886-4AD0-85CE-9B980765DBA1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3003384" y="3992806"/>
            <a:ext cx="0" cy="30881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73D0118-3187-4D78-98D2-072E34EB40EF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3003384" y="4831006"/>
            <a:ext cx="0" cy="30881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360CA6A-D36D-4107-AD15-3C9A3D01432D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003384" y="5669206"/>
            <a:ext cx="0" cy="30881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C7B21DE-6035-4CD5-8738-E35E46CDE2E9}"/>
              </a:ext>
            </a:extLst>
          </p:cNvPr>
          <p:cNvCxnSpPr>
            <a:cxnSpLocks/>
            <a:stCxn id="14" idx="3"/>
            <a:endCxn id="15" idx="7"/>
          </p:cNvCxnSpPr>
          <p:nvPr/>
        </p:nvCxnSpPr>
        <p:spPr>
          <a:xfrm flipH="1">
            <a:off x="2157798" y="3915279"/>
            <a:ext cx="645657" cy="46386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4FE375C-1F65-4100-A20D-C9BF2EC17B5E}"/>
              </a:ext>
            </a:extLst>
          </p:cNvPr>
          <p:cNvCxnSpPr>
            <a:cxnSpLocks/>
            <a:stCxn id="14" idx="5"/>
            <a:endCxn id="16" idx="1"/>
          </p:cNvCxnSpPr>
          <p:nvPr/>
        </p:nvCxnSpPr>
        <p:spPr>
          <a:xfrm>
            <a:off x="3203313" y="3915279"/>
            <a:ext cx="645658" cy="46386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705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对于文法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，指出下面各个最右句型的句柄：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SSS+a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*+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SS+a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*a+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aaa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*a++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543065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找出自然循环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8CB26E9-1D14-4D2E-8A8A-7DE4C06FA6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79" y="1570483"/>
            <a:ext cx="2212913" cy="485664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45DDD118-88F7-46A6-BC05-774905A1F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12" y="981059"/>
            <a:ext cx="6387862" cy="643913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至此，找出了流图中所有自然循环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669F5C1-6DDA-478A-948D-C1736BF92C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2012" y="1952224"/>
          <a:ext cx="4936642" cy="3924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1312">
                  <a:extLst>
                    <a:ext uri="{9D8B030D-6E8A-4147-A177-3AD203B41FA5}">
                      <a16:colId xmlns:a16="http://schemas.microsoft.com/office/drawing/2014/main" val="4243933979"/>
                    </a:ext>
                  </a:extLst>
                </a:gridCol>
                <a:gridCol w="3665330">
                  <a:extLst>
                    <a:ext uri="{9D8B030D-6E8A-4147-A177-3AD203B41FA5}">
                      <a16:colId xmlns:a16="http://schemas.microsoft.com/office/drawing/2014/main" val="1848980941"/>
                    </a:ext>
                  </a:extLst>
                </a:gridCol>
              </a:tblGrid>
              <a:tr h="9710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/>
                        <a:t>回边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/>
                        <a:t>自然循环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840136"/>
                  </a:ext>
                </a:extLst>
              </a:tr>
              <a:tr h="984551">
                <a:tc>
                  <a:txBody>
                    <a:bodyPr/>
                    <a:lstStyle/>
                    <a:p>
                      <a:pPr marL="0" indent="0" algn="ctr" eaLnBrk="1" hangingPunct="1">
                        <a:lnSpc>
                          <a:spcPts val="3800"/>
                        </a:lnSpc>
                        <a:buClrTx/>
                        <a:buSzPct val="100000"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prstClr val="black"/>
                          </a:solidFill>
                          <a:ea typeface="华文楷体" panose="02010600040101010101" pitchFamily="2" charset="-122"/>
                        </a:rPr>
                        <a:t>2 </a:t>
                      </a:r>
                      <a:r>
                        <a:rPr lang="zh-CN" altLang="en-US" sz="2800" dirty="0">
                          <a:solidFill>
                            <a:prstClr val="black"/>
                          </a:solidFill>
                          <a:ea typeface="华文楷体" panose="02010600040101010101" pitchFamily="2" charset="-122"/>
                        </a:rPr>
                        <a:t>→ </a:t>
                      </a:r>
                      <a:r>
                        <a:rPr lang="en-US" altLang="zh-CN" sz="2800" dirty="0">
                          <a:solidFill>
                            <a:prstClr val="black"/>
                          </a:solidFill>
                          <a:ea typeface="华文楷体" panose="0201060004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121011"/>
                  </a:ext>
                </a:extLst>
              </a:tr>
              <a:tr h="984551">
                <a:tc>
                  <a:txBody>
                    <a:bodyPr/>
                    <a:lstStyle/>
                    <a:p>
                      <a:pPr marL="0" indent="0" algn="ctr" eaLnBrk="1" hangingPunct="1">
                        <a:lnSpc>
                          <a:spcPts val="3800"/>
                        </a:lnSpc>
                        <a:buClrTx/>
                        <a:buSzPct val="100000"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prstClr val="black"/>
                          </a:solidFill>
                          <a:ea typeface="华文楷体" panose="02010600040101010101" pitchFamily="2" charset="-122"/>
                        </a:rPr>
                        <a:t>7 </a:t>
                      </a:r>
                      <a:r>
                        <a:rPr lang="zh-CN" altLang="en-US" sz="2800" dirty="0">
                          <a:solidFill>
                            <a:prstClr val="black"/>
                          </a:solidFill>
                          <a:ea typeface="华文楷体" panose="02010600040101010101" pitchFamily="2" charset="-122"/>
                        </a:rPr>
                        <a:t>→ </a:t>
                      </a:r>
                      <a:r>
                        <a:rPr lang="en-US" altLang="zh-CN" sz="2800" dirty="0">
                          <a:solidFill>
                            <a:prstClr val="black"/>
                          </a:solidFill>
                          <a:ea typeface="华文楷体" panose="02010600040101010101" pitchFamily="2" charset="-122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7</a:t>
                      </a:r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289841"/>
                  </a:ext>
                </a:extLst>
              </a:tr>
              <a:tr h="9845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prstClr val="black"/>
                          </a:solidFill>
                          <a:ea typeface="华文楷体" panose="02010600040101010101" pitchFamily="2" charset="-122"/>
                        </a:rPr>
                        <a:t>9 </a:t>
                      </a:r>
                      <a:r>
                        <a:rPr lang="zh-CN" altLang="en-US" sz="2800" dirty="0">
                          <a:solidFill>
                            <a:prstClr val="black"/>
                          </a:solidFill>
                          <a:ea typeface="华文楷体" panose="02010600040101010101" pitchFamily="2" charset="-122"/>
                        </a:rPr>
                        <a:t>→ </a:t>
                      </a:r>
                      <a:r>
                        <a:rPr lang="en-US" altLang="zh-CN" sz="2800" dirty="0">
                          <a:solidFill>
                            <a:prstClr val="black"/>
                          </a:solidFill>
                          <a:ea typeface="华文楷体" panose="02010600040101010101" pitchFamily="2" charset="-122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4</a:t>
                      </a:r>
                      <a:r>
                        <a:rPr lang="zh-CN" altLang="en-US" sz="2800" dirty="0"/>
                        <a:t>，</a:t>
                      </a:r>
                      <a:r>
                        <a:rPr lang="en-US" altLang="zh-CN" sz="2800" dirty="0"/>
                        <a:t>5</a:t>
                      </a:r>
                      <a:r>
                        <a:rPr lang="zh-CN" altLang="en-US" sz="2800" dirty="0"/>
                        <a:t>，</a:t>
                      </a:r>
                      <a:r>
                        <a:rPr lang="en-US" altLang="zh-CN" sz="2800" dirty="0"/>
                        <a:t>6</a:t>
                      </a:r>
                      <a:r>
                        <a:rPr lang="zh-CN" altLang="en-US" sz="2800" dirty="0"/>
                        <a:t>，</a:t>
                      </a:r>
                      <a:r>
                        <a:rPr lang="en-US" altLang="zh-CN" sz="2800" dirty="0"/>
                        <a:t>7</a:t>
                      </a:r>
                      <a:r>
                        <a:rPr lang="zh-CN" altLang="en-US" sz="2800" dirty="0"/>
                        <a:t>，</a:t>
                      </a:r>
                      <a:r>
                        <a:rPr lang="en-US" altLang="zh-CN" sz="2800" dirty="0"/>
                        <a:t>8</a:t>
                      </a:r>
                      <a:r>
                        <a:rPr lang="zh-CN" altLang="en-US" sz="2800" dirty="0"/>
                        <a:t>，</a:t>
                      </a:r>
                      <a:r>
                        <a:rPr lang="en-US" altLang="zh-CN" sz="2800" dirty="0"/>
                        <a:t>9</a:t>
                      </a:r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88544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781E206E-83AD-4BAC-B883-1364ECEFCACB}"/>
              </a:ext>
            </a:extLst>
          </p:cNvPr>
          <p:cNvSpPr/>
          <p:nvPr/>
        </p:nvSpPr>
        <p:spPr>
          <a:xfrm>
            <a:off x="3787170" y="32443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胡彦斌白举纲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26524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G:\QQ截图201607142012副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416425" y="1916113"/>
            <a:ext cx="3457575" cy="1377950"/>
          </a:xfrm>
          <a:prstGeom prst="rect">
            <a:avLst/>
          </a:prstGeom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500" spc="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0"/>
              </a:spcBef>
              <a:defRPr/>
            </a:pPr>
            <a:r>
              <a:rPr lang="zh-CN" altLang="en-US" sz="3500" spc="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结束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59300" y="3284538"/>
            <a:ext cx="3457575" cy="94297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ct val="0"/>
              </a:spcBef>
              <a:defRPr/>
            </a:pPr>
            <a:r>
              <a:rPr lang="en-US" altLang="zh-CN" sz="2500" b="1" dirty="0">
                <a:solidFill>
                  <a:prstClr val="white"/>
                </a:solidFill>
                <a:latin typeface="Candara"/>
                <a:ea typeface="楷体" pitchFamily="49" charset="-122"/>
              </a:rPr>
              <a:t> </a:t>
            </a:r>
            <a:r>
              <a:rPr lang="zh-CN" altLang="en-US" sz="2000" b="1" dirty="0">
                <a:solidFill>
                  <a:prstClr val="white"/>
                </a:solidFill>
                <a:latin typeface="Candara"/>
                <a:ea typeface="楷体" pitchFamily="49" charset="-122"/>
              </a:rPr>
              <a:t>哈尔滨工业大学  陈鄞</a:t>
            </a:r>
            <a:endParaRPr lang="zh-CN" altLang="en-US" sz="2000" b="1" spc="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529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44AAB-08BC-4925-B2A3-C3E6B128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EC17D2-E868-49E2-882F-1D54910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89" y="1456714"/>
            <a:ext cx="7673222" cy="46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98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B46A6-D403-46E6-8B06-624B3A65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1DD166-6B09-438E-A8F1-BBEA22218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3"/>
          <a:stretch/>
        </p:blipFill>
        <p:spPr>
          <a:xfrm>
            <a:off x="119492" y="1116280"/>
            <a:ext cx="8680123" cy="44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27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C0708-8BCD-437E-A509-410241F9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F124AE-4A13-4BC1-AC0F-A72B4968D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6"/>
          <a:stretch/>
        </p:blipFill>
        <p:spPr>
          <a:xfrm>
            <a:off x="200025" y="697560"/>
            <a:ext cx="3738501" cy="388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8F3B2A-6015-4F93-9005-95BE90C5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430" y="3025178"/>
            <a:ext cx="6234545" cy="34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06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我们可以根据语法分析栈中的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状态来推断出这个状态表示了什么文法符号。我们如何推导出这个信息？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通过分析表推导出的，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ACTION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：状态这一列的终结符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：状态这一列的非终结符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例：只有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s…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算，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r…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不算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状态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表示的是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，状态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表示的是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状态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表示的是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状态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5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6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表示的是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2CD808-0699-486C-9053-2E551A3F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312" y="2638309"/>
            <a:ext cx="2864708" cy="34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93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95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为（增广）文法</a:t>
            </a:r>
          </a:p>
          <a:p>
            <a:pPr marL="0" lvl="0" indent="0" algn="ctr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项集。计算这些项集的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函数。给出这个文法的语法分析表。这个文法是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文法吗？如果是，利用得到的分析表，给出处理输入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*a+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时的各个动作。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195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95F5F-E60D-4066-9DA6-13AABF94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59" y="6520646"/>
            <a:ext cx="6808250" cy="105785"/>
          </a:xfrm>
        </p:spPr>
        <p:txBody>
          <a:bodyPr/>
          <a:lstStyle/>
          <a:p>
            <a:r>
              <a:rPr lang="zh-CN" altLang="en-US" sz="2200" dirty="0">
                <a:latin typeface="Arial" panose="020B0604020202020204" pitchFamily="34" charset="0"/>
              </a:rPr>
              <a:t>将</a:t>
            </a:r>
            <a:r>
              <a:rPr lang="en-US" altLang="zh-CN" sz="2200" dirty="0">
                <a:latin typeface="Arial" panose="020B0604020202020204" pitchFamily="34" charset="0"/>
              </a:rPr>
              <a:t>14</a:t>
            </a:r>
            <a:r>
              <a:rPr lang="zh-CN" altLang="en-US" sz="2200" dirty="0">
                <a:latin typeface="Arial" panose="020B0604020202020204" pitchFamily="34" charset="0"/>
              </a:rPr>
              <a:t>行分成两行，负数分开为两部分，负号和常量</a:t>
            </a:r>
            <a:endParaRPr lang="zh-CN" altLang="en-US" sz="2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E37979-89A6-4029-8A3B-112003B8C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8" y="1056904"/>
            <a:ext cx="8256407" cy="5075609"/>
          </a:xfrm>
        </p:spPr>
      </p:pic>
    </p:spTree>
    <p:extLst>
      <p:ext uri="{BB962C8B-B14F-4D97-AF65-F5344CB8AC3E}">
        <p14:creationId xmlns:p14="http://schemas.microsoft.com/office/powerpoint/2010/main" val="2709017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2380292" y="2767030"/>
            <a:ext cx="1550735" cy="2304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SzPct val="100000"/>
              <a:buNone/>
              <a:defRPr/>
            </a:pPr>
            <a:endParaRPr lang="zh-CN" altLang="en-US" sz="210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29446" y="1491302"/>
            <a:ext cx="1316831" cy="15332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SzPct val="100000"/>
              <a:buNone/>
              <a:defRPr/>
            </a:pPr>
            <a:r>
              <a:rPr lang="zh-CN" altLang="en-US" sz="1800" b="1" dirty="0">
                <a:solidFill>
                  <a:prstClr val="black"/>
                </a:solidFill>
                <a:ea typeface="华文楷体" panose="02010600040101010101" pitchFamily="2" charset="-122"/>
              </a:rPr>
              <a:t>文法：</a:t>
            </a:r>
            <a:endParaRPr lang="en-US" altLang="zh-CN" sz="1800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defRPr/>
            </a:pPr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(0) S’ → S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defRPr/>
            </a:pPr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(1) S → SS+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defRPr/>
            </a:pPr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(2) S → SS*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defRPr/>
            </a:pPr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(3) S → a</a:t>
            </a:r>
            <a:endParaRPr lang="zh-CN" altLang="en-US" sz="1500" b="1" i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graphicFrame>
        <p:nvGraphicFramePr>
          <p:cNvPr id="7" name="Group 18"/>
          <p:cNvGraphicFramePr>
            <a:graphicFrameLocks noGrp="1"/>
          </p:cNvGraphicFramePr>
          <p:nvPr>
            <p:extLst/>
          </p:nvPr>
        </p:nvGraphicFramePr>
        <p:xfrm>
          <a:off x="81762" y="3615835"/>
          <a:ext cx="1837930" cy="1095579"/>
        </p:xfrm>
        <a:graphic>
          <a:graphicData uri="http://schemas.openxmlformats.org/drawingml/2006/table">
            <a:tbl>
              <a:tblPr/>
              <a:tblGrid>
                <a:gridCol w="317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9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98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FOLLOW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)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9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9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S’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 $ </a:t>
                      </a:r>
                      <a:endParaRPr kumimoji="0" lang="zh-CN" altLang="en-US" sz="1500" b="1" i="1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9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5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+,  *,  $ ,  a</a:t>
                      </a:r>
                      <a:endParaRPr kumimoji="0" lang="zh-CN" altLang="en-US" sz="1500" b="1" i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072941" y="1904243"/>
            <a:ext cx="1075322" cy="1431161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I0</a:t>
            </a: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: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S′ →· S 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· SS+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· SS*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· a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564798" y="1599754"/>
            <a:ext cx="1192249" cy="1985159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I1</a:t>
            </a: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: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S′ → S ·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S · S+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S · S*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· SS+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· SS*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· a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173582" y="1491301"/>
            <a:ext cx="1192249" cy="2262158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I3</a:t>
            </a: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: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SS · +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SS · *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S · S+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S · S*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· SS+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· SS*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· a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988887" y="4363083"/>
            <a:ext cx="1083750" cy="600164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I2</a:t>
            </a: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: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a · 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424782" y="4363082"/>
            <a:ext cx="1192249" cy="600164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I4</a:t>
            </a: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: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SS+ · 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916351" y="4422874"/>
            <a:ext cx="1192248" cy="600164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 err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I5</a:t>
            </a:r>
            <a:r>
              <a:rPr lang="en-US" altLang="zh-CN" sz="1500" b="1" i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:</a:t>
            </a:r>
          </a:p>
          <a:p>
            <a:pPr fontAlgn="base"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500" b="1" i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 → SS* · </a:t>
            </a:r>
          </a:p>
        </p:txBody>
      </p:sp>
      <p:cxnSp>
        <p:nvCxnSpPr>
          <p:cNvPr id="17" name="直接箭头连接符 16"/>
          <p:cNvCxnSpPr>
            <a:stCxn id="8" idx="3"/>
            <a:endCxn id="9" idx="1"/>
          </p:cNvCxnSpPr>
          <p:nvPr/>
        </p:nvCxnSpPr>
        <p:spPr>
          <a:xfrm flipV="1">
            <a:off x="3148263" y="2592334"/>
            <a:ext cx="416535" cy="27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235006" y="2335931"/>
            <a:ext cx="221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</a:t>
            </a:r>
            <a:endParaRPr lang="zh-CN" altLang="en-US" sz="1500" b="1" i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9" idx="3"/>
            <a:endCxn id="11" idx="1"/>
          </p:cNvCxnSpPr>
          <p:nvPr/>
        </p:nvCxnSpPr>
        <p:spPr>
          <a:xfrm>
            <a:off x="4757047" y="2592334"/>
            <a:ext cx="416535" cy="30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69775" y="2330826"/>
            <a:ext cx="221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</a:t>
            </a:r>
            <a:endParaRPr lang="zh-CN" altLang="en-US" sz="1500" b="1" i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>
            <a:stCxn id="11" idx="2"/>
            <a:endCxn id="15" idx="0"/>
          </p:cNvCxnSpPr>
          <p:nvPr/>
        </p:nvCxnSpPr>
        <p:spPr>
          <a:xfrm flipH="1">
            <a:off x="5512475" y="3753459"/>
            <a:ext cx="257232" cy="669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2"/>
            <a:endCxn id="13" idx="0"/>
          </p:cNvCxnSpPr>
          <p:nvPr/>
        </p:nvCxnSpPr>
        <p:spPr>
          <a:xfrm flipH="1">
            <a:off x="2530762" y="3335404"/>
            <a:ext cx="79840" cy="1027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9" idx="2"/>
            <a:endCxn id="13" idx="0"/>
          </p:cNvCxnSpPr>
          <p:nvPr/>
        </p:nvCxnSpPr>
        <p:spPr>
          <a:xfrm flipH="1">
            <a:off x="2530762" y="3584913"/>
            <a:ext cx="1630161" cy="778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1" idx="2"/>
            <a:endCxn id="13" idx="0"/>
          </p:cNvCxnSpPr>
          <p:nvPr/>
        </p:nvCxnSpPr>
        <p:spPr>
          <a:xfrm flipH="1">
            <a:off x="2530762" y="3753459"/>
            <a:ext cx="3238945" cy="609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1" idx="2"/>
            <a:endCxn id="14" idx="0"/>
          </p:cNvCxnSpPr>
          <p:nvPr/>
        </p:nvCxnSpPr>
        <p:spPr>
          <a:xfrm flipH="1">
            <a:off x="4020907" y="3753459"/>
            <a:ext cx="1748800" cy="609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11" idx="3"/>
            <a:endCxn id="11" idx="0"/>
          </p:cNvCxnSpPr>
          <p:nvPr/>
        </p:nvCxnSpPr>
        <p:spPr>
          <a:xfrm flipH="1" flipV="1">
            <a:off x="5769707" y="1491301"/>
            <a:ext cx="596124" cy="1131079"/>
          </a:xfrm>
          <a:prstGeom prst="bentConnector4">
            <a:avLst>
              <a:gd name="adj1" fmla="val -38348"/>
              <a:gd name="adj2" fmla="val 12021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6589394" y="1754202"/>
            <a:ext cx="221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</a:t>
            </a:r>
            <a:endParaRPr lang="zh-CN" altLang="en-US" sz="1500" b="1" i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336227" y="3695778"/>
            <a:ext cx="221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a</a:t>
            </a:r>
            <a:endParaRPr lang="zh-CN" altLang="en-US" sz="1500" b="1" i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198275" y="3695778"/>
            <a:ext cx="221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a</a:t>
            </a:r>
            <a:endParaRPr lang="zh-CN" altLang="en-US" sz="1500" b="1" i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183798" y="3765836"/>
            <a:ext cx="221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a</a:t>
            </a:r>
            <a:endParaRPr lang="zh-CN" altLang="en-US" sz="1500" b="1" i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58938" y="4031437"/>
            <a:ext cx="221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+</a:t>
            </a:r>
            <a:endParaRPr lang="zh-CN" altLang="en-US" sz="1500" b="1" i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637914" y="3994073"/>
            <a:ext cx="221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i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*</a:t>
            </a:r>
            <a:endParaRPr lang="zh-CN" altLang="en-US" sz="1500" b="1" i="1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graphicFrame>
        <p:nvGraphicFramePr>
          <p:cNvPr id="81" name="表格 80"/>
          <p:cNvGraphicFramePr/>
          <p:nvPr>
            <p:extLst/>
          </p:nvPr>
        </p:nvGraphicFramePr>
        <p:xfrm>
          <a:off x="6489987" y="3245810"/>
          <a:ext cx="2654014" cy="2607580"/>
        </p:xfrm>
        <a:graphic>
          <a:graphicData uri="http://schemas.openxmlformats.org/drawingml/2006/table">
            <a:tbl>
              <a:tblPr/>
              <a:tblGrid>
                <a:gridCol w="313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1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948"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状态</a:t>
                      </a:r>
                    </a:p>
                  </a:txBody>
                  <a:tcPr marL="68609" marR="68609" marT="25712" marB="2571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ACTION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GOTO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lang="zh-CN" altLang="en-US" sz="1400" b="1" i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400" b="1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*</a:t>
                      </a: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+</a:t>
                      </a:r>
                      <a:endParaRPr lang="zh-CN" altLang="en-US" sz="1400" b="1" i="1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华文楷体" panose="02010600040101010101" pitchFamily="2" charset="-122"/>
                          <a:ea typeface="Times New Roman" panose="02020603050405020304" pitchFamily="18" charset="0"/>
                        </a:rPr>
                        <a:t>$</a:t>
                      </a: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14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S</a:t>
                      </a:r>
                      <a:endParaRPr lang="zh-CN" altLang="en-US" sz="1400" b="1" i="1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4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s2</a:t>
                      </a:r>
                      <a:endParaRPr lang="zh-CN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4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s2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200" b="1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94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r3</a:t>
                      </a:r>
                      <a:r>
                        <a:rPr lang="en-US" altLang="zh-CN" sz="1400" b="1" dirty="0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r3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r3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94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s2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s5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s4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94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94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r2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r2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r2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r2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2" name="文本框 81"/>
          <p:cNvSpPr txBox="1"/>
          <p:nvPr/>
        </p:nvSpPr>
        <p:spPr>
          <a:xfrm>
            <a:off x="2712036" y="5295871"/>
            <a:ext cx="3462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FF0000"/>
                </a:solidFill>
              </a:rPr>
              <a:t>结论：分析表中无冲突动作，为</a:t>
            </a:r>
            <a:r>
              <a:rPr lang="en-US" altLang="zh-CN" sz="1350" b="1" dirty="0" err="1">
                <a:solidFill>
                  <a:srgbClr val="FF0000"/>
                </a:solidFill>
              </a:rPr>
              <a:t>SLR</a:t>
            </a:r>
            <a:r>
              <a:rPr lang="zh-CN" altLang="en-US" sz="1350" b="1" dirty="0">
                <a:solidFill>
                  <a:srgbClr val="FF0000"/>
                </a:solidFill>
              </a:rPr>
              <a:t>文法</a:t>
            </a:r>
          </a:p>
        </p:txBody>
      </p:sp>
    </p:spTree>
    <p:extLst>
      <p:ext uri="{BB962C8B-B14F-4D97-AF65-F5344CB8AC3E}">
        <p14:creationId xmlns:p14="http://schemas.microsoft.com/office/powerpoint/2010/main" val="164182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3796495" y="1133793"/>
          <a:ext cx="2531112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704">
                  <a:extLst>
                    <a:ext uri="{9D8B030D-6E8A-4147-A177-3AD203B41FA5}">
                      <a16:colId xmlns:a16="http://schemas.microsoft.com/office/drawing/2014/main" val="318025519"/>
                    </a:ext>
                  </a:extLst>
                </a:gridCol>
                <a:gridCol w="843704">
                  <a:extLst>
                    <a:ext uri="{9D8B030D-6E8A-4147-A177-3AD203B41FA5}">
                      <a16:colId xmlns:a16="http://schemas.microsoft.com/office/drawing/2014/main" val="2746803877"/>
                    </a:ext>
                  </a:extLst>
                </a:gridCol>
                <a:gridCol w="843704">
                  <a:extLst>
                    <a:ext uri="{9D8B030D-6E8A-4147-A177-3AD203B41FA5}">
                      <a16:colId xmlns:a16="http://schemas.microsoft.com/office/drawing/2014/main" val="115307479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剩余输入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动作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48454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aa*a+$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5643046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02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a*a+$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移入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8876510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a*a+$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S→a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7431161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a*a+$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4988070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012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*a+$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移入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8096808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*a+$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S→a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922223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013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*a+$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831555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0135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$SS*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移入*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5096273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S→SS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*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0024158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399067" y="1147100"/>
          <a:ext cx="2627169" cy="3756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723">
                  <a:extLst>
                    <a:ext uri="{9D8B030D-6E8A-4147-A177-3AD203B41FA5}">
                      <a16:colId xmlns:a16="http://schemas.microsoft.com/office/drawing/2014/main" val="849356450"/>
                    </a:ext>
                  </a:extLst>
                </a:gridCol>
                <a:gridCol w="875723">
                  <a:extLst>
                    <a:ext uri="{9D8B030D-6E8A-4147-A177-3AD203B41FA5}">
                      <a16:colId xmlns:a16="http://schemas.microsoft.com/office/drawing/2014/main" val="2002974514"/>
                    </a:ext>
                  </a:extLst>
                </a:gridCol>
                <a:gridCol w="875723">
                  <a:extLst>
                    <a:ext uri="{9D8B030D-6E8A-4147-A177-3AD203B41FA5}">
                      <a16:colId xmlns:a16="http://schemas.microsoft.com/office/drawing/2014/main" val="3024179052"/>
                    </a:ext>
                  </a:extLst>
                </a:gridCol>
              </a:tblGrid>
              <a:tr h="2892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剩余输入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动作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6677350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93804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移入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868642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S→a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4360519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+$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2066045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0134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$SS+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移入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+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3682956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S→SS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+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5762184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$S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$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6381955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>
          <a:xfrm>
            <a:off x="103893" y="1038644"/>
            <a:ext cx="1316831" cy="15332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SzPct val="100000"/>
              <a:buNone/>
              <a:defRPr/>
            </a:pPr>
            <a:r>
              <a:rPr lang="zh-CN" altLang="en-US" sz="1800" b="1" dirty="0">
                <a:solidFill>
                  <a:prstClr val="black"/>
                </a:solidFill>
                <a:ea typeface="华文楷体" panose="02010600040101010101" pitchFamily="2" charset="-122"/>
              </a:rPr>
              <a:t>文法：</a:t>
            </a:r>
            <a:endParaRPr lang="en-US" altLang="zh-CN" sz="1800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defRPr/>
            </a:pPr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(0) S’ → S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defRPr/>
            </a:pPr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(1) S → SS+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defRPr/>
            </a:pPr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(2) S → SS*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defRPr/>
            </a:pPr>
            <a:r>
              <a:rPr lang="en-US" altLang="zh-CN" sz="1500" b="1" i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(3) S → a</a:t>
            </a:r>
            <a:endParaRPr lang="zh-CN" altLang="en-US" sz="1500" b="1" i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graphicFrame>
        <p:nvGraphicFramePr>
          <p:cNvPr id="7" name="Group 18"/>
          <p:cNvGraphicFramePr>
            <a:graphicFrameLocks noGrp="1"/>
          </p:cNvGraphicFramePr>
          <p:nvPr>
            <p:extLst/>
          </p:nvPr>
        </p:nvGraphicFramePr>
        <p:xfrm>
          <a:off x="1704093" y="1133793"/>
          <a:ext cx="1837930" cy="1095579"/>
        </p:xfrm>
        <a:graphic>
          <a:graphicData uri="http://schemas.openxmlformats.org/drawingml/2006/table">
            <a:tbl>
              <a:tblPr/>
              <a:tblGrid>
                <a:gridCol w="317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9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98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FOLLOW</a:t>
                      </a: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kumimoji="0" lang="en-US" altLang="zh-CN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)</a:t>
                      </a:r>
                      <a:endParaRPr kumimoji="0" lang="zh-CN" alt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9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9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S’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 $ </a:t>
                      </a:r>
                      <a:endParaRPr kumimoji="0" lang="zh-CN" altLang="en-US" sz="1500" b="1" i="1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9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5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+,  *,  $ ,  a</a:t>
                      </a:r>
                      <a:endParaRPr kumimoji="0" lang="zh-CN" altLang="en-US" sz="1500" b="1" i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extLst/>
          </p:nvPr>
        </p:nvGraphicFramePr>
        <p:xfrm>
          <a:off x="518678" y="2844028"/>
          <a:ext cx="2654014" cy="2607580"/>
        </p:xfrm>
        <a:graphic>
          <a:graphicData uri="http://schemas.openxmlformats.org/drawingml/2006/table">
            <a:tbl>
              <a:tblPr/>
              <a:tblGrid>
                <a:gridCol w="313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1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948"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状态</a:t>
                      </a:r>
                    </a:p>
                  </a:txBody>
                  <a:tcPr marL="68609" marR="68609" marT="25712" marB="2571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ACTION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GOTO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lang="zh-CN" altLang="en-US" sz="1400" b="1" i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4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*</a:t>
                      </a: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+</a:t>
                      </a:r>
                      <a:endParaRPr lang="zh-CN" altLang="en-US" sz="1400" b="1" i="1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华文楷体" panose="02010600040101010101" pitchFamily="2" charset="-122"/>
                          <a:ea typeface="Times New Roman" panose="02020603050405020304" pitchFamily="18" charset="0"/>
                        </a:rPr>
                        <a:t>$</a:t>
                      </a: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14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S</a:t>
                      </a:r>
                      <a:endParaRPr lang="zh-CN" altLang="en-US" sz="1400" b="1" i="1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4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s2</a:t>
                      </a:r>
                      <a:endParaRPr lang="zh-CN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4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s2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200" b="1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94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r3</a:t>
                      </a:r>
                      <a:r>
                        <a:rPr lang="en-US" altLang="zh-CN" sz="1400" b="1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r3</a:t>
                      </a:r>
                      <a:endParaRPr lang="zh-CN" altLang="en-US" sz="14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r3</a:t>
                      </a:r>
                      <a:endParaRPr lang="zh-CN" altLang="en-US" sz="14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94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s2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s5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err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s4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94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r1</a:t>
                      </a:r>
                      <a:endParaRPr lang="zh-CN" altLang="en-US" sz="14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r1</a:t>
                      </a:r>
                      <a:endParaRPr lang="zh-CN" altLang="en-US" sz="14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r1</a:t>
                      </a:r>
                      <a:endParaRPr lang="zh-CN" altLang="en-US" sz="14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94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r2</a:t>
                      </a:r>
                      <a:endParaRPr lang="zh-CN" altLang="en-US" sz="14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r2</a:t>
                      </a:r>
                      <a:endParaRPr lang="zh-CN" altLang="en-US" sz="14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r2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+mn-cs"/>
                        </a:rPr>
                        <a:t>r2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609" marR="68609" marT="25712" marB="2571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4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0 S 1 | 0 1	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000111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963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310C192F-4BD0-4B0F-81A6-E1721E727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1125539"/>
            <a:ext cx="7931150" cy="358775"/>
          </a:xfrm>
        </p:spPr>
        <p:txBody>
          <a:bodyPr/>
          <a:lstStyle/>
          <a:p>
            <a:pPr eaLnBrk="1" hangingPunct="1"/>
            <a:r>
              <a:rPr lang="zh-CN" altLang="en-US"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</a:p>
        </p:txBody>
      </p:sp>
      <p:sp>
        <p:nvSpPr>
          <p:cNvPr id="12293" name="矩形 7">
            <a:extLst>
              <a:ext uri="{FF2B5EF4-FFF2-40B4-BE49-F238E27FC236}">
                <a16:creationId xmlns:a16="http://schemas.microsoft.com/office/drawing/2014/main" id="{7D86E02B-C964-4B28-9CB5-602EE3E35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67" y="1231703"/>
            <a:ext cx="144145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noProof="1">
                <a:latin typeface="楷体" pitchFamily="49" charset="-122"/>
                <a:ea typeface="楷体" pitchFamily="49" charset="-122"/>
                <a:cs typeface="华文楷体" pitchFamily="2" charset="-122"/>
              </a:rPr>
              <a:t>文法</a:t>
            </a:r>
            <a:endParaRPr lang="zh-CN" altLang="zh-CN" b="1" noProof="1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zh-CN" b="1" noProof="1"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(0) </a:t>
            </a:r>
            <a:r>
              <a:rPr lang="en-US" altLang="zh-CN" b="1" i="1" noProof="1"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S′</a:t>
            </a:r>
            <a:r>
              <a:rPr lang="en-US" altLang="zh-CN" b="1" noProof="1"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→ </a:t>
            </a:r>
            <a:r>
              <a:rPr lang="en-US" altLang="zh-CN" b="1" i="1" noProof="1"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S</a:t>
            </a:r>
            <a:r>
              <a:rPr lang="en-US" altLang="zh-CN" b="1" noProof="1"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</a:t>
            </a:r>
            <a:br>
              <a:rPr lang="en-US" altLang="zh-CN" b="1"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noProof="1">
                <a:latin typeface="Times New Roman" pitchFamily="18" charset="0"/>
                <a:cs typeface="Times New Roman" pitchFamily="18" charset="0"/>
              </a:rPr>
              <a:t>(1) </a:t>
            </a:r>
            <a:r>
              <a:rPr lang="en-US" altLang="zh-CN" b="1" i="1" noProof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noProof="1">
                <a:latin typeface="Times New Roman" pitchFamily="18" charset="0"/>
                <a:cs typeface="Times New Roman" pitchFamily="18" charset="0"/>
              </a:rPr>
              <a:t> → 0S1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noProof="1">
                <a:latin typeface="Times New Roman" pitchFamily="18" charset="0"/>
                <a:cs typeface="Times New Roman" pitchFamily="18" charset="0"/>
              </a:rPr>
              <a:t>(2) </a:t>
            </a:r>
            <a:r>
              <a:rPr lang="en-US" altLang="zh-CN" b="1" i="1" noProof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noProof="1">
                <a:latin typeface="Times New Roman" pitchFamily="18" charset="0"/>
                <a:cs typeface="Times New Roman" pitchFamily="18" charset="0"/>
              </a:rPr>
              <a:t> →  </a:t>
            </a:r>
            <a:r>
              <a:rPr lang="en-US" altLang="zh-CN" b="1" i="1" noProof="1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altLang="zh-CN" b="1" noProof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855EF2-4B8A-4AA6-B18E-739EF6642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8459" y="1818307"/>
            <a:ext cx="173316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500" b="1" i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SLR</a:t>
            </a:r>
            <a:r>
              <a:rPr lang="zh-CN" altLang="zh-CN" sz="25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分析表</a:t>
            </a:r>
            <a:endParaRPr lang="zh-CN" altLang="en-US" sz="25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3253" name="表格 53252">
            <a:extLst>
              <a:ext uri="{FF2B5EF4-FFF2-40B4-BE49-F238E27FC236}">
                <a16:creationId xmlns:a16="http://schemas.microsoft.com/office/drawing/2014/main" id="{0E2C29AA-E1B8-47DF-85A2-FD7AF6CE649A}"/>
              </a:ext>
            </a:extLst>
          </p:cNvPr>
          <p:cNvGraphicFramePr/>
          <p:nvPr>
            <p:extLst/>
          </p:nvPr>
        </p:nvGraphicFramePr>
        <p:xfrm>
          <a:off x="5997178" y="2453661"/>
          <a:ext cx="2815728" cy="29845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3063"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状态</a:t>
                      </a:r>
                    </a:p>
                  </a:txBody>
                  <a:tcPr marL="91478" marR="91478" marT="34283" marB="34283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ACTION</a:t>
                      </a:r>
                      <a:endParaRPr lang="zh-CN" altLang="en-US" sz="1800" b="1" i="1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GOTO</a:t>
                      </a:r>
                      <a:endParaRPr lang="zh-CN" altLang="en-US" sz="1800" b="1" i="1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6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b="1" i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1800" b="1" i="1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latin typeface="华文楷体" panose="02010600040101010101" pitchFamily="2" charset="-122"/>
                          <a:ea typeface="Times New Roman" panose="02020603050405020304" pitchFamily="18" charset="0"/>
                        </a:rPr>
                        <a:t>$</a:t>
                      </a:r>
                      <a:r>
                        <a:rPr lang="en-US" altLang="zh-CN" sz="18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18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S</a:t>
                      </a:r>
                      <a:endParaRPr lang="zh-CN" altLang="en-US" sz="1800" b="1" i="1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s2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62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s2</a:t>
                      </a:r>
                      <a:r>
                        <a:rPr lang="en-US" altLang="zh-CN" sz="1800" b="1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s4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62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s5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r2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r2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062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r1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r1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78" marR="91478" marT="34283" marB="3428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78" marR="91478" marT="34283" marB="342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1587" name="组合 29">
            <a:extLst>
              <a:ext uri="{FF2B5EF4-FFF2-40B4-BE49-F238E27FC236}">
                <a16:creationId xmlns:a16="http://schemas.microsoft.com/office/drawing/2014/main" id="{882EA9F1-3FD2-44EF-8755-713DFAC16487}"/>
              </a:ext>
            </a:extLst>
          </p:cNvPr>
          <p:cNvGrpSpPr>
            <a:grpSpLocks/>
          </p:cNvGrpSpPr>
          <p:nvPr/>
        </p:nvGrpSpPr>
        <p:grpSpPr bwMode="auto">
          <a:xfrm>
            <a:off x="736600" y="2309639"/>
            <a:ext cx="4756150" cy="3389313"/>
            <a:chOff x="3586435" y="315270"/>
            <a:chExt cx="5349705" cy="4170975"/>
          </a:xfrm>
        </p:grpSpPr>
        <p:sp>
          <p:nvSpPr>
            <p:cNvPr id="21588" name="Line 18">
              <a:extLst>
                <a:ext uri="{FF2B5EF4-FFF2-40B4-BE49-F238E27FC236}">
                  <a16:creationId xmlns:a16="http://schemas.microsoft.com/office/drawing/2014/main" id="{FB3E8938-82E7-42EA-8C15-DC850C4BE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4022" y="2961337"/>
              <a:ext cx="64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9" name="Line 18">
              <a:extLst>
                <a:ext uri="{FF2B5EF4-FFF2-40B4-BE49-F238E27FC236}">
                  <a16:creationId xmlns:a16="http://schemas.microsoft.com/office/drawing/2014/main" id="{77FDF155-710A-4557-B4AA-2DF228FDD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2320" y="3890031"/>
              <a:ext cx="792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0" name="Line 18">
              <a:extLst>
                <a:ext uri="{FF2B5EF4-FFF2-40B4-BE49-F238E27FC236}">
                  <a16:creationId xmlns:a16="http://schemas.microsoft.com/office/drawing/2014/main" id="{154F769D-E654-4C22-A39B-9D384D617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2320" y="2961337"/>
              <a:ext cx="792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1" name="Line 18">
              <a:extLst>
                <a:ext uri="{FF2B5EF4-FFF2-40B4-BE49-F238E27FC236}">
                  <a16:creationId xmlns:a16="http://schemas.microsoft.com/office/drawing/2014/main" id="{4FB3330D-DD76-4CB9-974F-DD40EEFE2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2320" y="1675453"/>
              <a:ext cx="792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2" name="Text Box 14">
              <a:extLst>
                <a:ext uri="{FF2B5EF4-FFF2-40B4-BE49-F238E27FC236}">
                  <a16:creationId xmlns:a16="http://schemas.microsoft.com/office/drawing/2014/main" id="{F7A7CEA0-AFD8-4536-9B23-752931C4E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435" y="315270"/>
              <a:ext cx="1412422" cy="1629317"/>
            </a:xfrm>
            <a:prstGeom prst="rect">
              <a:avLst/>
            </a:prstGeom>
            <a:solidFill>
              <a:srgbClr val="B5CEED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i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:</a:t>
              </a:r>
            </a:p>
            <a:p>
              <a:pPr>
                <a:spcBef>
                  <a:spcPct val="0"/>
                </a:spcBef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′</a:t>
              </a:r>
              <a:r>
                <a:rPr lang="en-US" altLang="zh-CN" sz="2000" b="1" i="1">
                  <a:solidFill>
                    <a:srgbClr val="2D83F4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→ 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· </a:t>
              </a: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S</a:t>
              </a:r>
            </a:p>
            <a:p>
              <a:pPr>
                <a:spcBef>
                  <a:spcPct val="0"/>
                </a:spcBef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S→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· </a:t>
              </a: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0S1</a:t>
              </a:r>
            </a:p>
            <a:p>
              <a:pPr>
                <a:spcBef>
                  <a:spcPct val="0"/>
                </a:spcBef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S → 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· 01</a:t>
              </a:r>
              <a:endParaRPr lang="en-US" altLang="zh-CN" sz="2000" b="1" i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5B2EF260-A66E-4E7F-8F8E-E1F95179C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435" y="2284517"/>
              <a:ext cx="1412422" cy="20074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chemeClr val="tx2"/>
                </a:buClr>
                <a:buSzPct val="75000"/>
                <a:buFont typeface="Monotype Sorts"/>
                <a:buNone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:</a:t>
              </a:r>
            </a:p>
            <a:p>
              <a:pPr>
                <a:buClr>
                  <a:schemeClr val="tx2"/>
                </a:buClr>
                <a:buSzPct val="75000"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S→0 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 S1</a:t>
              </a:r>
            </a:p>
            <a:p>
              <a:pPr>
                <a:buClr>
                  <a:schemeClr val="tx2"/>
                </a:buClr>
                <a:buSzPct val="75000"/>
                <a:buFont typeface="Monotype Sorts"/>
                <a:buNone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S →0 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 </a:t>
              </a: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en-US" altLang="zh-CN" sz="2000" b="1" i="1">
                <a:latin typeface="Times New Roman" panose="02020603050405020304" pitchFamily="18" charset="0"/>
              </a:endParaRPr>
            </a:p>
            <a:p>
              <a:pPr>
                <a:buClr>
                  <a:schemeClr val="tx2"/>
                </a:buClr>
                <a:buSzPct val="75000"/>
                <a:buFont typeface="Monotype Sorts"/>
                <a:buNone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S → 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 0S1</a:t>
              </a:r>
              <a:endParaRPr kumimoji="1" lang="en-US" altLang="zh-CN" sz="2000" b="1" i="1">
                <a:latin typeface="Times New Roman" panose="02020603050405020304" pitchFamily="18" charset="0"/>
              </a:endParaRPr>
            </a:p>
            <a:p>
              <a:pPr>
                <a:buClr>
                  <a:schemeClr val="tx2"/>
                </a:buClr>
                <a:buSzPct val="75000"/>
                <a:buFont typeface="Monotype Sorts"/>
                <a:buNone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S→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· 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21594" name="Text Box 14">
              <a:extLst>
                <a:ext uri="{FF2B5EF4-FFF2-40B4-BE49-F238E27FC236}">
                  <a16:creationId xmlns:a16="http://schemas.microsoft.com/office/drawing/2014/main" id="{A0D48CE5-7488-4486-909B-9A89E3BA7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7749" y="1325291"/>
              <a:ext cx="1262430" cy="871314"/>
            </a:xfrm>
            <a:prstGeom prst="rect">
              <a:avLst/>
            </a:prstGeom>
            <a:solidFill>
              <a:srgbClr val="B5CEED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i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:</a:t>
              </a:r>
            </a:p>
            <a:p>
              <a:pPr>
                <a:spcBef>
                  <a:spcPct val="0"/>
                </a:spcBef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′</a:t>
              </a:r>
              <a:r>
                <a:rPr lang="en-US" altLang="zh-CN" sz="2000" b="1" i="1">
                  <a:solidFill>
                    <a:srgbClr val="2D83F4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→ S 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·</a:t>
              </a:r>
              <a:endParaRPr lang="en-US" altLang="zh-CN" sz="2000" b="1" i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BA8D06A0-396D-4D67-9E89-38A3A1DF9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7749" y="2472064"/>
              <a:ext cx="1430278" cy="8713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chemeClr val="tx2"/>
                </a:buClr>
                <a:buSzPct val="75000"/>
                <a:buFont typeface="Monotype Sorts"/>
                <a:buNone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:</a:t>
              </a:r>
            </a:p>
            <a:p>
              <a:pPr>
                <a:buClr>
                  <a:schemeClr val="tx2"/>
                </a:buClr>
                <a:buSzPct val="75000"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S→0S 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 1</a:t>
              </a: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A2CEC3DC-0FEF-4DD2-BC02-68CE84EF6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7749" y="3614931"/>
              <a:ext cx="1285643" cy="8713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chemeClr val="tx2"/>
                </a:buClr>
                <a:buSzPct val="75000"/>
                <a:buFont typeface="Monotype Sorts"/>
                <a:buNone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:</a:t>
              </a:r>
            </a:p>
            <a:p>
              <a:pPr>
                <a:buClr>
                  <a:schemeClr val="tx2"/>
                </a:buClr>
                <a:buSzPct val="75000"/>
                <a:buFont typeface="Monotype Sorts"/>
                <a:buNone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S→01 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 </a:t>
              </a:r>
              <a:endParaRPr kumimoji="1" lang="en-US" altLang="zh-CN" sz="2000" b="1" i="1"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B16225C6-CB4A-4B9E-9ECA-C9C4FA287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6214" y="2472064"/>
              <a:ext cx="1349926" cy="8713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chemeClr val="tx2"/>
                </a:buClr>
                <a:buSzPct val="75000"/>
                <a:buFont typeface="Monotype Sorts"/>
                <a:buNone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5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:</a:t>
              </a:r>
            </a:p>
            <a:p>
              <a:pPr>
                <a:buClr>
                  <a:schemeClr val="tx2"/>
                </a:buClr>
                <a:buSzPct val="75000"/>
                <a:buFont typeface="Monotype Sorts"/>
                <a:buNone/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S→0S1 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kumimoji="1" lang="en-US" altLang="zh-CN" sz="2000" b="1" i="1">
                <a:latin typeface="Times New Roman" panose="02020603050405020304" pitchFamily="18" charset="0"/>
              </a:endParaRPr>
            </a:p>
          </p:txBody>
        </p:sp>
        <p:sp>
          <p:nvSpPr>
            <p:cNvPr id="21600" name="Line 18">
              <a:extLst>
                <a:ext uri="{FF2B5EF4-FFF2-40B4-BE49-F238E27FC236}">
                  <a16:creationId xmlns:a16="http://schemas.microsoft.com/office/drawing/2014/main" id="{86CD6C73-2173-4308-A850-E2DAAB8AA1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1308" y="1970962"/>
              <a:ext cx="0" cy="3039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任意多边形 21">
              <a:extLst>
                <a:ext uri="{FF2B5EF4-FFF2-40B4-BE49-F238E27FC236}">
                  <a16:creationId xmlns:a16="http://schemas.microsoft.com/office/drawing/2014/main" id="{85160BF0-A460-4466-9A57-A5E80AB6497A}"/>
                </a:ext>
              </a:extLst>
            </p:cNvPr>
            <p:cNvSpPr/>
            <p:nvPr/>
          </p:nvSpPr>
          <p:spPr>
            <a:xfrm>
              <a:off x="4838151" y="2120413"/>
              <a:ext cx="357123" cy="377049"/>
            </a:xfrm>
            <a:custGeom>
              <a:avLst/>
              <a:gdLst>
                <a:gd name="connsiteX0" fmla="*/ 231006 w 495701"/>
                <a:gd name="connsiteY0" fmla="*/ 519764 h 519764"/>
                <a:gd name="connsiteX1" fmla="*/ 442762 w 495701"/>
                <a:gd name="connsiteY1" fmla="*/ 423511 h 519764"/>
                <a:gd name="connsiteX2" fmla="*/ 490888 w 495701"/>
                <a:gd name="connsiteY2" fmla="*/ 202130 h 519764"/>
                <a:gd name="connsiteX3" fmla="*/ 413886 w 495701"/>
                <a:gd name="connsiteY3" fmla="*/ 48126 h 519764"/>
                <a:gd name="connsiteX4" fmla="*/ 221381 w 495701"/>
                <a:gd name="connsiteY4" fmla="*/ 0 h 519764"/>
                <a:gd name="connsiteX5" fmla="*/ 77002 w 495701"/>
                <a:gd name="connsiteY5" fmla="*/ 48126 h 519764"/>
                <a:gd name="connsiteX6" fmla="*/ 0 w 495701"/>
                <a:gd name="connsiteY6" fmla="*/ 211756 h 51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01" h="519764">
                  <a:moveTo>
                    <a:pt x="231006" y="519764"/>
                  </a:moveTo>
                  <a:cubicBezTo>
                    <a:pt x="315227" y="498107"/>
                    <a:pt x="399448" y="476450"/>
                    <a:pt x="442762" y="423511"/>
                  </a:cubicBezTo>
                  <a:cubicBezTo>
                    <a:pt x="486076" y="370572"/>
                    <a:pt x="495701" y="264694"/>
                    <a:pt x="490888" y="202130"/>
                  </a:cubicBezTo>
                  <a:cubicBezTo>
                    <a:pt x="486075" y="139566"/>
                    <a:pt x="458804" y="81814"/>
                    <a:pt x="413886" y="48126"/>
                  </a:cubicBezTo>
                  <a:cubicBezTo>
                    <a:pt x="368968" y="14438"/>
                    <a:pt x="277528" y="0"/>
                    <a:pt x="221381" y="0"/>
                  </a:cubicBezTo>
                  <a:cubicBezTo>
                    <a:pt x="165234" y="0"/>
                    <a:pt x="113899" y="12833"/>
                    <a:pt x="77002" y="48126"/>
                  </a:cubicBezTo>
                  <a:cubicBezTo>
                    <a:pt x="40105" y="83419"/>
                    <a:pt x="20052" y="147587"/>
                    <a:pt x="0" y="211756"/>
                  </a:cubicBezTo>
                </a:path>
              </a:pathLst>
            </a:cu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602" name="Text Box 4">
              <a:extLst>
                <a:ext uri="{FF2B5EF4-FFF2-40B4-BE49-F238E27FC236}">
                  <a16:creationId xmlns:a16="http://schemas.microsoft.com/office/drawing/2014/main" id="{A185CB3E-20BD-40CE-B92E-18B5D2B5A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633" y="1241285"/>
              <a:ext cx="381068" cy="49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1603" name="Text Box 4">
              <a:extLst>
                <a:ext uri="{FF2B5EF4-FFF2-40B4-BE49-F238E27FC236}">
                  <a16:creationId xmlns:a16="http://schemas.microsoft.com/office/drawing/2014/main" id="{9CD242D3-7E1B-45D2-837E-F022029D9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633" y="3468592"/>
              <a:ext cx="381068" cy="49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604" name="Text Box 4">
              <a:extLst>
                <a:ext uri="{FF2B5EF4-FFF2-40B4-BE49-F238E27FC236}">
                  <a16:creationId xmlns:a16="http://schemas.microsoft.com/office/drawing/2014/main" id="{154046F0-B3AF-4C37-8DC6-FD90AB6E8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633" y="2539589"/>
              <a:ext cx="381068" cy="49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1605" name="Text Box 4">
              <a:extLst>
                <a:ext uri="{FF2B5EF4-FFF2-40B4-BE49-F238E27FC236}">
                  <a16:creationId xmlns:a16="http://schemas.microsoft.com/office/drawing/2014/main" id="{80124B5C-5BB2-4124-9771-5DE5815BA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9539" y="1944587"/>
              <a:ext cx="381067" cy="49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1606" name="Text Box 4">
              <a:extLst>
                <a:ext uri="{FF2B5EF4-FFF2-40B4-BE49-F238E27FC236}">
                  <a16:creationId xmlns:a16="http://schemas.microsoft.com/office/drawing/2014/main" id="{E6D1A578-8CA9-4FC3-BCB6-BB928DF60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2947" y="1868360"/>
              <a:ext cx="381067" cy="49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1607" name="Text Box 4">
              <a:extLst>
                <a:ext uri="{FF2B5EF4-FFF2-40B4-BE49-F238E27FC236}">
                  <a16:creationId xmlns:a16="http://schemas.microsoft.com/office/drawing/2014/main" id="{F0AA486E-FF47-462F-A0AE-35F31C0B0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898" y="2539589"/>
              <a:ext cx="381068" cy="49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5" name="矩形 7">
            <a:extLst>
              <a:ext uri="{FF2B5EF4-FFF2-40B4-BE49-F238E27FC236}">
                <a16:creationId xmlns:a16="http://schemas.microsoft.com/office/drawing/2014/main" id="{877BC1A3-105B-4840-8FED-E84D03D13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074" y="1642613"/>
            <a:ext cx="224410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i="1" dirty="0">
                <a:latin typeface="Times New Roman" panose="02020603050405020304" pitchFamily="18" charset="0"/>
              </a:rPr>
              <a:t>FOLLOW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</a:rPr>
              <a:t>) = {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$</a:t>
            </a:r>
            <a:r>
              <a:rPr lang="en-US" altLang="zh-CN" b="1" dirty="0">
                <a:latin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</a:rPr>
              <a:t>1 </a:t>
            </a: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en-US" altLang="zh-CN" b="1" noProof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8D8525-3962-4A0A-99BC-2E2DCEB81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9522" y="614433"/>
            <a:ext cx="4159496" cy="35772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A50DEA-78D0-473B-AF9B-8D5FFE8A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04438"/>
            <a:ext cx="4159496" cy="48125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F71831-A54A-4849-9A7A-43A4A159A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523" y="4291158"/>
            <a:ext cx="4428218" cy="22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43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+ S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* S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a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 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 * a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0075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SLR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288F49F8-81AC-4F2A-B16D-1575FF8B8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124" y="3088513"/>
            <a:ext cx="788194" cy="1349087"/>
          </a:xfrm>
          <a:prstGeom prst="rect">
            <a:avLst/>
          </a:prstGeom>
          <a:solidFill>
            <a:srgbClr val="B5CEED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defTabSz="685800"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  <a:defRPr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kern="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S’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+SS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*SS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a</a:t>
            </a:r>
            <a:endParaRPr lang="en-US" altLang="zh-CN" sz="1200" b="1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5D19514-96A0-4E01-A37F-F6CFE0945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123" y="4631086"/>
            <a:ext cx="788194" cy="451406"/>
          </a:xfrm>
          <a:prstGeom prst="rect">
            <a:avLst/>
          </a:prstGeom>
          <a:solidFill>
            <a:srgbClr val="B5CEED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defTabSz="685800"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  <a:defRPr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kern="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S’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S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6B441F3-B0E8-4E47-90B1-BC76B5F60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903" y="2744946"/>
            <a:ext cx="788194" cy="1528624"/>
          </a:xfrm>
          <a:prstGeom prst="rect">
            <a:avLst/>
          </a:prstGeom>
          <a:solidFill>
            <a:srgbClr val="B5CEED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defTabSz="685800"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  <a:defRPr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kern="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→*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+SS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*SS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a</a:t>
            </a:r>
            <a:endParaRPr lang="en-US" altLang="zh-CN" sz="1200" b="1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21C501A7-2192-4AD5-81E0-61548CF8F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750" y="2817045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6C057185-06FE-4416-9CD6-64AAC70F6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61" y="2695017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3E6EC484-8ACD-4156-B970-AC7E5C15F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903" y="4139606"/>
            <a:ext cx="788194" cy="1528624"/>
          </a:xfrm>
          <a:prstGeom prst="rect">
            <a:avLst/>
          </a:prstGeom>
          <a:solidFill>
            <a:srgbClr val="B5CEED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defTabSz="685800"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  <a:defRPr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kern="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→+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+SS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*SS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a</a:t>
            </a:r>
            <a:endParaRPr lang="en-US" altLang="zh-CN" sz="1200" b="1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5B57613-6E64-4DFA-8373-3FC671C92B08}"/>
              </a:ext>
            </a:extLst>
          </p:cNvPr>
          <p:cNvCxnSpPr/>
          <p:nvPr/>
        </p:nvCxnSpPr>
        <p:spPr>
          <a:xfrm>
            <a:off x="3297317" y="3986972"/>
            <a:ext cx="880586" cy="34895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2EB778D-51C6-4D7B-BEBC-806399650574}"/>
              </a:ext>
            </a:extLst>
          </p:cNvPr>
          <p:cNvCxnSpPr/>
          <p:nvPr/>
        </p:nvCxnSpPr>
        <p:spPr>
          <a:xfrm flipV="1">
            <a:off x="3297317" y="2967125"/>
            <a:ext cx="880586" cy="26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2">
            <a:extLst>
              <a:ext uri="{FF2B5EF4-FFF2-40B4-BE49-F238E27FC236}">
                <a16:creationId xmlns:a16="http://schemas.microsoft.com/office/drawing/2014/main" id="{F921BFF6-4AF7-4A93-9D69-E3D2AD6BF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042" y="2744946"/>
            <a:ext cx="788194" cy="1528624"/>
          </a:xfrm>
          <a:prstGeom prst="rect">
            <a:avLst/>
          </a:prstGeom>
          <a:solidFill>
            <a:srgbClr val="B5CEED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defTabSz="685800"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  <a:defRPr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kern="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→*S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+SS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*SS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a</a:t>
            </a:r>
            <a:endParaRPr lang="en-US" altLang="zh-CN" sz="1200" b="1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0DF4657-205B-40F3-9608-78AF211C615B}"/>
              </a:ext>
            </a:extLst>
          </p:cNvPr>
          <p:cNvCxnSpPr/>
          <p:nvPr/>
        </p:nvCxnSpPr>
        <p:spPr>
          <a:xfrm>
            <a:off x="4395916" y="3727907"/>
            <a:ext cx="0" cy="411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D8504CF-579B-45E0-91C7-FE0D3839FDAB}"/>
              </a:ext>
            </a:extLst>
          </p:cNvPr>
          <p:cNvCxnSpPr/>
          <p:nvPr/>
        </p:nvCxnSpPr>
        <p:spPr>
          <a:xfrm flipV="1">
            <a:off x="4708998" y="3727907"/>
            <a:ext cx="0" cy="411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4">
            <a:extLst>
              <a:ext uri="{FF2B5EF4-FFF2-40B4-BE49-F238E27FC236}">
                <a16:creationId xmlns:a16="http://schemas.microsoft.com/office/drawing/2014/main" id="{AAFE6B0F-200E-4CC6-BFB3-6056C0B1D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903" y="3836945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C76582EB-2773-4152-8001-5A59234E2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164" y="3889361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9E3C6CF7-97EB-4814-925C-9E42966D4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610" y="3818477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3C70FA8-FF6A-4E1B-8DB2-9D7A7776472E}"/>
              </a:ext>
            </a:extLst>
          </p:cNvPr>
          <p:cNvCxnSpPr/>
          <p:nvPr/>
        </p:nvCxnSpPr>
        <p:spPr>
          <a:xfrm>
            <a:off x="4966097" y="2967125"/>
            <a:ext cx="9099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FE30AAB-00C2-4D99-B29E-710446D0561C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903220" y="4437600"/>
            <a:ext cx="1" cy="193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2">
            <a:extLst>
              <a:ext uri="{FF2B5EF4-FFF2-40B4-BE49-F238E27FC236}">
                <a16:creationId xmlns:a16="http://schemas.microsoft.com/office/drawing/2014/main" id="{290C2116-E68A-4B02-9C96-D575861D4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041" y="4139606"/>
            <a:ext cx="788194" cy="1528624"/>
          </a:xfrm>
          <a:prstGeom prst="rect">
            <a:avLst/>
          </a:prstGeom>
          <a:solidFill>
            <a:srgbClr val="B5CEED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defTabSz="685800"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  <a:defRPr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kern="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→+S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+SS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*SS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a</a:t>
            </a:r>
            <a:endParaRPr lang="en-US" altLang="zh-CN" sz="1200" b="1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C54A46A-2E6F-405A-9872-D5C425B3363C}"/>
              </a:ext>
            </a:extLst>
          </p:cNvPr>
          <p:cNvCxnSpPr/>
          <p:nvPr/>
        </p:nvCxnSpPr>
        <p:spPr>
          <a:xfrm flipH="1">
            <a:off x="4966097" y="3117206"/>
            <a:ext cx="9099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A6C4F46-B445-42C5-853F-5B2FCCA3A051}"/>
              </a:ext>
            </a:extLst>
          </p:cNvPr>
          <p:cNvCxnSpPr/>
          <p:nvPr/>
        </p:nvCxnSpPr>
        <p:spPr>
          <a:xfrm>
            <a:off x="4966096" y="4755874"/>
            <a:ext cx="9099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6913376-054D-4CC4-B0EC-B3F6C9E3565D}"/>
              </a:ext>
            </a:extLst>
          </p:cNvPr>
          <p:cNvCxnSpPr/>
          <p:nvPr/>
        </p:nvCxnSpPr>
        <p:spPr>
          <a:xfrm flipH="1">
            <a:off x="4966097" y="4934778"/>
            <a:ext cx="9099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29">
            <a:extLst>
              <a:ext uri="{FF2B5EF4-FFF2-40B4-BE49-F238E27FC236}">
                <a16:creationId xmlns:a16="http://schemas.microsoft.com/office/drawing/2014/main" id="{0EF17C1A-6F0C-43FE-BD59-E85463943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283" y="3281102"/>
            <a:ext cx="258190" cy="428777"/>
          </a:xfrm>
          <a:custGeom>
            <a:avLst/>
            <a:gdLst>
              <a:gd name="T0" fmla="*/ 2147483646 w 112"/>
              <a:gd name="T1" fmla="*/ 2147483646 h 480"/>
              <a:gd name="T2" fmla="*/ 2147483646 w 112"/>
              <a:gd name="T3" fmla="*/ 2147483646 h 480"/>
              <a:gd name="T4" fmla="*/ 2147483646 w 112"/>
              <a:gd name="T5" fmla="*/ 2147483646 h 480"/>
              <a:gd name="T6" fmla="*/ 2147483646 w 112"/>
              <a:gd name="T7" fmla="*/ 0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112"/>
              <a:gd name="T13" fmla="*/ 0 h 480"/>
              <a:gd name="T14" fmla="*/ 112 w 112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2" h="480">
                <a:moveTo>
                  <a:pt x="112" y="480"/>
                </a:moveTo>
                <a:cubicBezTo>
                  <a:pt x="72" y="436"/>
                  <a:pt x="32" y="392"/>
                  <a:pt x="16" y="336"/>
                </a:cubicBezTo>
                <a:cubicBezTo>
                  <a:pt x="0" y="280"/>
                  <a:pt x="0" y="200"/>
                  <a:pt x="16" y="144"/>
                </a:cubicBezTo>
                <a:cubicBezTo>
                  <a:pt x="32" y="88"/>
                  <a:pt x="72" y="44"/>
                  <a:pt x="112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46" name="Text Box 4">
            <a:extLst>
              <a:ext uri="{FF2B5EF4-FFF2-40B4-BE49-F238E27FC236}">
                <a16:creationId xmlns:a16="http://schemas.microsoft.com/office/drawing/2014/main" id="{E9E710A5-801B-4A45-A36B-A355DA28C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471" y="3353545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47" name="Freeform 29">
            <a:extLst>
              <a:ext uri="{FF2B5EF4-FFF2-40B4-BE49-F238E27FC236}">
                <a16:creationId xmlns:a16="http://schemas.microsoft.com/office/drawing/2014/main" id="{1B062B6B-0CC4-4151-AF90-7EBAF59CD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992" y="4608888"/>
            <a:ext cx="258190" cy="428777"/>
          </a:xfrm>
          <a:custGeom>
            <a:avLst/>
            <a:gdLst>
              <a:gd name="T0" fmla="*/ 2147483646 w 112"/>
              <a:gd name="T1" fmla="*/ 2147483646 h 480"/>
              <a:gd name="T2" fmla="*/ 2147483646 w 112"/>
              <a:gd name="T3" fmla="*/ 2147483646 h 480"/>
              <a:gd name="T4" fmla="*/ 2147483646 w 112"/>
              <a:gd name="T5" fmla="*/ 2147483646 h 480"/>
              <a:gd name="T6" fmla="*/ 2147483646 w 112"/>
              <a:gd name="T7" fmla="*/ 0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112"/>
              <a:gd name="T13" fmla="*/ 0 h 480"/>
              <a:gd name="T14" fmla="*/ 112 w 112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2" h="480">
                <a:moveTo>
                  <a:pt x="112" y="480"/>
                </a:moveTo>
                <a:cubicBezTo>
                  <a:pt x="72" y="436"/>
                  <a:pt x="32" y="392"/>
                  <a:pt x="16" y="336"/>
                </a:cubicBezTo>
                <a:cubicBezTo>
                  <a:pt x="0" y="280"/>
                  <a:pt x="0" y="200"/>
                  <a:pt x="16" y="144"/>
                </a:cubicBezTo>
                <a:cubicBezTo>
                  <a:pt x="32" y="88"/>
                  <a:pt x="72" y="44"/>
                  <a:pt x="112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48" name="Text Box 4">
            <a:extLst>
              <a:ext uri="{FF2B5EF4-FFF2-40B4-BE49-F238E27FC236}">
                <a16:creationId xmlns:a16="http://schemas.microsoft.com/office/drawing/2014/main" id="{5BC50662-3712-465D-9304-6AAC458C2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80" y="4681331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D4D5B38C-3114-4A16-AC65-17FB22237693}"/>
              </a:ext>
            </a:extLst>
          </p:cNvPr>
          <p:cNvCxnSpPr/>
          <p:nvPr/>
        </p:nvCxnSpPr>
        <p:spPr>
          <a:xfrm rot="10800000" flipV="1">
            <a:off x="4966096" y="3439777"/>
            <a:ext cx="909944" cy="750384"/>
          </a:xfrm>
          <a:prstGeom prst="curvedConnector3">
            <a:avLst>
              <a:gd name="adj1" fmla="val 576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7DC02783-D210-476B-9CD2-FE12D03AE67B}"/>
              </a:ext>
            </a:extLst>
          </p:cNvPr>
          <p:cNvCxnSpPr/>
          <p:nvPr/>
        </p:nvCxnSpPr>
        <p:spPr>
          <a:xfrm rot="10800000">
            <a:off x="4958882" y="3725516"/>
            <a:ext cx="909944" cy="750384"/>
          </a:xfrm>
          <a:prstGeom prst="curvedConnector3">
            <a:avLst>
              <a:gd name="adj1" fmla="val 82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4">
            <a:extLst>
              <a:ext uri="{FF2B5EF4-FFF2-40B4-BE49-F238E27FC236}">
                <a16:creationId xmlns:a16="http://schemas.microsoft.com/office/drawing/2014/main" id="{EA606469-1054-4BFC-BB1B-DFFDBE392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6093" y="3075407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59" name="Text Box 4">
            <a:extLst>
              <a:ext uri="{FF2B5EF4-FFF2-40B4-BE49-F238E27FC236}">
                <a16:creationId xmlns:a16="http://schemas.microsoft.com/office/drawing/2014/main" id="{1B914642-F86B-4840-99BD-F891C2D3C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3001" y="3577826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60" name="Text Box 4">
            <a:extLst>
              <a:ext uri="{FF2B5EF4-FFF2-40B4-BE49-F238E27FC236}">
                <a16:creationId xmlns:a16="http://schemas.microsoft.com/office/drawing/2014/main" id="{CA619A10-47DD-44E5-B38C-1EC5705C6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492" y="4196352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61" name="Text Box 4">
            <a:extLst>
              <a:ext uri="{FF2B5EF4-FFF2-40B4-BE49-F238E27FC236}">
                <a16:creationId xmlns:a16="http://schemas.microsoft.com/office/drawing/2014/main" id="{EC1B0A02-9FB7-4050-A0A9-540297E13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7301" y="4490262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62" name="Text Box 4">
            <a:extLst>
              <a:ext uri="{FF2B5EF4-FFF2-40B4-BE49-F238E27FC236}">
                <a16:creationId xmlns:a16="http://schemas.microsoft.com/office/drawing/2014/main" id="{25E80A3C-76C5-4283-9580-289192EA0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0371" y="4889565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3" name="Text Box 4">
            <a:extLst>
              <a:ext uri="{FF2B5EF4-FFF2-40B4-BE49-F238E27FC236}">
                <a16:creationId xmlns:a16="http://schemas.microsoft.com/office/drawing/2014/main" id="{AFB1D90A-95F5-493B-8CE5-59792FCDB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409" y="4104399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4" name="Text Box 2">
            <a:extLst>
              <a:ext uri="{FF2B5EF4-FFF2-40B4-BE49-F238E27FC236}">
                <a16:creationId xmlns:a16="http://schemas.microsoft.com/office/drawing/2014/main" id="{6944F139-A6F4-4F1A-B1F6-A898D2314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821" y="2499365"/>
            <a:ext cx="788194" cy="451406"/>
          </a:xfrm>
          <a:prstGeom prst="rect">
            <a:avLst/>
          </a:prstGeom>
          <a:solidFill>
            <a:srgbClr val="B5CEED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defTabSz="685800"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  <a:defRPr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I6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→*SS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</a:t>
            </a:r>
          </a:p>
        </p:txBody>
      </p:sp>
      <p:sp>
        <p:nvSpPr>
          <p:cNvPr id="65" name="Text Box 2">
            <a:extLst>
              <a:ext uri="{FF2B5EF4-FFF2-40B4-BE49-F238E27FC236}">
                <a16:creationId xmlns:a16="http://schemas.microsoft.com/office/drawing/2014/main" id="{D85F0D8F-0FAA-4F32-B512-8C6C7E681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821" y="4889564"/>
            <a:ext cx="788194" cy="630942"/>
          </a:xfrm>
          <a:prstGeom prst="rect">
            <a:avLst/>
          </a:prstGeom>
          <a:solidFill>
            <a:srgbClr val="B5CEED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defTabSz="685800"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  <a:defRPr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I7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→+SS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· 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3E214FDB-1B72-43E9-B619-184A6EF911C9}"/>
              </a:ext>
            </a:extLst>
          </p:cNvPr>
          <p:cNvCxnSpPr>
            <a:endCxn id="64" idx="1"/>
          </p:cNvCxnSpPr>
          <p:nvPr/>
        </p:nvCxnSpPr>
        <p:spPr>
          <a:xfrm flipV="1">
            <a:off x="6664235" y="2725068"/>
            <a:ext cx="607586" cy="270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9AB35F0-A70F-4034-AFF8-9AB1899DE358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664235" y="4889565"/>
            <a:ext cx="607586" cy="315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Box 4">
            <a:extLst>
              <a:ext uri="{FF2B5EF4-FFF2-40B4-BE49-F238E27FC236}">
                <a16:creationId xmlns:a16="http://schemas.microsoft.com/office/drawing/2014/main" id="{13E3C7AA-4182-451A-8490-3B0E5E6BF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2610" y="2629032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72" name="Text Box 4">
            <a:extLst>
              <a:ext uri="{FF2B5EF4-FFF2-40B4-BE49-F238E27FC236}">
                <a16:creationId xmlns:a16="http://schemas.microsoft.com/office/drawing/2014/main" id="{4C264189-FE96-4BF9-9845-7C15CE8CB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322" y="4723848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73" name="Text Box 2">
            <a:extLst>
              <a:ext uri="{FF2B5EF4-FFF2-40B4-BE49-F238E27FC236}">
                <a16:creationId xmlns:a16="http://schemas.microsoft.com/office/drawing/2014/main" id="{ACA919BA-07F1-4269-9E9E-D96379F69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249" y="3694465"/>
            <a:ext cx="788194" cy="451406"/>
          </a:xfrm>
          <a:prstGeom prst="rect">
            <a:avLst/>
          </a:prstGeom>
          <a:solidFill>
            <a:srgbClr val="B5CEED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defTabSz="685800"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  <a:defRPr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I8</a:t>
            </a:r>
            <a:r>
              <a:rPr lang="en-US" altLang="zh-CN" sz="1200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  <a:buClr>
                <a:srgbClr val="073E87"/>
              </a:buClr>
              <a:buSzPct val="75000"/>
              <a:buNone/>
            </a:pPr>
            <a:r>
              <a:rPr lang="en-US" altLang="zh-CN" sz="1200" b="1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 →a · 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25952B9-0B17-49E4-AB0F-CCAE0386FB1D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664235" y="3488164"/>
            <a:ext cx="638014" cy="432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C07A7A1F-880D-4357-919B-9B206EE428D6}"/>
              </a:ext>
            </a:extLst>
          </p:cNvPr>
          <p:cNvCxnSpPr/>
          <p:nvPr/>
        </p:nvCxnSpPr>
        <p:spPr>
          <a:xfrm flipV="1">
            <a:off x="6678663" y="3996208"/>
            <a:ext cx="609156" cy="384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4">
            <a:extLst>
              <a:ext uri="{FF2B5EF4-FFF2-40B4-BE49-F238E27FC236}">
                <a16:creationId xmlns:a16="http://schemas.microsoft.com/office/drawing/2014/main" id="{B0D4E23A-61D5-4AEE-A7CD-9345508A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985" y="3934821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0" name="Text Box 4">
            <a:extLst>
              <a:ext uri="{FF2B5EF4-FFF2-40B4-BE49-F238E27FC236}">
                <a16:creationId xmlns:a16="http://schemas.microsoft.com/office/drawing/2014/main" id="{F5D952A0-59AB-4D32-9575-AE34DC334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097" y="3437653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6" name="Text Box 4">
            <a:extLst>
              <a:ext uri="{FF2B5EF4-FFF2-40B4-BE49-F238E27FC236}">
                <a16:creationId xmlns:a16="http://schemas.microsoft.com/office/drawing/2014/main" id="{A94DE566-89B2-492F-8072-BF3D46F88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965" y="1652520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7" name="Text Box 4">
            <a:extLst>
              <a:ext uri="{FF2B5EF4-FFF2-40B4-BE49-F238E27FC236}">
                <a16:creationId xmlns:a16="http://schemas.microsoft.com/office/drawing/2014/main" id="{586E0241-6C1A-46ED-A1E2-DB35D7BD3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526" y="5542176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89" name="连接符: 曲线 88">
            <a:extLst>
              <a:ext uri="{FF2B5EF4-FFF2-40B4-BE49-F238E27FC236}">
                <a16:creationId xmlns:a16="http://schemas.microsoft.com/office/drawing/2014/main" id="{0A03B385-A65A-44ED-9996-14F78AD160A7}"/>
              </a:ext>
            </a:extLst>
          </p:cNvPr>
          <p:cNvCxnSpPr>
            <a:stCxn id="7" idx="0"/>
            <a:endCxn id="73" idx="3"/>
          </p:cNvCxnSpPr>
          <p:nvPr/>
        </p:nvCxnSpPr>
        <p:spPr>
          <a:xfrm rot="16200000" flipH="1">
            <a:off x="5743610" y="1573336"/>
            <a:ext cx="1175222" cy="3518443"/>
          </a:xfrm>
          <a:prstGeom prst="curvedConnector4">
            <a:avLst>
              <a:gd name="adj1" fmla="val -19452"/>
              <a:gd name="adj2" fmla="val 1064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内容占位符 2">
            <a:extLst>
              <a:ext uri="{FF2B5EF4-FFF2-40B4-BE49-F238E27FC236}">
                <a16:creationId xmlns:a16="http://schemas.microsoft.com/office/drawing/2014/main" id="{1C280DA6-F17D-4412-B1CF-C42BFED8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68" y="2111614"/>
            <a:ext cx="1221581" cy="1266662"/>
          </a:xfr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anchor="ctr"/>
          <a:lstStyle/>
          <a:p>
            <a:pPr marL="0" indent="0" eaLnBrk="1" hangingPunct="1">
              <a:lnSpc>
                <a:spcPts val="1500"/>
              </a:lnSpc>
              <a:buClrTx/>
              <a:buNone/>
              <a:defRPr/>
            </a:pPr>
            <a:r>
              <a:rPr lang="zh-CN" altLang="en-US" sz="1875" dirty="0">
                <a:latin typeface="+mn-ea"/>
              </a:rPr>
              <a:t>文法：</a:t>
            </a:r>
            <a:endParaRPr lang="en-US" altLang="zh-CN" b="1" dirty="0">
              <a:solidFill>
                <a:schemeClr val="tx1"/>
              </a:solidFill>
              <a:latin typeface="+mn-ea"/>
              <a:cs typeface="Times New Roman" pitchFamily="18" charset="0"/>
            </a:endParaRPr>
          </a:p>
          <a:p>
            <a:pPr marL="0" indent="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dirty="0">
                <a:ea typeface="宋体" pitchFamily="2" charset="-122"/>
                <a:cs typeface="Times New Roman" pitchFamily="18" charset="0"/>
              </a:rPr>
              <a:t>(0) </a:t>
            </a:r>
            <a:r>
              <a:rPr lang="en-US" altLang="zh-CN" sz="1500" i="1" dirty="0">
                <a:ea typeface="宋体" pitchFamily="2" charset="-122"/>
              </a:rPr>
              <a:t>S</a:t>
            </a:r>
            <a:r>
              <a:rPr lang="en-US" altLang="zh-CN" sz="1500" i="1" dirty="0">
                <a:ea typeface="宋体" pitchFamily="2" charset="-122"/>
                <a:cs typeface="Times New Roman" pitchFamily="18" charset="0"/>
              </a:rPr>
              <a:t>′ </a:t>
            </a:r>
            <a:r>
              <a:rPr lang="en-US" altLang="zh-CN" sz="1500" dirty="0">
                <a:ea typeface="宋体" pitchFamily="2" charset="-122"/>
              </a:rPr>
              <a:t>→ </a:t>
            </a:r>
            <a:r>
              <a:rPr lang="en-US" altLang="zh-CN" sz="1500" i="1" dirty="0">
                <a:ea typeface="宋体" pitchFamily="2" charset="-122"/>
              </a:rPr>
              <a:t>S</a:t>
            </a:r>
            <a:endParaRPr lang="en-US" altLang="zh-CN" sz="1500" dirty="0">
              <a:ea typeface="宋体" pitchFamily="2" charset="-122"/>
            </a:endParaRP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500" dirty="0">
                <a:ea typeface="宋体" pitchFamily="2" charset="-122"/>
              </a:rPr>
              <a:t>(1) </a:t>
            </a:r>
            <a:r>
              <a:rPr lang="en-US" altLang="zh-CN" sz="1500" dirty="0">
                <a:solidFill>
                  <a:srgbClr val="000000"/>
                </a:solidFill>
              </a:rPr>
              <a:t>S</a:t>
            </a:r>
            <a:r>
              <a:rPr lang="en-US" altLang="zh-CN" sz="1500" i="1" dirty="0">
                <a:solidFill>
                  <a:srgbClr val="000000"/>
                </a:solidFill>
              </a:rPr>
              <a:t> →</a:t>
            </a:r>
            <a:r>
              <a:rPr lang="en-US" altLang="zh-CN" sz="1500" dirty="0">
                <a:solidFill>
                  <a:srgbClr val="000000"/>
                </a:solidFill>
              </a:rPr>
              <a:t> </a:t>
            </a:r>
            <a:r>
              <a:rPr lang="en-US" altLang="zh-CN" sz="1500" i="1" dirty="0">
                <a:solidFill>
                  <a:srgbClr val="000000"/>
                </a:solidFill>
              </a:rPr>
              <a:t>+SS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500" dirty="0">
                <a:ea typeface="宋体" pitchFamily="2" charset="-122"/>
              </a:rPr>
              <a:t>(2) </a:t>
            </a:r>
            <a:r>
              <a:rPr lang="en-US" altLang="zh-CN" sz="1500" i="1" dirty="0">
                <a:solidFill>
                  <a:srgbClr val="000000"/>
                </a:solidFill>
              </a:rPr>
              <a:t>S →</a:t>
            </a:r>
            <a:r>
              <a:rPr lang="en-US" altLang="zh-CN" sz="1500" dirty="0">
                <a:solidFill>
                  <a:srgbClr val="000000"/>
                </a:solidFill>
              </a:rPr>
              <a:t> </a:t>
            </a:r>
            <a:r>
              <a:rPr lang="en-US" altLang="zh-CN" sz="1500" i="1" dirty="0">
                <a:solidFill>
                  <a:srgbClr val="000000"/>
                </a:solidFill>
              </a:rPr>
              <a:t>*SS</a:t>
            </a:r>
          </a:p>
          <a:p>
            <a:pPr marL="0" indent="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dirty="0">
                <a:ea typeface="宋体" pitchFamily="2" charset="-122"/>
              </a:rPr>
              <a:t>(3) </a:t>
            </a:r>
            <a:r>
              <a:rPr lang="en-US" altLang="zh-CN" sz="1500" i="1" dirty="0">
                <a:solidFill>
                  <a:srgbClr val="000000"/>
                </a:solidFill>
              </a:rPr>
              <a:t>S →</a:t>
            </a:r>
            <a:r>
              <a:rPr lang="en-US" altLang="zh-CN" sz="1500" dirty="0">
                <a:solidFill>
                  <a:srgbClr val="000000"/>
                </a:solidFill>
              </a:rPr>
              <a:t> </a:t>
            </a:r>
            <a:r>
              <a:rPr lang="en-US" altLang="zh-CN" sz="1500" i="1" dirty="0">
                <a:solidFill>
                  <a:srgbClr val="000000"/>
                </a:solidFill>
              </a:rPr>
              <a:t>a</a:t>
            </a:r>
            <a:endParaRPr lang="en-US" altLang="zh-CN" sz="1500" dirty="0">
              <a:solidFill>
                <a:srgbClr val="000000"/>
              </a:solidFill>
            </a:endParaRPr>
          </a:p>
        </p:txBody>
      </p: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E86075DE-6A24-44C9-91A3-F68506F88CDD}"/>
              </a:ext>
            </a:extLst>
          </p:cNvPr>
          <p:cNvCxnSpPr/>
          <p:nvPr/>
        </p:nvCxnSpPr>
        <p:spPr>
          <a:xfrm rot="5400000" flipH="1" flipV="1">
            <a:off x="5840154" y="2872279"/>
            <a:ext cx="1210735" cy="3518442"/>
          </a:xfrm>
          <a:prstGeom prst="curvedConnector4">
            <a:avLst>
              <a:gd name="adj1" fmla="val -56028"/>
              <a:gd name="adj2" fmla="val 11461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曲线 65">
            <a:extLst>
              <a:ext uri="{FF2B5EF4-FFF2-40B4-BE49-F238E27FC236}">
                <a16:creationId xmlns:a16="http://schemas.microsoft.com/office/drawing/2014/main" id="{CA12CA30-C175-4CC6-BB6A-1A587E7D047D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H="1">
            <a:off x="4919894" y="1071840"/>
            <a:ext cx="605208" cy="4638554"/>
          </a:xfrm>
          <a:prstGeom prst="curvedConnector4">
            <a:avLst>
              <a:gd name="adj1" fmla="val -37772"/>
              <a:gd name="adj2" fmla="val 542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4">
            <a:extLst>
              <a:ext uri="{FF2B5EF4-FFF2-40B4-BE49-F238E27FC236}">
                <a16:creationId xmlns:a16="http://schemas.microsoft.com/office/drawing/2014/main" id="{86ADC39D-7418-4256-AF08-0342B3A7C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919" y="1240647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515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869AB-26C6-4229-895D-D160A80B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744" y="160525"/>
            <a:ext cx="3539940" cy="4992481"/>
          </a:xfrm>
        </p:spPr>
        <p:txBody>
          <a:bodyPr/>
          <a:lstStyle/>
          <a:p>
            <a:pPr marL="273050" lvl="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r>
              <a:rPr lang="zh-CN" altLang="en-US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328</a:t>
            </a:r>
            <a:endParaRPr lang="zh-CN" altLang="en-US" sz="2000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lvl="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None/>
            </a:pP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$+*</a:t>
            </a:r>
            <a:r>
              <a:rPr lang="en-US" altLang="zh-CN" sz="2000" i="1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a</a:t>
            </a:r>
            <a:r>
              <a:rPr lang="zh-CN" altLang="en-US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  aa</a:t>
            </a: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</a:t>
            </a:r>
            <a:endParaRPr lang="en-US" altLang="zh-CN" sz="2000" i="1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marL="27305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endParaRPr lang="en-US" altLang="zh-CN" sz="2000" kern="12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73050" lvl="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r>
              <a:rPr lang="zh-CN" altLang="en-US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324</a:t>
            </a:r>
            <a:endParaRPr lang="zh-CN" altLang="en-US" sz="2000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lvl="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None/>
            </a:pP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$+*</a:t>
            </a:r>
            <a:r>
              <a:rPr lang="en-US" altLang="zh-CN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S</a:t>
            </a:r>
            <a:r>
              <a:rPr lang="zh-CN" altLang="en-US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  aa</a:t>
            </a: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</a:t>
            </a:r>
            <a:endParaRPr lang="en-US" altLang="zh-CN" sz="2000" i="1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marL="27305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endParaRPr lang="en-US" altLang="zh-CN" sz="2000" kern="12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73050" lvl="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r>
              <a:rPr lang="zh-CN" altLang="en-US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3248</a:t>
            </a:r>
            <a:endParaRPr lang="zh-CN" altLang="en-US" sz="2000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lvl="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None/>
            </a:pP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$+*</a:t>
            </a:r>
            <a:r>
              <a:rPr lang="en-US" altLang="zh-CN" sz="2000" i="1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Sa</a:t>
            </a:r>
            <a:r>
              <a:rPr lang="zh-CN" altLang="en-US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  a</a:t>
            </a: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</a:t>
            </a:r>
            <a:endParaRPr lang="en-US" altLang="zh-CN" sz="2000" i="1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marL="27305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endParaRPr lang="en-US" altLang="zh-CN" sz="2000" kern="12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73050" lvl="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r>
              <a:rPr lang="zh-CN" altLang="en-US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3246</a:t>
            </a:r>
            <a:endParaRPr lang="zh-CN" altLang="en-US" sz="2000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lvl="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None/>
            </a:pP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$+*</a:t>
            </a:r>
            <a:r>
              <a:rPr lang="en-US" altLang="zh-CN" sz="2000" i="1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SS</a:t>
            </a:r>
            <a:r>
              <a:rPr lang="zh-CN" altLang="en-US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  a</a:t>
            </a: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</a:t>
            </a:r>
            <a:endParaRPr lang="en-US" altLang="zh-CN" sz="2000" i="1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marL="27305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endParaRPr lang="en-US" altLang="zh-CN" sz="2000" kern="12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73050" lvl="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r>
              <a:rPr lang="zh-CN" altLang="en-US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358</a:t>
            </a:r>
            <a:endParaRPr lang="zh-CN" altLang="en-US" sz="2000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lvl="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None/>
            </a:pP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$+</a:t>
            </a:r>
            <a:r>
              <a:rPr lang="en-US" altLang="zh-CN" sz="2000" i="1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Sa</a:t>
            </a:r>
            <a:r>
              <a:rPr lang="zh-CN" altLang="en-US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  </a:t>
            </a: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</a:t>
            </a:r>
            <a:endParaRPr lang="en-US" altLang="zh-CN" sz="2000" i="1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marL="27305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endParaRPr lang="en-US" altLang="zh-CN" sz="2000" kern="12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73050" lvl="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r>
              <a:rPr lang="zh-CN" altLang="en-US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357</a:t>
            </a:r>
            <a:endParaRPr lang="zh-CN" altLang="en-US" sz="2000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lvl="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None/>
            </a:pP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$+</a:t>
            </a:r>
            <a:r>
              <a:rPr lang="en-US" altLang="zh-CN" sz="2000" i="1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SS</a:t>
            </a:r>
            <a:r>
              <a:rPr lang="zh-CN" altLang="en-US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  </a:t>
            </a: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</a:t>
            </a:r>
            <a:endParaRPr lang="en-US" altLang="zh-CN" sz="2000" i="1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marL="27305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endParaRPr lang="en-US" altLang="zh-CN" sz="2000" kern="12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73050" lvl="0" indent="-27305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r>
              <a:rPr lang="zh-CN" altLang="en-US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0</a:t>
            </a: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1</a:t>
            </a:r>
            <a:endParaRPr lang="zh-CN" altLang="en-US" sz="2000" kern="1200" dirty="0">
              <a:solidFill>
                <a:sysClr val="windowText" lastClr="000000"/>
              </a:solidFill>
              <a:ea typeface="楷体_GB2312"/>
              <a:cs typeface="Times New Roman" panose="02020603050405020304" pitchFamily="18" charset="0"/>
            </a:endParaRPr>
          </a:p>
          <a:p>
            <a:pPr lvl="0" eaLnBrk="1" hangingPunct="1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None/>
            </a:pP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$S</a:t>
            </a:r>
            <a:r>
              <a:rPr lang="zh-CN" altLang="en-US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2000" i="1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            </a:t>
            </a:r>
            <a:r>
              <a:rPr lang="en-US" altLang="zh-CN" sz="2000" kern="1200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$</a:t>
            </a:r>
            <a:endParaRPr lang="en-US" altLang="zh-CN" sz="2000" kern="12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73050" lvl="0" indent="-273050" eaLnBrk="1" hangingPunct="1">
              <a:lnSpc>
                <a:spcPct val="90000"/>
              </a:lnSpc>
              <a:spcBef>
                <a:spcPct val="0"/>
              </a:spcBef>
              <a:buClr>
                <a:srgbClr val="31B6FD"/>
              </a:buClr>
              <a:buSzPct val="100000"/>
              <a:buNone/>
              <a:defRPr/>
            </a:pPr>
            <a:endParaRPr lang="en-US" altLang="zh-CN" sz="1400" b="0" kern="1200" dirty="0">
              <a:solidFill>
                <a:srgbClr val="073E87"/>
              </a:solidFill>
              <a:ea typeface="楷体_GB2312"/>
              <a:cs typeface="Times New Roman" panose="02020603050405020304" pitchFamily="18" charset="0"/>
            </a:endParaRPr>
          </a:p>
          <a:p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6F734-F587-4319-9200-CDACE369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3" y="804438"/>
            <a:ext cx="5145771" cy="31418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772948-578C-4F2D-9A5B-A90B846598DD}"/>
              </a:ext>
            </a:extLst>
          </p:cNvPr>
          <p:cNvSpPr/>
          <p:nvPr/>
        </p:nvSpPr>
        <p:spPr>
          <a:xfrm>
            <a:off x="371591" y="3936743"/>
            <a:ext cx="4572000" cy="21114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3050" lvl="0" indent="-273050">
              <a:lnSpc>
                <a:spcPts val="3500"/>
              </a:lnSpc>
              <a:buClr>
                <a:srgbClr val="31B6FD"/>
              </a:buClr>
              <a:buSzPct val="100000"/>
              <a:defRPr/>
            </a:pPr>
            <a:r>
              <a:rPr lang="zh-CN" altLang="en-US" sz="2400" dirty="0">
                <a:solidFill>
                  <a:srgbClr val="2D83F4"/>
                </a:solidFill>
                <a:latin typeface="楷体" panose="02010609060101010101" pitchFamily="49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栈    剩余输入</a:t>
            </a:r>
          </a:p>
          <a:p>
            <a:pPr marL="273050" lvl="0" indent="-273050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defRPr/>
            </a:pPr>
            <a:r>
              <a:rPr lang="zh-CN" altLang="en-US" dirty="0">
                <a:solidFill>
                  <a:sysClr val="windowText" lastClr="000000"/>
                </a:solidFill>
                <a:ea typeface="楷体_GB2312"/>
                <a:cs typeface="Times New Roman" panose="02020603050405020304" pitchFamily="18" charset="0"/>
              </a:rPr>
              <a:t>0</a:t>
            </a:r>
          </a:p>
          <a:p>
            <a:pPr marL="273050" indent="-273050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defRPr/>
            </a:pPr>
            <a:r>
              <a:rPr lang="en-US" altLang="zh-CN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$</a:t>
            </a:r>
            <a:r>
              <a:rPr lang="zh-CN" altLang="en-US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         </a:t>
            </a:r>
            <a:r>
              <a:rPr lang="en-US" altLang="zh-CN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           +*</a:t>
            </a:r>
            <a:r>
              <a:rPr lang="en-US" altLang="zh-CN" dirty="0" err="1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aaa</a:t>
            </a:r>
            <a:r>
              <a:rPr lang="en-US" altLang="zh-CN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$</a:t>
            </a:r>
          </a:p>
          <a:p>
            <a:pPr marL="273050" indent="-273050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defRPr/>
            </a:pPr>
            <a:endParaRPr lang="en-US" altLang="zh-CN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73050" indent="-273050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defRPr/>
            </a:pPr>
            <a:r>
              <a:rPr lang="zh-CN" altLang="en-US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73050" indent="-273050">
              <a:lnSpc>
                <a:spcPts val="2500"/>
              </a:lnSpc>
              <a:spcBef>
                <a:spcPct val="0"/>
              </a:spcBef>
              <a:buClr>
                <a:srgbClr val="31B6FD"/>
              </a:buClr>
              <a:buSzPct val="100000"/>
              <a:defRPr/>
            </a:pPr>
            <a:r>
              <a:rPr lang="en-US" altLang="zh-CN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$+</a:t>
            </a:r>
            <a:r>
              <a:rPr lang="zh-CN" altLang="en-US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         </a:t>
            </a:r>
            <a:r>
              <a:rPr lang="en-US" altLang="zh-CN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           *</a:t>
            </a:r>
            <a:r>
              <a:rPr lang="en-US" altLang="zh-CN" dirty="0" err="1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aaa</a:t>
            </a:r>
            <a:r>
              <a:rPr lang="en-US" altLang="zh-CN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4054916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S →S (S) S | </a:t>
            </a:r>
            <a:r>
              <a:rPr lang="el-GR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( ) ( ) 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3366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8023" y="1175250"/>
            <a:ext cx="182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自动机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08159" y="1697831"/>
            <a:ext cx="137350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I0:</a:t>
            </a:r>
          </a:p>
          <a:p>
            <a:r>
              <a:rPr lang="en-US" altLang="zh-CN" sz="1350" dirty="0"/>
              <a:t>S’ -&gt; •S</a:t>
            </a:r>
          </a:p>
          <a:p>
            <a:r>
              <a:rPr lang="en-US" altLang="zh-CN" sz="1350" dirty="0"/>
              <a:t>S  -&gt; •S(S)S</a:t>
            </a:r>
          </a:p>
          <a:p>
            <a:r>
              <a:rPr lang="en-US" altLang="zh-CN" sz="1350" dirty="0"/>
              <a:t>S  -&gt; •</a:t>
            </a:r>
            <a:endParaRPr lang="zh-CN" altLang="en-US" sz="13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530793" y="1697831"/>
            <a:ext cx="146685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350" dirty="0"/>
              <a:t>I1:</a:t>
            </a:r>
          </a:p>
          <a:p>
            <a:r>
              <a:rPr lang="en-US" altLang="zh-CN" sz="1350" dirty="0"/>
              <a:t>S’ -&gt; S•</a:t>
            </a:r>
          </a:p>
          <a:p>
            <a:r>
              <a:rPr lang="en-US" altLang="zh-CN" sz="1350" dirty="0"/>
              <a:t>S  -&gt;S• (S)S</a:t>
            </a:r>
          </a:p>
          <a:p>
            <a:endParaRPr lang="en-US" altLang="zh-CN" sz="135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08167" y="3024955"/>
            <a:ext cx="137349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I2:</a:t>
            </a:r>
          </a:p>
          <a:p>
            <a:r>
              <a:rPr lang="en-US" altLang="zh-CN" sz="1350" dirty="0"/>
              <a:t>S -&gt; S(</a:t>
            </a:r>
            <a:r>
              <a:rPr lang="en-US" altLang="zh-CN" sz="1350" dirty="0">
                <a:sym typeface="+mn-ea"/>
              </a:rPr>
              <a:t>•</a:t>
            </a:r>
            <a:r>
              <a:rPr lang="en-US" altLang="zh-CN" sz="1350" dirty="0"/>
              <a:t>S)S</a:t>
            </a:r>
          </a:p>
          <a:p>
            <a:r>
              <a:rPr lang="en-US" altLang="zh-CN" sz="1350" dirty="0"/>
              <a:t>S -&gt; •S(S)S</a:t>
            </a:r>
          </a:p>
          <a:p>
            <a:r>
              <a:rPr lang="en-US" altLang="zh-CN" sz="1350" dirty="0"/>
              <a:t>S -&gt; •</a:t>
            </a:r>
          </a:p>
        </p:txBody>
      </p:sp>
      <p:cxnSp>
        <p:nvCxnSpPr>
          <p:cNvPr id="9" name="直線單箭頭接點 8"/>
          <p:cNvCxnSpPr>
            <a:stCxn id="3" idx="3"/>
            <a:endCxn id="4" idx="1"/>
          </p:cNvCxnSpPr>
          <p:nvPr/>
        </p:nvCxnSpPr>
        <p:spPr>
          <a:xfrm>
            <a:off x="1881664" y="2159496"/>
            <a:ext cx="6491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104469" y="1871107"/>
            <a:ext cx="2028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S</a:t>
            </a: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1881716" y="3475284"/>
            <a:ext cx="7418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2623575" y="3024955"/>
            <a:ext cx="137349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I3:</a:t>
            </a:r>
          </a:p>
          <a:p>
            <a:r>
              <a:rPr lang="en-US" altLang="zh-CN" sz="1350" dirty="0"/>
              <a:t>S -&gt; S(S•)S</a:t>
            </a:r>
          </a:p>
          <a:p>
            <a:r>
              <a:rPr lang="en-US" altLang="zh-CN" sz="1350" dirty="0"/>
              <a:t>S -&gt; S • (S)S</a:t>
            </a:r>
          </a:p>
          <a:p>
            <a:endParaRPr lang="zh-CN" altLang="en-US" sz="1350" dirty="0"/>
          </a:p>
        </p:txBody>
      </p:sp>
      <p:cxnSp>
        <p:nvCxnSpPr>
          <p:cNvPr id="32" name="直線單箭頭接點 31"/>
          <p:cNvCxnSpPr/>
          <p:nvPr/>
        </p:nvCxnSpPr>
        <p:spPr>
          <a:xfrm flipH="1">
            <a:off x="1903306" y="3757509"/>
            <a:ext cx="6986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133559" y="3198761"/>
            <a:ext cx="2607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2184743" y="3705272"/>
            <a:ext cx="4172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(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2635957" y="4532532"/>
            <a:ext cx="137349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I4:</a:t>
            </a:r>
          </a:p>
          <a:p>
            <a:r>
              <a:rPr lang="en-US" altLang="zh-CN" sz="1350" dirty="0"/>
              <a:t>S -&gt; S(S)</a:t>
            </a:r>
            <a:r>
              <a:rPr lang="zh-CN" altLang="en-US" sz="1350" dirty="0"/>
              <a:t> </a:t>
            </a:r>
            <a:r>
              <a:rPr lang="en-US" altLang="zh-CN" sz="1350" dirty="0"/>
              <a:t>•S</a:t>
            </a:r>
          </a:p>
          <a:p>
            <a:r>
              <a:rPr lang="en-US" altLang="zh-CN" sz="1350" dirty="0"/>
              <a:t>S -&gt; •S(S)S</a:t>
            </a:r>
          </a:p>
          <a:p>
            <a:r>
              <a:rPr lang="en-US" altLang="zh-CN" sz="1350" dirty="0"/>
              <a:t>S -&gt; •</a:t>
            </a:r>
            <a:endParaRPr lang="zh-CN" altLang="en-US" sz="1350" dirty="0"/>
          </a:p>
        </p:txBody>
      </p:sp>
      <p:cxnSp>
        <p:nvCxnSpPr>
          <p:cNvPr id="37" name="直線單箭頭接點 36"/>
          <p:cNvCxnSpPr>
            <a:stCxn id="30" idx="2"/>
            <a:endCxn id="35" idx="0"/>
          </p:cNvCxnSpPr>
          <p:nvPr/>
        </p:nvCxnSpPr>
        <p:spPr>
          <a:xfrm>
            <a:off x="3310324" y="3948285"/>
            <a:ext cx="12382" cy="584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275080" y="4090278"/>
            <a:ext cx="2984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41" name="直線單箭頭接點 40"/>
          <p:cNvCxnSpPr>
            <a:stCxn id="35" idx="1"/>
            <a:endCxn id="44" idx="3"/>
          </p:cNvCxnSpPr>
          <p:nvPr/>
        </p:nvCxnSpPr>
        <p:spPr>
          <a:xfrm flipH="1" flipV="1">
            <a:off x="1892352" y="4993850"/>
            <a:ext cx="743605" cy="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497265" y="4636059"/>
            <a:ext cx="1395087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I5:</a:t>
            </a:r>
          </a:p>
          <a:p>
            <a:r>
              <a:rPr lang="en-US" altLang="zh-CN" sz="1350" dirty="0"/>
              <a:t>S -&gt; S(S)S•</a:t>
            </a:r>
          </a:p>
          <a:p>
            <a:r>
              <a:rPr lang="en-US" altLang="zh-CN" sz="1350" dirty="0"/>
              <a:t>S -&gt; S• (S)S</a:t>
            </a:r>
            <a:endParaRPr lang="zh-CN" altLang="en-US" sz="1350" dirty="0"/>
          </a:p>
        </p:txBody>
      </p:sp>
      <p:cxnSp>
        <p:nvCxnSpPr>
          <p:cNvPr id="49" name="直線單箭頭接點 48"/>
          <p:cNvCxnSpPr>
            <a:stCxn id="44" idx="0"/>
            <a:endCxn id="6" idx="2"/>
          </p:cNvCxnSpPr>
          <p:nvPr/>
        </p:nvCxnSpPr>
        <p:spPr>
          <a:xfrm flipV="1">
            <a:off x="1194809" y="3948285"/>
            <a:ext cx="107" cy="687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2200427" y="4759353"/>
            <a:ext cx="4172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958664" y="4142729"/>
            <a:ext cx="2876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(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1882616" y="2588895"/>
            <a:ext cx="648000" cy="45900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05965" y="2596991"/>
            <a:ext cx="2632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350" b="1" dirty="0">
                <a:solidFill>
                  <a:srgbClr val="FF0000"/>
                </a:solidFill>
                <a:sym typeface="+mn-ea"/>
              </a:rPr>
              <a:t>(</a:t>
            </a:r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4591526" y="1871186"/>
            <a:ext cx="15392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100" b="1">
                <a:latin typeface="宋体" panose="02010600030101010101" pitchFamily="2" charset="-122"/>
                <a:ea typeface="宋体" panose="02010600030101010101" pitchFamily="2" charset="-122"/>
              </a:rPr>
              <a:t>语法分析表</a:t>
            </a: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4591526" y="2340769"/>
          <a:ext cx="3878581" cy="292988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70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236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/>
                        <a:t>ACTION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GOTO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236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(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$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23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23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s2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altLang="zh-C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acc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23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23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s4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altLang="zh-C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23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23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s2/r1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591527" y="1175386"/>
            <a:ext cx="404431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1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文法：</a:t>
            </a:r>
            <a:r>
              <a:rPr lang="en-US" altLang="zh-CN" sz="21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(0</a:t>
            </a:r>
            <a:r>
              <a:rPr lang="en-US" altLang="zh-CN" sz="21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S'-&gt;S</a:t>
            </a:r>
          </a:p>
          <a:p>
            <a:pPr algn="l"/>
            <a:r>
              <a:rPr lang="en-US" altLang="zh-CN" sz="21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</a:t>
            </a:r>
            <a:r>
              <a:rPr lang="en-US" altLang="zh-CN" sz="21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S-&gt;S(S)S </a:t>
            </a:r>
            <a:r>
              <a:rPr lang="en-US" altLang="zh-CN" sz="21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en-US" altLang="zh-CN" sz="21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</a:t>
            </a:r>
            <a:r>
              <a:rPr lang="en-US" altLang="zh-CN" sz="21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S-&gt;</a:t>
            </a:r>
            <a:r>
              <a:rPr lang="el-GR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ε</a:t>
            </a:r>
            <a:endParaRPr lang="en-US" altLang="zh-CN" sz="21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1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                        	</a:t>
            </a:r>
            <a:endParaRPr lang="en-US" altLang="zh-CN" sz="21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1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                                  </a:t>
            </a:r>
            <a:endParaRPr lang="el-GR" altLang="zh-CN" sz="21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1526" y="5432584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发现存在</a:t>
            </a:r>
            <a:r>
              <a:rPr lang="zh-CN" altLang="en-US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移入</a:t>
            </a:r>
            <a:r>
              <a:rPr lang="en-US" altLang="zh-CN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归约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冲突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587674-ED94-47AE-90F1-D770B849BC8F}"/>
              </a:ext>
            </a:extLst>
          </p:cNvPr>
          <p:cNvSpPr txBox="1"/>
          <p:nvPr/>
        </p:nvSpPr>
        <p:spPr>
          <a:xfrm>
            <a:off x="1324446" y="-35677"/>
            <a:ext cx="4575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follow(S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 {</a:t>
            </a:r>
            <a:r>
              <a:rPr lang="en-US" altLang="zh-CN" sz="36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36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36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$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</a:p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follow(S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'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 {$}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45524-D06F-4E84-A7A9-DD39B667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ADDDF4-5693-4959-9B5E-EF8AEB308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9" y="1240182"/>
            <a:ext cx="8563098" cy="4892331"/>
          </a:xfrm>
        </p:spPr>
      </p:pic>
    </p:spTree>
    <p:extLst>
      <p:ext uri="{BB962C8B-B14F-4D97-AF65-F5344CB8AC3E}">
        <p14:creationId xmlns:p14="http://schemas.microsoft.com/office/powerpoint/2010/main" val="3943041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S → a | S + S | S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S * | (S)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a + a ) * a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7689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1043C-657D-421B-B9A1-BFE17F65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问题求解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6A989F0-49C1-4399-BE2B-815015E22E53}"/>
              </a:ext>
            </a:extLst>
          </p:cNvPr>
          <p:cNvSpPr txBox="1">
            <a:spLocks/>
          </p:cNvSpPr>
          <p:nvPr/>
        </p:nvSpPr>
        <p:spPr bwMode="auto">
          <a:xfrm>
            <a:off x="511061" y="1667441"/>
            <a:ext cx="8116391" cy="48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04788" indent="-204788" eaLnBrk="1" hangingPunct="1">
              <a:lnSpc>
                <a:spcPts val="285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875" dirty="0">
                <a:solidFill>
                  <a:prstClr val="black"/>
                </a:solidFill>
                <a:ea typeface="华文楷体" panose="02010600040101010101" pitchFamily="2" charset="-122"/>
              </a:rPr>
              <a:t>将产生式变换为增广文法，并求出各非终结符的</a:t>
            </a:r>
            <a:r>
              <a:rPr lang="en-US" altLang="zh-CN" sz="1875" dirty="0">
                <a:solidFill>
                  <a:prstClr val="black"/>
                </a:solidFill>
                <a:ea typeface="华文楷体" panose="02010600040101010101" pitchFamily="2" charset="-122"/>
              </a:rPr>
              <a:t>Follow</a:t>
            </a:r>
            <a:r>
              <a:rPr lang="zh-CN" altLang="en-US" sz="1875" dirty="0">
                <a:solidFill>
                  <a:prstClr val="black"/>
                </a:solidFill>
                <a:ea typeface="华文楷体" panose="02010600040101010101" pitchFamily="2" charset="-122"/>
              </a:rPr>
              <a:t>集</a:t>
            </a:r>
            <a:endParaRPr lang="en-US" altLang="zh-CN" sz="1875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FAFB926-D342-4E41-AF0C-B71316EB1C15}"/>
              </a:ext>
            </a:extLst>
          </p:cNvPr>
          <p:cNvSpPr txBox="1">
            <a:spLocks/>
          </p:cNvSpPr>
          <p:nvPr/>
        </p:nvSpPr>
        <p:spPr bwMode="auto">
          <a:xfrm>
            <a:off x="657691" y="2261356"/>
            <a:ext cx="1973408" cy="23546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5EAEFF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文法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rgbClr val="5EAEFF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(0)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S' 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</a:t>
            </a:r>
          </a:p>
          <a:p>
            <a:pPr>
              <a:spcBef>
                <a:spcPct val="20000"/>
              </a:spcBef>
              <a:buClr>
                <a:srgbClr val="5EAEFF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(1)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 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a</a:t>
            </a:r>
            <a:endParaRPr lang="en-US" altLang="zh-CN" b="1" dirty="0">
              <a:solidFill>
                <a:prstClr val="black"/>
              </a:solidFill>
              <a:latin typeface="Times New Roman" pitchFamily="18" charset="0"/>
              <a:ea typeface="楷体_GB231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rgbClr val="5EAEFF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(2)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 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 S+S</a:t>
            </a:r>
          </a:p>
          <a:p>
            <a:pPr>
              <a:spcBef>
                <a:spcPct val="20000"/>
              </a:spcBef>
              <a:buClr>
                <a:srgbClr val="5EAEFF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(3)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 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 SS</a:t>
            </a:r>
          </a:p>
          <a:p>
            <a:pPr lvl="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(4)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 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 S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*</a:t>
            </a:r>
            <a:endParaRPr lang="en-US" altLang="zh-CN" b="1" dirty="0">
              <a:solidFill>
                <a:prstClr val="black"/>
              </a:solidFill>
              <a:latin typeface="Times New Roman" pitchFamily="18" charset="0"/>
              <a:ea typeface="楷体_GB231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(5)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 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 (S)</a:t>
            </a:r>
          </a:p>
          <a:p>
            <a:pPr>
              <a:spcBef>
                <a:spcPct val="20000"/>
              </a:spcBef>
              <a:buClr>
                <a:srgbClr val="5EAEFF"/>
              </a:buClr>
              <a:buSzPct val="60000"/>
              <a:buFont typeface="Wingdings" pitchFamily="2" charset="2"/>
              <a:buNone/>
              <a:defRPr/>
            </a:pPr>
            <a:endParaRPr lang="en-US" altLang="zh-CN" sz="1350" b="1" dirty="0">
              <a:solidFill>
                <a:prstClr val="black"/>
              </a:solidFill>
              <a:latin typeface="Times New Roman" pitchFamily="18" charset="0"/>
              <a:ea typeface="楷体_GB2312"/>
              <a:cs typeface="Times New Roman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3EFCEB-BE2C-4DFE-AF25-00F13EBB34DF}"/>
              </a:ext>
            </a:extLst>
          </p:cNvPr>
          <p:cNvSpPr txBox="1"/>
          <p:nvPr/>
        </p:nvSpPr>
        <p:spPr>
          <a:xfrm>
            <a:off x="3640016" y="2894868"/>
            <a:ext cx="323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Follow(S)={$,a,+,*,(,)}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8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1C77F-6625-496B-AC7F-2CF31BEE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问题求解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9BB34E-EA41-449E-B021-C6F7F13EFD51}"/>
              </a:ext>
            </a:extLst>
          </p:cNvPr>
          <p:cNvSpPr/>
          <p:nvPr/>
        </p:nvSpPr>
        <p:spPr>
          <a:xfrm>
            <a:off x="277949" y="1460578"/>
            <a:ext cx="1851988" cy="806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4788" indent="-204788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875" b="1" dirty="0">
                <a:solidFill>
                  <a:prstClr val="black"/>
                </a:solidFill>
                <a:ea typeface="华文楷体" panose="02010600040101010101" pitchFamily="2" charset="-122"/>
              </a:rPr>
              <a:t>文法的</a:t>
            </a:r>
            <a:r>
              <a:rPr lang="en-US" altLang="zh-CN" sz="1875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LR(0)</a:t>
            </a:r>
            <a:r>
              <a:rPr lang="zh-CN" altLang="en-US" sz="1875" b="1" dirty="0">
                <a:solidFill>
                  <a:prstClr val="black"/>
                </a:solidFill>
                <a:ea typeface="华文楷体" panose="02010600040101010101" pitchFamily="2" charset="-122"/>
              </a:rPr>
              <a:t>自动机</a:t>
            </a:r>
            <a:endParaRPr lang="en-US" altLang="zh-CN" sz="1875" b="1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E67955-97BC-4A29-B6C8-C627DE530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63" y="1061671"/>
            <a:ext cx="6243689" cy="47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1043C-657D-421B-B9A1-BFE17F65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获得语法分析表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6859B22-2951-42D0-ADB2-B92B43DBFC00}"/>
              </a:ext>
            </a:extLst>
          </p:cNvPr>
          <p:cNvSpPr txBox="1">
            <a:spLocks/>
          </p:cNvSpPr>
          <p:nvPr/>
        </p:nvSpPr>
        <p:spPr bwMode="auto">
          <a:xfrm>
            <a:off x="3233378" y="2779025"/>
            <a:ext cx="1285868" cy="47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ts val="2850"/>
              </a:lnSpc>
              <a:buClrTx/>
              <a:buSzPct val="100000"/>
              <a:buNone/>
              <a:defRPr/>
            </a:pPr>
            <a:endParaRPr lang="en-US" altLang="zh-CN" sz="1875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graphicFrame>
        <p:nvGraphicFramePr>
          <p:cNvPr id="6" name="Group 18">
            <a:extLst>
              <a:ext uri="{FF2B5EF4-FFF2-40B4-BE49-F238E27FC236}">
                <a16:creationId xmlns:a16="http://schemas.microsoft.com/office/drawing/2014/main" id="{C5A47E96-D4E5-4B57-A84C-7853AB2F80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01386" y="1621282"/>
          <a:ext cx="6194181" cy="4076472"/>
        </p:xfrm>
        <a:graphic>
          <a:graphicData uri="http://schemas.openxmlformats.org/drawingml/2006/table">
            <a:tbl>
              <a:tblPr/>
              <a:tblGrid>
                <a:gridCol w="50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195">
                  <a:extLst>
                    <a:ext uri="{9D8B030D-6E8A-4147-A177-3AD203B41FA5}">
                      <a16:colId xmlns:a16="http://schemas.microsoft.com/office/drawing/2014/main" val="973497903"/>
                    </a:ext>
                  </a:extLst>
                </a:gridCol>
                <a:gridCol w="813195">
                  <a:extLst>
                    <a:ext uri="{9D8B030D-6E8A-4147-A177-3AD203B41FA5}">
                      <a16:colId xmlns:a16="http://schemas.microsoft.com/office/drawing/2014/main" val="2588985308"/>
                    </a:ext>
                  </a:extLst>
                </a:gridCol>
                <a:gridCol w="813195">
                  <a:extLst>
                    <a:ext uri="{9D8B030D-6E8A-4147-A177-3AD203B41FA5}">
                      <a16:colId xmlns:a16="http://schemas.microsoft.com/office/drawing/2014/main" val="2857922306"/>
                    </a:ext>
                  </a:extLst>
                </a:gridCol>
                <a:gridCol w="914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166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  <a:cs typeface="Times New Roman" pitchFamily="18" charset="0"/>
                        </a:rPr>
                        <a:t>语法分析表</a:t>
                      </a:r>
                    </a:p>
                  </a:txBody>
                  <a:tcPr marL="68565" marR="68565" marT="25708" marB="2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</a:endParaRPr>
                    </a:p>
                  </a:txBody>
                  <a:tcPr marL="91420" marR="91420" marT="34277" marB="342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</a:endParaRPr>
                    </a:p>
                  </a:txBody>
                  <a:tcPr marL="91420" marR="91420" marT="34277" marB="342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9855"/>
                  </a:ext>
                </a:extLst>
              </a:tr>
              <a:tr h="2800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楷体" pitchFamily="2" charset="-122"/>
                          <a:ea typeface="华文楷体" pitchFamily="2" charset="-122"/>
                          <a:cs typeface="Times New Roman" pitchFamily="18" charset="0"/>
                        </a:rPr>
                        <a:t>状态</a:t>
                      </a:r>
                    </a:p>
                  </a:txBody>
                  <a:tcPr marL="68565" marR="68565" marT="25708" marB="2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</a:rPr>
                        <a:t>ACTION</a:t>
                      </a:r>
                      <a:endParaRPr kumimoji="0" lang="zh-CN" altLang="en-US" sz="15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</a:rPr>
                        <a:t>GOTO</a:t>
                      </a:r>
                      <a:endParaRPr kumimoji="0" lang="zh-CN" altLang="en-US" sz="15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endParaRPr kumimoji="0" lang="zh-CN" altLang="en-US" sz="17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</a:rPr>
                        <a:t>+</a:t>
                      </a:r>
                      <a:endParaRPr kumimoji="0" lang="zh-CN" altLang="en-US" sz="17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</a:rPr>
                        <a:t>*</a:t>
                      </a: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</a:rPr>
                        <a:t>(</a:t>
                      </a:r>
                      <a:endParaRPr kumimoji="0" lang="zh-CN" altLang="en-US" sz="17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</a:rPr>
                        <a:t>)</a:t>
                      </a:r>
                      <a:endParaRPr kumimoji="0" lang="zh-CN" altLang="en-US" sz="17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$ 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</a:rPr>
                        <a:t>S</a:t>
                      </a:r>
                      <a:endParaRPr kumimoji="0" lang="zh-CN" altLang="en-US" sz="17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s5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s6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acc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s5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s6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s8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s1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r4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r4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r4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r4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r4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r4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s1 r3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s5 r3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s6 r3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s2 r3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31153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r5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r5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r5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r5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r5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r5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815793"/>
                  </a:ext>
                </a:extLst>
              </a:tr>
              <a:tr h="302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s1 r2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s5 r2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s6 r2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s2 r2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r2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65" marR="68565" marT="25708" marB="2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02364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D613E08-2CD4-4882-B405-18490165EF9D}"/>
              </a:ext>
            </a:extLst>
          </p:cNvPr>
          <p:cNvSpPr txBox="1"/>
          <p:nvPr/>
        </p:nvSpPr>
        <p:spPr>
          <a:xfrm>
            <a:off x="2301386" y="5973288"/>
            <a:ext cx="509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冲突</a:t>
            </a:r>
          </a:p>
        </p:txBody>
      </p:sp>
    </p:spTree>
    <p:extLst>
      <p:ext uri="{BB962C8B-B14F-4D97-AF65-F5344CB8AC3E}">
        <p14:creationId xmlns:p14="http://schemas.microsoft.com/office/powerpoint/2010/main" val="22645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(5) S → ( L ) | a 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以及 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 → L , S | S		</a:t>
            </a: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( a , a ) , a , ( a ) 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3804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2D07D85E-12A2-494B-AD63-3F4F1CBED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69" y="1942989"/>
            <a:ext cx="788194" cy="810478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S′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S 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· (L)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 → · a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D6D685F-59A1-4C9C-A44D-5C52B0CDF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639" y="1942989"/>
            <a:ext cx="788194" cy="451406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S′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S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485F789-42C2-442F-B461-7F215C80E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639" y="2641006"/>
            <a:ext cx="788194" cy="451406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B6A30B4-F5F5-4518-8ACB-15708B334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84" y="3199654"/>
            <a:ext cx="788195" cy="1349087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L)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 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L,S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 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S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(L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 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a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1AE86142-9028-41B4-A58A-A530AC80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387" y="3379024"/>
            <a:ext cx="788195" cy="810478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(L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 →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L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,S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E62505F2-F3B5-4F27-B694-C9260995C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095" y="4117041"/>
            <a:ext cx="906065" cy="451406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 →S ·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4DA63588-A174-41D4-9FF8-85BB5FB4F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720" y="3390199"/>
            <a:ext cx="906065" cy="451406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 → (L) · 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213AA4E8-2791-41EE-B3F3-5051FDBDA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720" y="4115327"/>
            <a:ext cx="906065" cy="810478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 →L,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S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(L)</a:t>
            </a: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 → · a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999B3E8-58E3-41D7-8DF4-3CE4BBC93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229" y="4573398"/>
            <a:ext cx="906065" cy="451406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2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44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L , S · 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DA5418E8-F060-4CDE-8FB9-FB6AB94E1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9663" y="2160356"/>
            <a:ext cx="56197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C59A1BC4-DAC3-4B4A-893D-2A9149E7B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65" y="1897074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3E000456-1711-4BDB-AD10-BAEC03111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9663" y="2677885"/>
            <a:ext cx="56197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174D8DA-C8AD-444A-B134-7D27E452D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65" y="2414602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7948153F-115C-4576-8A5D-3A06F138B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042" y="2743208"/>
            <a:ext cx="0" cy="45644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40786F6A-41BA-485F-AC8C-EA2082969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21" y="2784759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0D14D4CA-00D7-4350-9F6C-A76353637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17" y="4273237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C5CEB65E-E738-4EF3-B25C-B28DE1B61E49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372893" y="3995989"/>
            <a:ext cx="506448" cy="262866"/>
          </a:xfrm>
          <a:prstGeom prst="curvedConnector4">
            <a:avLst>
              <a:gd name="adj1" fmla="val 278329"/>
              <a:gd name="adj2" fmla="val 1869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ine 18">
            <a:extLst>
              <a:ext uri="{FF2B5EF4-FFF2-40B4-BE49-F238E27FC236}">
                <a16:creationId xmlns:a16="http://schemas.microsoft.com/office/drawing/2014/main" id="{C1937431-ADC4-4F08-8BEB-BDF5C3CE4B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89663" y="2942455"/>
            <a:ext cx="568725" cy="3965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34" name="Text Box 4">
            <a:extLst>
              <a:ext uri="{FF2B5EF4-FFF2-40B4-BE49-F238E27FC236}">
                <a16:creationId xmlns:a16="http://schemas.microsoft.com/office/drawing/2014/main" id="{6B498988-C0F8-499B-B9E7-25C6F9BA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330" y="2895252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5" name="Line 18">
            <a:extLst>
              <a:ext uri="{FF2B5EF4-FFF2-40B4-BE49-F238E27FC236}">
                <a16:creationId xmlns:a16="http://schemas.microsoft.com/office/drawing/2014/main" id="{97C5AAB4-1917-4838-8824-120C29AAC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6405" y="3653483"/>
            <a:ext cx="56197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36" name="Text Box 4">
            <a:extLst>
              <a:ext uri="{FF2B5EF4-FFF2-40B4-BE49-F238E27FC236}">
                <a16:creationId xmlns:a16="http://schemas.microsoft.com/office/drawing/2014/main" id="{23BDE3BB-E79A-448A-8840-8C430ACF0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207" y="3390200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37" name="Line 18">
            <a:extLst>
              <a:ext uri="{FF2B5EF4-FFF2-40B4-BE49-F238E27FC236}">
                <a16:creationId xmlns:a16="http://schemas.microsoft.com/office/drawing/2014/main" id="{CC4BC5E4-2DA7-4ADE-BA4E-3B7D003D53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6582" y="3621655"/>
            <a:ext cx="617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38" name="Text Box 4">
            <a:extLst>
              <a:ext uri="{FF2B5EF4-FFF2-40B4-BE49-F238E27FC236}">
                <a16:creationId xmlns:a16="http://schemas.microsoft.com/office/drawing/2014/main" id="{C623A7FE-FC27-4D9A-ADBE-7213C9DC6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532" y="3321494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77844A6-BF85-464A-8F0E-DB425BE827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8567" y="3984092"/>
            <a:ext cx="579813" cy="3965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40" name="Text Box 4">
            <a:extLst>
              <a:ext uri="{FF2B5EF4-FFF2-40B4-BE49-F238E27FC236}">
                <a16:creationId xmlns:a16="http://schemas.microsoft.com/office/drawing/2014/main" id="{B8E2BB95-94B5-4B02-A258-4025B3F21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589" y="3876023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41" name="Line 18">
            <a:extLst>
              <a:ext uri="{FF2B5EF4-FFF2-40B4-BE49-F238E27FC236}">
                <a16:creationId xmlns:a16="http://schemas.microsoft.com/office/drawing/2014/main" id="{201B1B0C-7E9B-4F54-A453-2FF954997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3298" y="3653483"/>
            <a:ext cx="610422" cy="69811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42" name="Text Box 4">
            <a:extLst>
              <a:ext uri="{FF2B5EF4-FFF2-40B4-BE49-F238E27FC236}">
                <a16:creationId xmlns:a16="http://schemas.microsoft.com/office/drawing/2014/main" id="{4ACF6F08-DF8F-4C44-A4E6-423CC0913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251" y="3901476"/>
            <a:ext cx="37815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altLang="zh-CN" sz="15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Line 18">
            <a:extLst>
              <a:ext uri="{FF2B5EF4-FFF2-40B4-BE49-F238E27FC236}">
                <a16:creationId xmlns:a16="http://schemas.microsoft.com/office/drawing/2014/main" id="{D8040EF7-ED45-4BF7-A307-B90675EC04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1653" y="4798584"/>
            <a:ext cx="592708" cy="226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47" name="Text Box 4">
            <a:extLst>
              <a:ext uri="{FF2B5EF4-FFF2-40B4-BE49-F238E27FC236}">
                <a16:creationId xmlns:a16="http://schemas.microsoft.com/office/drawing/2014/main" id="{9818430F-0C5D-499A-A9F9-4E2AF230F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566" y="4490604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97CDC876-ED7F-49F4-951E-B47DC4225AD0}"/>
              </a:ext>
            </a:extLst>
          </p:cNvPr>
          <p:cNvCxnSpPr>
            <a:cxnSpLocks/>
            <a:stCxn id="14" idx="2"/>
            <a:endCxn id="9" idx="2"/>
          </p:cNvCxnSpPr>
          <p:nvPr/>
        </p:nvCxnSpPr>
        <p:spPr>
          <a:xfrm rot="5400000" flipH="1">
            <a:off x="2114236" y="3323288"/>
            <a:ext cx="377064" cy="2827971"/>
          </a:xfrm>
          <a:prstGeom prst="curvedConnector3">
            <a:avLst>
              <a:gd name="adj1" fmla="val -606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4">
            <a:extLst>
              <a:ext uri="{FF2B5EF4-FFF2-40B4-BE49-F238E27FC236}">
                <a16:creationId xmlns:a16="http://schemas.microsoft.com/office/drawing/2014/main" id="{6C9BB1C7-8B53-447D-9407-F404AF044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874" y="5093293"/>
            <a:ext cx="2857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</a:p>
        </p:txBody>
      </p: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71512EEE-0B67-4C99-B830-73BAC9D535E0}"/>
              </a:ext>
            </a:extLst>
          </p:cNvPr>
          <p:cNvCxnSpPr>
            <a:cxnSpLocks/>
            <a:stCxn id="14" idx="3"/>
            <a:endCxn id="8" idx="0"/>
          </p:cNvCxnSpPr>
          <p:nvPr/>
        </p:nvCxnSpPr>
        <p:spPr>
          <a:xfrm flipH="1" flipV="1">
            <a:off x="2245736" y="2641006"/>
            <a:ext cx="1924049" cy="1879560"/>
          </a:xfrm>
          <a:prstGeom prst="curvedConnector4">
            <a:avLst>
              <a:gd name="adj1" fmla="val -11881"/>
              <a:gd name="adj2" fmla="val 1121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4">
            <a:extLst>
              <a:ext uri="{FF2B5EF4-FFF2-40B4-BE49-F238E27FC236}">
                <a16:creationId xmlns:a16="http://schemas.microsoft.com/office/drawing/2014/main" id="{69581D13-5AAA-471A-BC0C-DCEA2BD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456" y="2781372"/>
            <a:ext cx="2722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5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79" name="内容占位符 2">
            <a:extLst>
              <a:ext uri="{FF2B5EF4-FFF2-40B4-BE49-F238E27FC236}">
                <a16:creationId xmlns:a16="http://schemas.microsoft.com/office/drawing/2014/main" id="{C2140075-96C8-4EA8-9276-A2E9E9FFB6FF}"/>
              </a:ext>
            </a:extLst>
          </p:cNvPr>
          <p:cNvSpPr txBox="1">
            <a:spLocks/>
          </p:cNvSpPr>
          <p:nvPr/>
        </p:nvSpPr>
        <p:spPr bwMode="auto">
          <a:xfrm>
            <a:off x="5820867" y="2213217"/>
            <a:ext cx="1221581" cy="2026444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2700">
            <a:solidFill>
              <a:sysClr val="windowText" lastClr="000000"/>
            </a:solidFill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eaLnBrk="1" hangingPunct="1">
              <a:lnSpc>
                <a:spcPts val="1500"/>
              </a:lnSpc>
              <a:buClrTx/>
              <a:buNone/>
              <a:defRPr/>
            </a:pPr>
            <a:r>
              <a:rPr lang="zh-CN" altLang="en-US" sz="1875" b="1" dirty="0">
                <a:solidFill>
                  <a:sysClr val="windowText" lastClr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文法：</a:t>
            </a:r>
            <a:endParaRPr lang="en-US" altLang="zh-CN" sz="1800" b="1" dirty="0">
              <a:solidFill>
                <a:sysClr val="windowText" lastClr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  <a:p>
            <a:pPr marL="0" indent="0" defTabSz="68580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  <a:cs typeface="Times New Roman" pitchFamily="18" charset="0"/>
              </a:rPr>
              <a:t>(0)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  <a:cs typeface="Times New Roman" pitchFamily="18" charset="0"/>
              </a:rPr>
              <a:t>′</a:t>
            </a:r>
            <a:r>
              <a:rPr lang="en-US" altLang="zh-CN" sz="1500" b="1" i="1" dirty="0">
                <a:solidFill>
                  <a:srgbClr val="073E87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</a:t>
            </a:r>
          </a:p>
          <a:p>
            <a:pPr marL="0" indent="0" defTabSz="68580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(1)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(L)</a:t>
            </a:r>
          </a:p>
          <a:p>
            <a:pPr marL="0" indent="0" defTabSz="68580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(2)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a</a:t>
            </a:r>
          </a:p>
          <a:p>
            <a:pPr marL="0" indent="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(3)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L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L , S</a:t>
            </a:r>
          </a:p>
          <a:p>
            <a:pPr marL="0" indent="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(4)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L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</a:p>
        </p:txBody>
      </p:sp>
      <p:graphicFrame>
        <p:nvGraphicFramePr>
          <p:cNvPr id="80" name="Group 18">
            <a:extLst>
              <a:ext uri="{FF2B5EF4-FFF2-40B4-BE49-F238E27FC236}">
                <a16:creationId xmlns:a16="http://schemas.microsoft.com/office/drawing/2014/main" id="{C7A5D1D5-CC9C-4573-A77B-5F548EAB02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56384" y="2221184"/>
          <a:ext cx="1608931" cy="1120376"/>
        </p:xfrm>
        <a:graphic>
          <a:graphicData uri="http://schemas.openxmlformats.org/drawingml/2006/table">
            <a:tbl>
              <a:tblPr/>
              <a:tblGrid>
                <a:gridCol w="31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0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98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FOLLOW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)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9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S′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$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 ,  )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 )  ,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1" name="Group 18">
            <a:extLst>
              <a:ext uri="{FF2B5EF4-FFF2-40B4-BE49-F238E27FC236}">
                <a16:creationId xmlns:a16="http://schemas.microsoft.com/office/drawing/2014/main" id="{755A69D4-839A-4E50-BEDD-F7BFC5FD4F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56384" y="3710701"/>
          <a:ext cx="1608931" cy="1120376"/>
        </p:xfrm>
        <a:graphic>
          <a:graphicData uri="http://schemas.openxmlformats.org/drawingml/2006/table">
            <a:tbl>
              <a:tblPr/>
              <a:tblGrid>
                <a:gridCol w="31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0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98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)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9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S′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( a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 a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</a:t>
                      </a: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( a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68660" marR="68660" marT="25742" marB="2574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Rectangle 2">
            <a:extLst>
              <a:ext uri="{FF2B5EF4-FFF2-40B4-BE49-F238E27FC236}">
                <a16:creationId xmlns:a16="http://schemas.microsoft.com/office/drawing/2014/main" id="{970EE4E5-0967-4F4F-99D6-1CAA0AAD11D0}"/>
              </a:ext>
            </a:extLst>
          </p:cNvPr>
          <p:cNvSpPr txBox="1">
            <a:spLocks noChangeArrowheads="1"/>
          </p:cNvSpPr>
          <p:nvPr/>
        </p:nvSpPr>
        <p:spPr>
          <a:xfrm>
            <a:off x="-109564" y="1035225"/>
            <a:ext cx="4721454" cy="4203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50" spc="225" dirty="0">
                <a:latin typeface="微软雅黑" pitchFamily="34" charset="-122"/>
                <a:ea typeface="微软雅黑" pitchFamily="34" charset="-122"/>
              </a:rPr>
              <a:t>2. SLR</a:t>
            </a:r>
            <a:r>
              <a:rPr lang="zh-CN" altLang="en-US" sz="2250" spc="225" dirty="0">
                <a:latin typeface="微软雅黑" pitchFamily="34" charset="-122"/>
                <a:ea typeface="微软雅黑" pitchFamily="34" charset="-122"/>
              </a:rPr>
              <a:t>项集以及</a:t>
            </a:r>
            <a:r>
              <a:rPr lang="en-US" altLang="zh-CN" sz="2250" spc="225" dirty="0">
                <a:latin typeface="微软雅黑" pitchFamily="34" charset="-122"/>
                <a:ea typeface="微软雅黑" pitchFamily="34" charset="-122"/>
              </a:rPr>
              <a:t>GOTO</a:t>
            </a:r>
            <a:r>
              <a:rPr lang="zh-CN" altLang="en-US" sz="2250" spc="225" dirty="0"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59" name="内容占位符 2">
            <a:extLst>
              <a:ext uri="{FF2B5EF4-FFF2-40B4-BE49-F238E27FC236}">
                <a16:creationId xmlns:a16="http://schemas.microsoft.com/office/drawing/2014/main" id="{88196D6D-8BB4-4010-BD59-83FE9CDB14F3}"/>
              </a:ext>
            </a:extLst>
          </p:cNvPr>
          <p:cNvSpPr txBox="1">
            <a:spLocks/>
          </p:cNvSpPr>
          <p:nvPr/>
        </p:nvSpPr>
        <p:spPr bwMode="auto">
          <a:xfrm>
            <a:off x="494685" y="5531062"/>
            <a:ext cx="1918172" cy="358369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2700">
            <a:solidFill>
              <a:sysClr val="windowText" lastClr="000000"/>
            </a:solidFill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eaLnBrk="1" hangingPunct="1">
              <a:lnSpc>
                <a:spcPts val="1500"/>
              </a:lnSpc>
              <a:buClrTx/>
              <a:buNone/>
              <a:defRPr/>
            </a:pPr>
            <a:r>
              <a:rPr lang="zh-CN" altLang="en-US" sz="1875" b="1" dirty="0">
                <a:solidFill>
                  <a:sysClr val="windowText" lastClr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没有动作冲突</a:t>
            </a:r>
            <a:endParaRPr lang="en-US" altLang="zh-CN" sz="1800" b="1" dirty="0">
              <a:solidFill>
                <a:sysClr val="windowText" lastClr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1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 animBg="1"/>
      <p:bldP spid="59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5AABB62-7D3D-45CC-86CE-49B2F16603B4}"/>
              </a:ext>
            </a:extLst>
          </p:cNvPr>
          <p:cNvGraphicFramePr/>
          <p:nvPr>
            <p:extLst/>
          </p:nvPr>
        </p:nvGraphicFramePr>
        <p:xfrm>
          <a:off x="6498494" y="1310467"/>
          <a:ext cx="2470510" cy="2015111"/>
        </p:xfrm>
        <a:graphic>
          <a:graphicData uri="http://schemas.openxmlformats.org/drawingml/2006/table">
            <a:tbl>
              <a:tblPr/>
              <a:tblGrid>
                <a:gridCol w="370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71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0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3211"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000" b="1" dirty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状态</a:t>
                      </a:r>
                    </a:p>
                  </a:txBody>
                  <a:tcPr marL="45766" marR="45766" marT="22883" marB="22883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ACTION</a:t>
                      </a:r>
                      <a:endParaRPr lang="zh-CN" altLang="en-US" sz="800" b="1" i="1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45766" marR="45766" marT="22883" marB="228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GOTO</a:t>
                      </a:r>
                      <a:endParaRPr lang="zh-CN" altLang="en-US" sz="800" b="1" i="1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45766" marR="45766" marT="22883" marB="22883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)</a:t>
                      </a:r>
                      <a:endParaRPr lang="zh-CN" altLang="en-US" sz="8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,</a:t>
                      </a:r>
                      <a:endParaRPr lang="zh-CN" altLang="en-US" sz="800" b="1" dirty="0"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a</a:t>
                      </a:r>
                      <a:endParaRPr lang="zh-CN" altLang="en-US" sz="8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latin typeface="华文楷体" panose="02010600040101010101" pitchFamily="2" charset="-122"/>
                          <a:ea typeface="Times New Roman" panose="02020603050405020304" pitchFamily="18" charset="0"/>
                        </a:rPr>
                        <a:t>$</a:t>
                      </a:r>
                      <a:r>
                        <a:rPr lang="en-US" altLang="zh-CN" sz="800" b="1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8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S</a:t>
                      </a:r>
                      <a:endParaRPr lang="zh-CN" altLang="en-US" sz="800" b="1" i="1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L</a:t>
                      </a:r>
                      <a:endParaRPr lang="zh-CN" altLang="en-US" sz="800" b="1" i="1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s2</a:t>
                      </a:r>
                      <a:r>
                        <a:rPr lang="en-US" altLang="zh-CN" sz="800" b="1" dirty="0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s3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1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1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800" b="1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s2</a:t>
                      </a: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s3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1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r2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r2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r2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1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s6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s7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1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r4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r4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1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chemeClr val="folHlink"/>
                          </a:solidFill>
                          <a:latin typeface="宋体" panose="02010600030101010101" pitchFamily="2" charset="-122"/>
                          <a:ea typeface="Times New Roman" panose="02020603050405020304" pitchFamily="18" charset="0"/>
                        </a:rPr>
                        <a:t> 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r1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r1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r1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1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s2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s3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1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r3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r3</a:t>
                      </a: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49703" marR="49703" marT="18638" marB="186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703" marR="49703" marT="18638" marB="1863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68E1C2B-58F9-4B1A-BD28-0E1210695678}"/>
              </a:ext>
            </a:extLst>
          </p:cNvPr>
          <p:cNvSpPr txBox="1">
            <a:spLocks noChangeArrowheads="1"/>
          </p:cNvSpPr>
          <p:nvPr/>
        </p:nvSpPr>
        <p:spPr>
          <a:xfrm>
            <a:off x="174997" y="1007609"/>
            <a:ext cx="2840206" cy="4203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50" spc="225" dirty="0">
                <a:latin typeface="微软雅黑" pitchFamily="34" charset="-122"/>
                <a:ea typeface="微软雅黑" pitchFamily="34" charset="-122"/>
              </a:rPr>
              <a:t>3. SLR</a:t>
            </a:r>
            <a:r>
              <a:rPr lang="zh-CN" altLang="en-US" sz="2250" spc="225" dirty="0">
                <a:latin typeface="微软雅黑" pitchFamily="34" charset="-122"/>
                <a:ea typeface="微软雅黑" pitchFamily="34" charset="-122"/>
              </a:rPr>
              <a:t>语法分析表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271A06-A826-4982-8CCC-1E8986BAE38F}"/>
              </a:ext>
            </a:extLst>
          </p:cNvPr>
          <p:cNvSpPr txBox="1"/>
          <p:nvPr/>
        </p:nvSpPr>
        <p:spPr>
          <a:xfrm>
            <a:off x="265710" y="1543757"/>
            <a:ext cx="274949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5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输入样例：</a:t>
            </a:r>
            <a:r>
              <a:rPr lang="en-US" altLang="zh-CN" sz="1575" b="1" dirty="0">
                <a:solidFill>
                  <a:prstClr val="black"/>
                </a:solidFill>
                <a:latin typeface="Times New Roman" pitchFamily="18" charset="0"/>
                <a:ea typeface="华文楷体" panose="02010600040101010101" pitchFamily="2" charset="-122"/>
              </a:rPr>
              <a:t>( ( a , a ) , a , ( a ) 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9FD29F-2B79-4C9C-81B8-4C01C857C5FD}"/>
              </a:ext>
            </a:extLst>
          </p:cNvPr>
          <p:cNvSpPr txBox="1"/>
          <p:nvPr/>
        </p:nvSpPr>
        <p:spPr>
          <a:xfrm>
            <a:off x="265710" y="1944897"/>
            <a:ext cx="364555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</a:t>
            </a:r>
          </a:p>
          <a:p>
            <a:r>
              <a:rPr lang="en-US" altLang="zh-CN" sz="1200" b="1" dirty="0"/>
              <a:t>$</a:t>
            </a:r>
            <a:r>
              <a:rPr lang="en-US" altLang="zh-CN" sz="1200" dirty="0"/>
              <a:t>	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( ( a , a ) , a , ( a ) )$</a:t>
            </a:r>
          </a:p>
          <a:p>
            <a:endParaRPr lang="en-US" altLang="zh-CN" sz="1200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r>
              <a:rPr lang="en-US" altLang="zh-CN" sz="1200" b="1" dirty="0"/>
              <a:t>0 2</a:t>
            </a:r>
          </a:p>
          <a:p>
            <a:r>
              <a:rPr lang="en-US" altLang="zh-CN" sz="1200" b="1" dirty="0"/>
              <a:t>$ (</a:t>
            </a:r>
            <a:r>
              <a:rPr lang="en-US" altLang="zh-CN" sz="1200" dirty="0"/>
              <a:t>	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( a , a ) , a , ( a ) ) $</a:t>
            </a:r>
            <a:endParaRPr lang="zh-CN" altLang="en-US" sz="1200" dirty="0"/>
          </a:p>
          <a:p>
            <a:endParaRPr lang="en-US" altLang="zh-CN" sz="1200" dirty="0"/>
          </a:p>
          <a:p>
            <a:r>
              <a:rPr lang="en-US" altLang="zh-CN" sz="1200" b="1" dirty="0"/>
              <a:t>0 2 2</a:t>
            </a:r>
          </a:p>
          <a:p>
            <a:r>
              <a:rPr lang="en-US" altLang="zh-CN" sz="1200" b="1" dirty="0"/>
              <a:t>$ ( (</a:t>
            </a:r>
            <a:r>
              <a:rPr lang="en-US" altLang="zh-CN" sz="1200" dirty="0"/>
              <a:t>	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 a , a ) , a , ( a ) )$</a:t>
            </a:r>
          </a:p>
          <a:p>
            <a:endParaRPr lang="en-US" altLang="zh-CN" sz="1200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r>
              <a:rPr lang="en-US" altLang="zh-CN" sz="1200" b="1" dirty="0"/>
              <a:t>0 2 2 3</a:t>
            </a:r>
          </a:p>
          <a:p>
            <a:r>
              <a:rPr lang="en-US" altLang="zh-CN" sz="1200" b="1" dirty="0"/>
              <a:t>$ ( (  a</a:t>
            </a:r>
            <a:r>
              <a:rPr lang="en-US" altLang="zh-CN" sz="1200" dirty="0"/>
              <a:t>	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 , a ) , a , ( a ) )$</a:t>
            </a:r>
          </a:p>
          <a:p>
            <a:endParaRPr lang="en-US" altLang="zh-CN" sz="1200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r>
              <a:rPr lang="en-US" altLang="zh-CN" sz="1200" b="1" dirty="0"/>
              <a:t>0 2 2 </a:t>
            </a:r>
          </a:p>
          <a:p>
            <a:r>
              <a:rPr lang="en-US" altLang="zh-CN" sz="1200" b="1" dirty="0"/>
              <a:t>$ ( (  S</a:t>
            </a:r>
            <a:r>
              <a:rPr lang="en-US" altLang="zh-CN" sz="1200" dirty="0"/>
              <a:t>	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 , a ) , a , ( a ) )$</a:t>
            </a:r>
            <a:endParaRPr lang="zh-CN" altLang="en-US" sz="1200" dirty="0"/>
          </a:p>
          <a:p>
            <a:endParaRPr lang="en-US" altLang="zh-CN" sz="1200" dirty="0"/>
          </a:p>
          <a:p>
            <a:r>
              <a:rPr lang="en-US" altLang="zh-CN" sz="1200" b="1" dirty="0"/>
              <a:t>0 2 2 5</a:t>
            </a:r>
          </a:p>
          <a:p>
            <a:r>
              <a:rPr lang="en-US" altLang="zh-CN" sz="1200" b="1" dirty="0"/>
              <a:t>$ ( (  S</a:t>
            </a:r>
            <a:r>
              <a:rPr lang="en-US" altLang="zh-CN" sz="1200" dirty="0"/>
              <a:t>	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 , a ) , a , ( a ) )$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C678F5-9F6A-4DA4-91C8-AC5AAC761E1A}"/>
              </a:ext>
            </a:extLst>
          </p:cNvPr>
          <p:cNvSpPr txBox="1"/>
          <p:nvPr/>
        </p:nvSpPr>
        <p:spPr>
          <a:xfrm>
            <a:off x="3627098" y="1944897"/>
            <a:ext cx="332334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b="1" dirty="0"/>
              <a:t>0 2 2 5</a:t>
            </a:r>
          </a:p>
          <a:p>
            <a:r>
              <a:rPr lang="pt-BR" altLang="zh-CN" sz="1200" b="1" dirty="0"/>
              <a:t>$ ( (  S		  , a ) , a , ( a ) )$</a:t>
            </a:r>
          </a:p>
          <a:p>
            <a:endParaRPr lang="en-US" altLang="zh-CN" sz="1200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r>
              <a:rPr lang="en-US" altLang="zh-CN" sz="1200" b="1" dirty="0"/>
              <a:t>0 2 2</a:t>
            </a:r>
          </a:p>
          <a:p>
            <a:r>
              <a:rPr lang="en-US" altLang="zh-CN" sz="1200" b="1" dirty="0"/>
              <a:t>$ (  ( L</a:t>
            </a:r>
            <a:r>
              <a:rPr lang="en-US" altLang="zh-CN" sz="1200" dirty="0"/>
              <a:t>	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 </a:t>
            </a:r>
            <a:r>
              <a:rPr lang="pt-BR" altLang="zh-CN" sz="1200" b="1" dirty="0"/>
              <a:t>, a ) , a , ( a ) )$</a:t>
            </a:r>
            <a:endParaRPr lang="zh-CN" altLang="en-US" sz="1200" dirty="0"/>
          </a:p>
          <a:p>
            <a:endParaRPr lang="en-US" altLang="zh-CN" sz="1200" dirty="0"/>
          </a:p>
          <a:p>
            <a:r>
              <a:rPr lang="en-US" altLang="zh-CN" sz="1200" b="1" dirty="0"/>
              <a:t>0 2 2 4</a:t>
            </a:r>
          </a:p>
          <a:p>
            <a:r>
              <a:rPr lang="en-US" altLang="zh-CN" sz="1200" b="1" dirty="0"/>
              <a:t>$ (  (  L</a:t>
            </a:r>
            <a:r>
              <a:rPr lang="en-US" altLang="zh-CN" sz="1200" dirty="0"/>
              <a:t>	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 </a:t>
            </a:r>
            <a:r>
              <a:rPr lang="pt-BR" altLang="zh-CN" sz="1200" b="1" dirty="0"/>
              <a:t>, a ) , a , ( a ) )$</a:t>
            </a:r>
            <a:endParaRPr lang="en-US" altLang="zh-CN" sz="1200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endParaRPr lang="en-US" altLang="zh-CN" sz="1200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r>
              <a:rPr lang="en-US" altLang="zh-CN" sz="1200" b="1" dirty="0"/>
              <a:t>0 2 2 3 7</a:t>
            </a:r>
          </a:p>
          <a:p>
            <a:r>
              <a:rPr lang="en-US" altLang="zh-CN" sz="1200" b="1" dirty="0"/>
              <a:t>$ (  (  L , </a:t>
            </a:r>
            <a:r>
              <a:rPr lang="en-US" altLang="zh-CN" sz="1200" dirty="0"/>
              <a:t>	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 a ) , a , ( a ) )$</a:t>
            </a:r>
          </a:p>
          <a:p>
            <a:endParaRPr lang="en-US" altLang="zh-CN" sz="1200" b="1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r>
              <a:rPr lang="en-US" altLang="zh-CN" sz="1200" b="1" dirty="0"/>
              <a:t>0 2 2 3 7 3</a:t>
            </a:r>
          </a:p>
          <a:p>
            <a:r>
              <a:rPr lang="en-US" altLang="zh-CN" sz="1200" b="1" dirty="0"/>
              <a:t>$ (  (  L ,  a</a:t>
            </a:r>
            <a:r>
              <a:rPr lang="en-US" altLang="zh-CN" sz="1200" dirty="0"/>
              <a:t>	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   ) , a , ( a ) )$</a:t>
            </a:r>
            <a:endParaRPr lang="zh-CN" altLang="en-US" sz="1200" dirty="0"/>
          </a:p>
          <a:p>
            <a:endParaRPr lang="en-US" altLang="zh-CN" sz="1200" dirty="0"/>
          </a:p>
          <a:p>
            <a:r>
              <a:rPr lang="en-US" altLang="zh-CN" sz="1200" b="1" dirty="0"/>
              <a:t>0 2 2 3 7 </a:t>
            </a:r>
          </a:p>
          <a:p>
            <a:r>
              <a:rPr lang="en-US" altLang="zh-CN" sz="1200" b="1" dirty="0"/>
              <a:t>$ ( (  L  ,  S </a:t>
            </a:r>
            <a:r>
              <a:rPr lang="en-US" altLang="zh-CN" sz="1200" dirty="0"/>
              <a:t>	   </a:t>
            </a:r>
            <a:r>
              <a:rPr lang="en-US" altLang="zh-CN" sz="1200" b="1" dirty="0">
                <a:solidFill>
                  <a:prstClr val="black"/>
                </a:solidFill>
                <a:ea typeface="华文楷体" panose="02010600040101010101" pitchFamily="2" charset="-122"/>
              </a:rPr>
              <a:t>) , a , ( a ) )$</a:t>
            </a:r>
            <a:endParaRPr lang="zh-CN" altLang="en-US" sz="1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576C7CB-5150-403C-AC38-44C42B760384}"/>
              </a:ext>
            </a:extLst>
          </p:cNvPr>
          <p:cNvSpPr txBox="1">
            <a:spLocks/>
          </p:cNvSpPr>
          <p:nvPr/>
        </p:nvSpPr>
        <p:spPr bwMode="auto">
          <a:xfrm>
            <a:off x="7223926" y="3521090"/>
            <a:ext cx="1221581" cy="2026444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2700">
            <a:solidFill>
              <a:sysClr val="windowText" lastClr="000000"/>
            </a:solidFill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5"/>
              </a:spcBef>
              <a:buClr>
                <a:schemeClr val="accent1"/>
              </a:buClr>
              <a:buFont typeface="Symbol" panose="05050102010706020507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eaLnBrk="1" hangingPunct="1">
              <a:lnSpc>
                <a:spcPts val="1500"/>
              </a:lnSpc>
              <a:buClrTx/>
              <a:buNone/>
              <a:defRPr/>
            </a:pPr>
            <a:r>
              <a:rPr lang="zh-CN" altLang="en-US" sz="1875" b="1" dirty="0">
                <a:solidFill>
                  <a:sysClr val="windowText" lastClr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文法：</a:t>
            </a:r>
            <a:endParaRPr lang="en-US" altLang="zh-CN" sz="1800" b="1" dirty="0">
              <a:solidFill>
                <a:sysClr val="windowText" lastClr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  <a:p>
            <a:pPr marL="0" indent="0" defTabSz="68580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  <a:cs typeface="Times New Roman" pitchFamily="18" charset="0"/>
              </a:rPr>
              <a:t>(0)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  <a:cs typeface="Times New Roman" pitchFamily="18" charset="0"/>
              </a:rPr>
              <a:t>′</a:t>
            </a:r>
            <a:r>
              <a:rPr lang="en-US" altLang="zh-CN" sz="1500" b="1" i="1" dirty="0">
                <a:solidFill>
                  <a:srgbClr val="073E87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</a:t>
            </a:r>
          </a:p>
          <a:p>
            <a:pPr marL="0" indent="0" defTabSz="68580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(1)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(L)</a:t>
            </a:r>
          </a:p>
          <a:p>
            <a:pPr marL="0" indent="0" defTabSz="68580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(2)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a</a:t>
            </a:r>
          </a:p>
          <a:p>
            <a:pPr marL="0" indent="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(3)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L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L , S</a:t>
            </a:r>
          </a:p>
          <a:p>
            <a:pPr marL="0" indent="0" eaLnBrk="1" hangingPunct="1">
              <a:lnSpc>
                <a:spcPts val="1500"/>
              </a:lnSpc>
              <a:buClrTx/>
              <a:buNone/>
              <a:defRPr/>
            </a:pP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(4)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L</a:t>
            </a:r>
            <a:r>
              <a:rPr lang="en-US" altLang="zh-CN" sz="1500" b="1" dirty="0">
                <a:solidFill>
                  <a:sysClr val="windowText" lastClr="000000"/>
                </a:solidFill>
                <a:ea typeface="宋体" pitchFamily="2" charset="-122"/>
              </a:rPr>
              <a:t> → </a:t>
            </a:r>
            <a:r>
              <a:rPr lang="en-US" altLang="zh-CN" sz="1500" b="1" i="1" dirty="0">
                <a:solidFill>
                  <a:sysClr val="windowText" lastClr="000000"/>
                </a:solidFill>
                <a:ea typeface="宋体" pitchFamily="2" charset="-12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057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8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9E3134-6A4C-407C-8E7D-95868BEF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C6C95A-FCB2-4DE6-AF38-56918B69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" y="929675"/>
            <a:ext cx="4396223" cy="2499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EF2842-13E5-4F5E-99B3-EF5A7335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8" y="3429000"/>
            <a:ext cx="4325755" cy="2499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A998E4-9C56-45F2-9D80-2B9C04BB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973" y="1451450"/>
            <a:ext cx="4496115" cy="26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1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(6) S → a S b S | b S a S | </a:t>
            </a:r>
            <a:r>
              <a:rPr lang="el-GR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aabbab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480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项目集和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35" y="1917759"/>
            <a:ext cx="8618967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7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符号表中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NAME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字段为什么要设计字符串表这样一种数据结构？而不是把标识符对应的字符串直接存放到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NAME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字段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E:\工大编译\ppt\图片3副本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9847" y="3193858"/>
            <a:ext cx="6264861" cy="3384951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3622117" y="2944485"/>
            <a:ext cx="20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符号表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itchFamily="49" charset="-122"/>
              </a:rPr>
              <a:t>(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Symbol Table)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4208" y="5951060"/>
            <a:ext cx="1577898" cy="369332"/>
            <a:chOff x="2057998" y="3867894"/>
            <a:chExt cx="1577898" cy="369332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3116119" y="4011910"/>
              <a:ext cx="519777" cy="18537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sp>
          <p:nvSpPr>
            <p:cNvPr id="16" name="矩形 15"/>
            <p:cNvSpPr/>
            <p:nvPr/>
          </p:nvSpPr>
          <p:spPr>
            <a:xfrm>
              <a:off x="2057998" y="3867894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字符串表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061DE57D-FBDB-4758-A506-DABE8733AC2D}"/>
              </a:ext>
            </a:extLst>
          </p:cNvPr>
          <p:cNvSpPr/>
          <p:nvPr/>
        </p:nvSpPr>
        <p:spPr>
          <a:xfrm>
            <a:off x="6709557" y="2713652"/>
            <a:ext cx="23855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FF0000"/>
                </a:solidFill>
                <a:latin typeface="Arial" panose="020B0604020202020204" pitchFamily="34" charset="0"/>
              </a:rPr>
              <a:t>如果选择固定长度，若长度设置长会造成空间浪费，若长度设置短会造成溢出</a:t>
            </a:r>
            <a:endParaRPr lang="en-US" altLang="zh-CN" sz="2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069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622" y="795082"/>
            <a:ext cx="8105115" cy="45268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存在动作冲突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dirty="0"/>
              <a:t>FOLLOW(S’) = {</a:t>
            </a:r>
            <a:r>
              <a:rPr lang="en-US" altLang="zh-CN" sz="1800" dirty="0"/>
              <a:t>$</a:t>
            </a: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FOLLOW(S) = {</a:t>
            </a:r>
            <a:r>
              <a:rPr lang="en-US" sz="1800" dirty="0" err="1"/>
              <a:t>a,b</a:t>
            </a:r>
            <a:r>
              <a:rPr lang="en-US" sz="1800" dirty="0"/>
              <a:t>,</a:t>
            </a:r>
            <a:r>
              <a:rPr lang="en-US" altLang="zh-CN" sz="1800" dirty="0"/>
              <a:t>$</a:t>
            </a: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I</a:t>
            </a:r>
            <a:r>
              <a:rPr lang="en-US" sz="1800" baseline="-25000" dirty="0"/>
              <a:t>0</a:t>
            </a:r>
            <a:r>
              <a:rPr lang="zh-CN" altLang="en-US" sz="1800" dirty="0"/>
              <a:t>，</a:t>
            </a:r>
            <a:r>
              <a:rPr lang="en-US" altLang="zh-CN" sz="1800" dirty="0"/>
              <a:t>I</a:t>
            </a:r>
            <a:r>
              <a:rPr lang="en-US" altLang="zh-CN" sz="1800" baseline="-25000" dirty="0"/>
              <a:t>2</a:t>
            </a:r>
            <a:r>
              <a:rPr lang="zh-CN" altLang="en-US" sz="1800" dirty="0"/>
              <a:t>，</a:t>
            </a:r>
            <a:r>
              <a:rPr lang="en-US" sz="1800" dirty="0"/>
              <a:t>I</a:t>
            </a:r>
            <a:r>
              <a:rPr lang="en-US" sz="1800" baseline="-25000" dirty="0"/>
              <a:t>3</a:t>
            </a:r>
            <a:r>
              <a:rPr lang="zh-CN" altLang="en-US" sz="1800" dirty="0"/>
              <a:t>，</a:t>
            </a:r>
            <a:r>
              <a:rPr lang="en-US" altLang="zh-CN" sz="1800" dirty="0"/>
              <a:t>I</a:t>
            </a:r>
            <a:r>
              <a:rPr lang="en-US" altLang="zh-CN" sz="1800" baseline="-25000" dirty="0"/>
              <a:t>6</a:t>
            </a:r>
            <a:r>
              <a:rPr lang="zh-CN" altLang="en-US" sz="1800" dirty="0"/>
              <a:t>，</a:t>
            </a:r>
            <a:r>
              <a:rPr lang="en-US" sz="1800" dirty="0"/>
              <a:t>I</a:t>
            </a:r>
            <a:r>
              <a:rPr lang="en-US" sz="1800" baseline="-25000" dirty="0"/>
              <a:t>7</a:t>
            </a:r>
            <a:r>
              <a:rPr lang="zh-CN" altLang="en-US" sz="1800" dirty="0"/>
              <a:t>存在移入</a:t>
            </a:r>
            <a:r>
              <a:rPr lang="en-US" altLang="zh-CN" sz="1800" dirty="0"/>
              <a:t>-</a:t>
            </a:r>
            <a:r>
              <a:rPr lang="zh-CN" altLang="en-US" sz="1800" dirty="0"/>
              <a:t>归约冲突。</a:t>
            </a:r>
            <a:endParaRPr lang="en-US" sz="1800" baseline="-25000" dirty="0"/>
          </a:p>
          <a:p>
            <a:pPr marL="0" indent="0">
              <a:buNone/>
            </a:pPr>
            <a:r>
              <a:rPr lang="zh-CN" altLang="en-US" sz="1800" dirty="0"/>
              <a:t>例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400" dirty="0"/>
              <a:t>S</a:t>
            </a:r>
            <a:r>
              <a:rPr lang="zh-CN" altLang="en-US" sz="1400" dirty="0"/>
              <a:t>→</a:t>
            </a:r>
            <a:r>
              <a:rPr lang="en-US" altLang="zh-CN" sz="1400" dirty="0"/>
              <a:t>·</a:t>
            </a:r>
            <a:r>
              <a:rPr lang="en-US" altLang="zh-CN" sz="1400" dirty="0" err="1"/>
              <a:t>aSbS</a:t>
            </a:r>
            <a:r>
              <a:rPr lang="zh-CN" altLang="en-US" sz="1400" dirty="0"/>
              <a:t>和</a:t>
            </a:r>
            <a:r>
              <a:rPr lang="en-US" sz="1400" dirty="0"/>
              <a:t>S</a:t>
            </a:r>
            <a:r>
              <a:rPr lang="zh-CN" altLang="en-US" sz="1400" dirty="0"/>
              <a:t>→</a:t>
            </a:r>
            <a:r>
              <a:rPr lang="en-US" altLang="zh-CN" sz="1400" dirty="0"/>
              <a:t>·</a:t>
            </a:r>
          </a:p>
          <a:p>
            <a:pPr marL="0" indent="0">
              <a:buNone/>
            </a:pPr>
            <a:r>
              <a:rPr lang="zh-CN" altLang="en-US" sz="1400" dirty="0"/>
              <a:t>面对</a:t>
            </a:r>
            <a:r>
              <a:rPr lang="en-US" altLang="zh-CN" sz="1400" dirty="0"/>
              <a:t>a</a:t>
            </a:r>
            <a:r>
              <a:rPr lang="zh-CN" altLang="en-US" sz="1400" dirty="0"/>
              <a:t>时一个进行移入，一个进行归约。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9" y="2623128"/>
            <a:ext cx="1440305" cy="1165961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9EB903-9415-4FF0-B288-DD46005A5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191630"/>
              </p:ext>
            </p:extLst>
          </p:nvPr>
        </p:nvGraphicFramePr>
        <p:xfrm>
          <a:off x="3277591" y="2270150"/>
          <a:ext cx="5533650" cy="438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6730">
                  <a:extLst>
                    <a:ext uri="{9D8B030D-6E8A-4147-A177-3AD203B41FA5}">
                      <a16:colId xmlns:a16="http://schemas.microsoft.com/office/drawing/2014/main" val="2392736365"/>
                    </a:ext>
                  </a:extLst>
                </a:gridCol>
                <a:gridCol w="1106730">
                  <a:extLst>
                    <a:ext uri="{9D8B030D-6E8A-4147-A177-3AD203B41FA5}">
                      <a16:colId xmlns:a16="http://schemas.microsoft.com/office/drawing/2014/main" val="3304246728"/>
                    </a:ext>
                  </a:extLst>
                </a:gridCol>
                <a:gridCol w="1106730">
                  <a:extLst>
                    <a:ext uri="{9D8B030D-6E8A-4147-A177-3AD203B41FA5}">
                      <a16:colId xmlns:a16="http://schemas.microsoft.com/office/drawing/2014/main" val="134669235"/>
                    </a:ext>
                  </a:extLst>
                </a:gridCol>
                <a:gridCol w="1106730">
                  <a:extLst>
                    <a:ext uri="{9D8B030D-6E8A-4147-A177-3AD203B41FA5}">
                      <a16:colId xmlns:a16="http://schemas.microsoft.com/office/drawing/2014/main" val="4079625246"/>
                    </a:ext>
                  </a:extLst>
                </a:gridCol>
                <a:gridCol w="1106730">
                  <a:extLst>
                    <a:ext uri="{9D8B030D-6E8A-4147-A177-3AD203B41FA5}">
                      <a16:colId xmlns:a16="http://schemas.microsoft.com/office/drawing/2014/main" val="978491789"/>
                    </a:ext>
                  </a:extLst>
                </a:gridCol>
              </a:tblGrid>
              <a:tr h="32581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状态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GOTO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76487"/>
                  </a:ext>
                </a:extLst>
              </a:tr>
              <a:tr h="325813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61087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s2/r3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s3/r3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403996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787362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s2/r3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s3/r3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819761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s2/r3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s3/r3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7583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463204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601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s2/r3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s3/r3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13998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s2/r3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s3/r3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851812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49083"/>
                  </a:ext>
                </a:extLst>
              </a:tr>
              <a:tr h="325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335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743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(7) </a:t>
            </a:r>
            <a:r>
              <a:rPr lang="de-DE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 → E or T | T</a:t>
            </a: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de-DE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T → T and F | F</a:t>
            </a: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de-DE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F → not F | ( E ) | true | false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4858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>
            <a:extLst>
              <a:ext uri="{FF2B5EF4-FFF2-40B4-BE49-F238E27FC236}">
                <a16:creationId xmlns:a16="http://schemas.microsoft.com/office/drawing/2014/main" id="{F2028690-D898-471A-B55A-C269E2751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0" y="1957387"/>
            <a:ext cx="2087165" cy="372070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de-DE" altLang="zh-CN" sz="1800" dirty="0">
                <a:solidFill>
                  <a:srgbClr val="000000"/>
                </a:solidFill>
                <a:ea typeface="华文楷体" panose="02010600040101010101" pitchFamily="2" charset="-122"/>
              </a:rPr>
              <a:t>0)   S → 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800" dirty="0">
                <a:solidFill>
                  <a:srgbClr val="000000"/>
                </a:solidFill>
                <a:ea typeface="华文楷体" panose="02010600040101010101" pitchFamily="2" charset="-122"/>
              </a:rPr>
              <a:t>E → E or 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800" dirty="0">
                <a:solidFill>
                  <a:srgbClr val="000000"/>
                </a:solidFill>
                <a:ea typeface="华文楷体" panose="02010600040101010101" pitchFamily="2" charset="-122"/>
              </a:rPr>
              <a:t>E → 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800" dirty="0">
                <a:solidFill>
                  <a:srgbClr val="000000"/>
                </a:solidFill>
                <a:ea typeface="华文楷体" panose="02010600040101010101" pitchFamily="2" charset="-122"/>
              </a:rPr>
              <a:t>T → T and F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800" dirty="0">
                <a:solidFill>
                  <a:srgbClr val="000000"/>
                </a:solidFill>
                <a:ea typeface="华文楷体" panose="02010600040101010101" pitchFamily="2" charset="-122"/>
              </a:rPr>
              <a:t>T → F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800" dirty="0">
                <a:solidFill>
                  <a:srgbClr val="000000"/>
                </a:solidFill>
                <a:ea typeface="华文楷体" panose="02010600040101010101" pitchFamily="2" charset="-122"/>
              </a:rPr>
              <a:t>F → not F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800" dirty="0">
                <a:solidFill>
                  <a:srgbClr val="000000"/>
                </a:solidFill>
                <a:ea typeface="华文楷体" panose="02010600040101010101" pitchFamily="2" charset="-122"/>
              </a:rPr>
              <a:t>F → ( E 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800" dirty="0">
                <a:solidFill>
                  <a:srgbClr val="000000"/>
                </a:solidFill>
                <a:ea typeface="华文楷体" panose="02010600040101010101" pitchFamily="2" charset="-122"/>
              </a:rPr>
              <a:t>F → true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800" dirty="0">
                <a:solidFill>
                  <a:srgbClr val="000000"/>
                </a:solidFill>
                <a:ea typeface="华文楷体" panose="02010600040101010101" pitchFamily="2" charset="-122"/>
              </a:rPr>
              <a:t>F → false</a:t>
            </a:r>
            <a:endParaRPr lang="en-US" altLang="zh-CN" sz="1800" dirty="0">
              <a:solidFill>
                <a:srgbClr val="000000"/>
              </a:solidFill>
              <a:ea typeface="华文楷体" panose="02010600040101010101" pitchFamily="2" charset="-122"/>
            </a:endParaRPr>
          </a:p>
        </p:txBody>
      </p:sp>
      <p:sp>
        <p:nvSpPr>
          <p:cNvPr id="4099" name="矩形 37">
            <a:extLst>
              <a:ext uri="{FF2B5EF4-FFF2-40B4-BE49-F238E27FC236}">
                <a16:creationId xmlns:a16="http://schemas.microsoft.com/office/drawing/2014/main" id="{9C120392-9AAB-4CB8-8C75-B6E5A2E0B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254919"/>
            <a:ext cx="404455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b="1">
                <a:solidFill>
                  <a:srgbClr val="53AC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文法增广及</a:t>
            </a:r>
            <a:r>
              <a:rPr lang="en-US" altLang="zh-CN" sz="2100" b="1">
                <a:solidFill>
                  <a:srgbClr val="53AC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100" b="1">
                <a:solidFill>
                  <a:srgbClr val="53AC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en-US" altLang="zh-CN" sz="2100" b="1">
              <a:solidFill>
                <a:srgbClr val="53AC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969E8D2-0C20-4B73-86B1-BD2D8486537C}"/>
              </a:ext>
            </a:extLst>
          </p:cNvPr>
          <p:cNvGraphicFramePr>
            <a:graphicFrameLocks noGrp="1"/>
          </p:cNvGraphicFramePr>
          <p:nvPr/>
        </p:nvGraphicFramePr>
        <p:xfrm>
          <a:off x="3346847" y="2434829"/>
          <a:ext cx="4966098" cy="1988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6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非终结符</a:t>
                      </a: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FOLLOW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marL="68581" marR="68581" marT="34301" marB="3430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not, (, true, false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not, (, true, false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or, $, )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not, (, true, false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or, $, and ,)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not, (, true, false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or, $, and, )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1" marR="68581" marT="34301" marB="343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7">
            <a:extLst>
              <a:ext uri="{FF2B5EF4-FFF2-40B4-BE49-F238E27FC236}">
                <a16:creationId xmlns:a16="http://schemas.microsoft.com/office/drawing/2014/main" id="{A2454165-6FD1-4032-8A9E-366F3280B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254919"/>
            <a:ext cx="404455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b="1">
                <a:solidFill>
                  <a:srgbClr val="53AC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构造自动机</a:t>
            </a:r>
            <a:endParaRPr lang="en-US" altLang="zh-CN" sz="2100" b="1">
              <a:solidFill>
                <a:srgbClr val="53AC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3" name="图片 4">
            <a:extLst>
              <a:ext uri="{FF2B5EF4-FFF2-40B4-BE49-F238E27FC236}">
                <a16:creationId xmlns:a16="http://schemas.microsoft.com/office/drawing/2014/main" id="{BB5BE9F4-8BE1-424A-B702-F12BDBC35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" b="1741"/>
          <a:stretch>
            <a:fillRect/>
          </a:stretch>
        </p:blipFill>
        <p:spPr bwMode="auto">
          <a:xfrm>
            <a:off x="2896791" y="1009650"/>
            <a:ext cx="57340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7">
            <a:extLst>
              <a:ext uri="{FF2B5EF4-FFF2-40B4-BE49-F238E27FC236}">
                <a16:creationId xmlns:a16="http://schemas.microsoft.com/office/drawing/2014/main" id="{D5A4772B-8C7B-4AE4-8D1D-22835B2EA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94" y="1233487"/>
            <a:ext cx="194461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 dirty="0">
                <a:solidFill>
                  <a:srgbClr val="53AC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LR(0)</a:t>
            </a:r>
            <a:r>
              <a:rPr lang="zh-CN" altLang="en-US" sz="2100" b="1" dirty="0">
                <a:solidFill>
                  <a:srgbClr val="53AC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100" b="1" dirty="0">
              <a:solidFill>
                <a:srgbClr val="53AC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E4E00D02-BA2A-4CC1-9BBB-62E4C1C647B6}"/>
              </a:ext>
            </a:extLst>
          </p:cNvPr>
          <p:cNvGraphicFramePr>
            <a:graphicFrameLocks noGrp="1"/>
          </p:cNvGraphicFramePr>
          <p:nvPr/>
        </p:nvGraphicFramePr>
        <p:xfrm>
          <a:off x="2656285" y="1108473"/>
          <a:ext cx="6271020" cy="4780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2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5148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状态</a:t>
                      </a:r>
                    </a:p>
                  </a:txBody>
                  <a:tcPr marL="68577" marR="68577" marT="34294" marB="34294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ACTION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41" marR="91441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GOTO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41" marR="91441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8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and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not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(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)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true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false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$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s8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acc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</a:p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s9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r2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r4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r4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r4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r4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r4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r4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r4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r4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5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r7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r7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r7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r7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r7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r7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r7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r7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r8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r8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r8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r8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r8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r8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r8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r8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s5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8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13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r5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r5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r5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r5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r5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r5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r5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r5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s8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s14</a:t>
                      </a:r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4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s9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r1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r3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r3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r3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r3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r3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r3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r3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r3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r6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r6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r6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r6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r6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r6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r6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r6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68577" marR="68577" marT="34294" marB="34294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37">
            <a:extLst>
              <a:ext uri="{FF2B5EF4-FFF2-40B4-BE49-F238E27FC236}">
                <a16:creationId xmlns:a16="http://schemas.microsoft.com/office/drawing/2014/main" id="{A93E577A-65AB-4476-A315-548949FA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94" y="1233487"/>
            <a:ext cx="16430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rgbClr val="53AC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SLR</a:t>
            </a:r>
            <a:r>
              <a:rPr lang="zh-CN" altLang="en-US" sz="2100" b="1">
                <a:solidFill>
                  <a:srgbClr val="53AC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100" b="1">
              <a:solidFill>
                <a:srgbClr val="53AC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9871CDB-DACC-4A55-BC6A-5C12854407A3}"/>
              </a:ext>
            </a:extLst>
          </p:cNvPr>
          <p:cNvGraphicFramePr>
            <a:graphicFrameLocks noGrp="1"/>
          </p:cNvGraphicFramePr>
          <p:nvPr/>
        </p:nvGraphicFramePr>
        <p:xfrm>
          <a:off x="2350294" y="1360885"/>
          <a:ext cx="6357936" cy="427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98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5150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状态</a:t>
                      </a:r>
                    </a:p>
                  </a:txBody>
                  <a:tcPr marL="68575" marR="68575" marT="34295" marB="34295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ACTION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5" marR="91435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GOTO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5" marR="91435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50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and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not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(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)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true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false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$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s8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acc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r2</a:t>
                      </a:r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s9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r2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r2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r4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r7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r7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r7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r8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r8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r8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r8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S7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13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r5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s8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s14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r1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s9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r1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r1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13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r3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r3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r3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r3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r6</a:t>
                      </a:r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68575" marR="68575" marT="34295" marB="3429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400" name="内容占位符 2">
            <a:extLst>
              <a:ext uri="{FF2B5EF4-FFF2-40B4-BE49-F238E27FC236}">
                <a16:creationId xmlns:a16="http://schemas.microsoft.com/office/drawing/2014/main" id="{2257A240-C89B-4308-9187-287A1996F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4" y="4894660"/>
            <a:ext cx="2051447" cy="39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5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没有冲突，是</a:t>
            </a:r>
            <a:r>
              <a:rPr lang="en-US" altLang="zh-CN" sz="15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SLR</a:t>
            </a:r>
            <a:r>
              <a:rPr lang="zh-CN" altLang="en-US" sz="15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  <a:endParaRPr lang="en-US" altLang="zh-CN" sz="15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2F21502-F5F3-45FD-9CEE-816E75BD0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078" y="1833562"/>
            <a:ext cx="1643063" cy="276820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de-DE" altLang="zh-CN" sz="1350" dirty="0">
                <a:solidFill>
                  <a:srgbClr val="000000"/>
                </a:solidFill>
                <a:ea typeface="华文楷体" panose="02010600040101010101" pitchFamily="2" charset="-122"/>
              </a:rPr>
              <a:t>0)     S → 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350" dirty="0">
                <a:solidFill>
                  <a:srgbClr val="000000"/>
                </a:solidFill>
                <a:ea typeface="华文楷体" panose="02010600040101010101" pitchFamily="2" charset="-122"/>
              </a:rPr>
              <a:t>E → E or 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350" dirty="0">
                <a:solidFill>
                  <a:srgbClr val="000000"/>
                </a:solidFill>
                <a:ea typeface="华文楷体" panose="02010600040101010101" pitchFamily="2" charset="-122"/>
              </a:rPr>
              <a:t>E → 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350" dirty="0">
                <a:solidFill>
                  <a:srgbClr val="000000"/>
                </a:solidFill>
                <a:ea typeface="华文楷体" panose="02010600040101010101" pitchFamily="2" charset="-122"/>
              </a:rPr>
              <a:t>T → T and F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350" dirty="0">
                <a:solidFill>
                  <a:srgbClr val="000000"/>
                </a:solidFill>
                <a:ea typeface="华文楷体" panose="02010600040101010101" pitchFamily="2" charset="-122"/>
              </a:rPr>
              <a:t>T → F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350" dirty="0">
                <a:solidFill>
                  <a:srgbClr val="000000"/>
                </a:solidFill>
                <a:ea typeface="华文楷体" panose="02010600040101010101" pitchFamily="2" charset="-122"/>
              </a:rPr>
              <a:t>F → not F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350" dirty="0">
                <a:solidFill>
                  <a:srgbClr val="000000"/>
                </a:solidFill>
                <a:ea typeface="华文楷体" panose="02010600040101010101" pitchFamily="2" charset="-122"/>
              </a:rPr>
              <a:t>F → ( E 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350" dirty="0">
                <a:solidFill>
                  <a:srgbClr val="000000"/>
                </a:solidFill>
                <a:ea typeface="华文楷体" panose="02010600040101010101" pitchFamily="2" charset="-122"/>
              </a:rPr>
              <a:t>F → true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arenR"/>
              <a:defRPr/>
            </a:pPr>
            <a:r>
              <a:rPr lang="de-DE" altLang="zh-CN" sz="1350" dirty="0">
                <a:solidFill>
                  <a:srgbClr val="000000"/>
                </a:solidFill>
                <a:ea typeface="华文楷体" panose="02010600040101010101" pitchFamily="2" charset="-122"/>
              </a:rPr>
              <a:t>F → false</a:t>
            </a:r>
            <a:endParaRPr lang="en-US" altLang="zh-CN" sz="1350" dirty="0">
              <a:solidFill>
                <a:srgbClr val="000000"/>
              </a:solidFill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说明下面的文法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A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b | B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a  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</a:t>
            </a:r>
            <a:r>
              <a:rPr lang="el-GR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B →</a:t>
            </a:r>
            <a:r>
              <a:rPr lang="el-GR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LL(1)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）的，但不是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4499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919423" y="163773"/>
            <a:ext cx="7931150" cy="556951"/>
          </a:xfrm>
        </p:spPr>
        <p:txBody>
          <a:bodyPr/>
          <a:lstStyle/>
          <a:p>
            <a:pPr>
              <a:defRPr/>
            </a:pPr>
            <a:r>
              <a:rPr lang="zh-CN" altLang="en-US" sz="3000" b="1" kern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计算每个产生式的</a:t>
            </a:r>
            <a:r>
              <a:rPr lang="en-US" altLang="zh-CN" sz="3000" b="1" kern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</a:t>
            </a:r>
            <a:r>
              <a:rPr lang="zh-CN" altLang="en-US" sz="3000" b="1" kern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8475" y="3910965"/>
            <a:ext cx="67906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SELECT(</a:t>
            </a:r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S → A </a:t>
            </a:r>
            <a:r>
              <a:rPr lang="en-US" altLang="zh-CN" sz="24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b</a:t>
            </a:r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) = { a }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SELECT(</a:t>
            </a:r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S → B </a:t>
            </a:r>
            <a:r>
              <a:rPr lang="en-US" altLang="zh-CN" sz="24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 a</a:t>
            </a:r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) = { b }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SELECT(</a:t>
            </a:r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A →</a:t>
            </a:r>
            <a:r>
              <a:rPr lang="el-GR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ε</a:t>
            </a:r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) = { </a:t>
            </a:r>
            <a:r>
              <a:rPr lang="en-US" sz="2400" dirty="0" err="1">
                <a:solidFill>
                  <a:prstClr val="black"/>
                </a:solidFill>
                <a:cs typeface="+mn-lt"/>
                <a:sym typeface="+mn-ea"/>
              </a:rPr>
              <a:t>a,</a:t>
            </a:r>
            <a:r>
              <a:rPr lang="en-US" altLang="zh-CN" sz="2400" dirty="0" err="1">
                <a:solidFill>
                  <a:prstClr val="black"/>
                </a:solidFill>
                <a:cs typeface="+mn-lt"/>
                <a:sym typeface="+mn-ea"/>
              </a:rPr>
              <a:t>b</a:t>
            </a:r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 }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SELECT(</a:t>
            </a:r>
            <a:r>
              <a:rPr lang="en-US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B →</a:t>
            </a:r>
            <a:r>
              <a:rPr lang="el-GR" altLang="zh-CN" sz="2400" dirty="0">
                <a:solidFill>
                  <a:prstClr val="black"/>
                </a:solidFill>
                <a:ea typeface="华文楷体" panose="02010600040101010101" pitchFamily="2" charset="-122"/>
                <a:sym typeface="+mn-ea"/>
              </a:rPr>
              <a:t>ε</a:t>
            </a:r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) = { </a:t>
            </a:r>
            <a:r>
              <a:rPr lang="en-US" sz="2400" dirty="0" err="1">
                <a:solidFill>
                  <a:prstClr val="black"/>
                </a:solidFill>
                <a:cs typeface="+mn-lt"/>
                <a:sym typeface="+mn-ea"/>
              </a:rPr>
              <a:t>a,b</a:t>
            </a:r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 }</a:t>
            </a:r>
            <a:r>
              <a:rPr lang="en-US" sz="2400" b="1" dirty="0">
                <a:solidFill>
                  <a:prstClr val="black"/>
                </a:solidFill>
                <a:latin typeface="Bahnschrift" panose="020B0502040204020203" pitchFamily="34" charset="0"/>
                <a:cs typeface="Times New Roman" panose="02020603050405020304" pitchFamily="18" charset="0"/>
                <a:sym typeface="+mn-ea"/>
              </a:rPr>
              <a:t>	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8475" y="1399540"/>
            <a:ext cx="3209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cs typeface="+mn-lt"/>
                <a:sym typeface="+mn-ea"/>
              </a:rPr>
              <a:t>FIRST(S) = { </a:t>
            </a:r>
            <a:r>
              <a:rPr lang="en-US" altLang="zh-CN" sz="2400" dirty="0" err="1">
                <a:solidFill>
                  <a:prstClr val="black"/>
                </a:solidFill>
                <a:cs typeface="+mn-lt"/>
                <a:sym typeface="+mn-ea"/>
              </a:rPr>
              <a:t>a,b</a:t>
            </a:r>
            <a:r>
              <a:rPr lang="en-US" altLang="zh-CN" sz="2400" dirty="0">
                <a:solidFill>
                  <a:prstClr val="black"/>
                </a:solidFill>
                <a:cs typeface="+mn-lt"/>
                <a:sym typeface="+mn-ea"/>
              </a:rPr>
              <a:t> }</a:t>
            </a:r>
            <a:endParaRPr lang="en-US" sz="2400" dirty="0">
              <a:solidFill>
                <a:prstClr val="black"/>
              </a:solidFill>
              <a:cs typeface="+mn-lt"/>
              <a:sym typeface="+mn-ea"/>
            </a:endParaRPr>
          </a:p>
          <a:p>
            <a:pPr algn="l"/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FIRST(AaAb) = { a }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FIRST(BbBa) = { b }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FIRST(A) = { </a:t>
            </a:r>
            <a:r>
              <a:rPr lang="el-GR" altLang="zh-CN" sz="2400" dirty="0">
                <a:solidFill>
                  <a:prstClr val="black"/>
                </a:solidFill>
                <a:ea typeface="华文楷体" panose="02010600040101010101" pitchFamily="2" charset="-122"/>
                <a:cs typeface="+mn-lt"/>
                <a:sym typeface="+mn-ea"/>
              </a:rPr>
              <a:t>ε</a:t>
            </a:r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 }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FIRST(B) = { </a:t>
            </a:r>
            <a:r>
              <a:rPr lang="el-GR" altLang="zh-CN" sz="2400" dirty="0">
                <a:solidFill>
                  <a:prstClr val="black"/>
                </a:solidFill>
                <a:ea typeface="华文楷体" panose="02010600040101010101" pitchFamily="2" charset="-122"/>
                <a:cs typeface="+mn-lt"/>
                <a:sym typeface="+mn-ea"/>
              </a:rPr>
              <a:t>ε</a:t>
            </a:r>
            <a:r>
              <a:rPr lang="en-US" sz="2400" dirty="0">
                <a:solidFill>
                  <a:prstClr val="black"/>
                </a:solidFill>
                <a:cs typeface="+mn-lt"/>
                <a:sym typeface="+mn-ea"/>
              </a:rPr>
              <a:t> }</a:t>
            </a:r>
          </a:p>
          <a:p>
            <a:pPr algn="l"/>
            <a:r>
              <a:rPr lang="en-US" sz="2400" b="1" dirty="0">
                <a:solidFill>
                  <a:prstClr val="black"/>
                </a:solidFill>
                <a:latin typeface="Bahnschrift" panose="020B0502040204020203" pitchFamily="34" charset="0"/>
                <a:cs typeface="Times New Roman" panose="02020603050405020304" pitchFamily="18" charset="0"/>
                <a:sym typeface="+mn-ea"/>
              </a:rPr>
              <a:t>	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04995" y="1399540"/>
            <a:ext cx="32118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cs typeface="+mn-lt"/>
              </a:rPr>
              <a:t>FOLLOW(S) = { $ }</a:t>
            </a:r>
          </a:p>
          <a:p>
            <a:r>
              <a:rPr lang="en-US" altLang="zh-CN" sz="2400">
                <a:cs typeface="+mn-lt"/>
                <a:sym typeface="+mn-ea"/>
              </a:rPr>
              <a:t>FOLLOW(A) = { a,b }</a:t>
            </a:r>
            <a:endParaRPr lang="en-US" altLang="zh-CN" sz="2400">
              <a:cs typeface="+mn-lt"/>
            </a:endParaRPr>
          </a:p>
          <a:p>
            <a:r>
              <a:rPr lang="en-US" altLang="zh-CN" sz="2400">
                <a:cs typeface="+mn-lt"/>
                <a:sym typeface="+mn-ea"/>
              </a:rPr>
              <a:t>FOLLOW(B) = { a,b }</a:t>
            </a:r>
            <a:endParaRPr lang="en-US" altLang="zh-CN" sz="2400">
              <a:cs typeface="+mn-lt"/>
            </a:endParaRPr>
          </a:p>
          <a:p>
            <a:endParaRPr lang="en-US" altLang="zh-CN" sz="2400">
              <a:cs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26000" y="3910965"/>
            <a:ext cx="40252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该文法不包含左递归且具有相同左部的产生式的</a:t>
            </a:r>
            <a:r>
              <a:rPr lang="en-US" altLang="zh-CN" sz="2800" b="1" dirty="0"/>
              <a:t>select</a:t>
            </a:r>
            <a:r>
              <a:rPr lang="zh-CN" altLang="en-US" sz="2800" b="1" dirty="0"/>
              <a:t>集并不相交，所以该文法是</a:t>
            </a:r>
            <a:r>
              <a:rPr lang="en-US" altLang="zh-CN" sz="2800" b="1" dirty="0"/>
              <a:t>LL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）文法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919423" y="163773"/>
            <a:ext cx="7931150" cy="556951"/>
          </a:xfrm>
        </p:spPr>
        <p:txBody>
          <a:bodyPr/>
          <a:lstStyle/>
          <a:p>
            <a:pPr>
              <a:defRPr/>
            </a:pPr>
            <a:r>
              <a:rPr lang="zh-CN" altLang="en-US" sz="3000" b="1" kern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构造自动机</a:t>
            </a:r>
          </a:p>
        </p:txBody>
      </p:sp>
      <p:sp>
        <p:nvSpPr>
          <p:cNvPr id="2" name="矩形 1"/>
          <p:cNvSpPr/>
          <p:nvPr/>
        </p:nvSpPr>
        <p:spPr>
          <a:xfrm>
            <a:off x="542925" y="1478280"/>
            <a:ext cx="1249680" cy="219265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I0</a:t>
            </a: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E-&gt;·S</a:t>
            </a: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S-&gt;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en-US" altLang="zh-CN">
                <a:solidFill>
                  <a:schemeClr val="tx1"/>
                </a:solidFill>
              </a:rPr>
              <a:t>AaAb</a:t>
            </a: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S-&gt;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en-US" altLang="zh-CN">
                <a:solidFill>
                  <a:schemeClr val="tx1"/>
                </a:solidFill>
              </a:rPr>
              <a:t>BbBa</a:t>
            </a: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A-&gt;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B-&gt;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925" y="4180205"/>
            <a:ext cx="1249680" cy="104521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I1</a:t>
            </a: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E-&gt;S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9175" y="1478280"/>
            <a:ext cx="1249680" cy="104521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I2</a:t>
            </a: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S-&gt;A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en-US" altLang="zh-CN">
                <a:solidFill>
                  <a:schemeClr val="tx1"/>
                </a:solidFill>
              </a:rPr>
              <a:t>aAb</a:t>
            </a:r>
          </a:p>
          <a:p>
            <a:pPr algn="l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50360" y="1478280"/>
            <a:ext cx="1249680" cy="104521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I3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sym typeface="+mn-ea"/>
              </a:rPr>
              <a:t>S-&gt;Aa·Ab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sym typeface="+mn-ea"/>
              </a:rPr>
              <a:t>A-&gt;·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1545" y="1478280"/>
            <a:ext cx="1249680" cy="104521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I4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sym typeface="+mn-ea"/>
              </a:rPr>
              <a:t>S-&gt;AaA·b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69860" y="1478280"/>
            <a:ext cx="1249680" cy="104521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I5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sym typeface="+mn-ea"/>
              </a:rPr>
              <a:t>S-&gt;AaAb·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9175" y="2906395"/>
            <a:ext cx="1249680" cy="104521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I6</a:t>
            </a: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S-&gt;B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en-US" altLang="zh-CN">
                <a:solidFill>
                  <a:schemeClr val="tx1"/>
                </a:solidFill>
              </a:rPr>
              <a:t>bBa</a:t>
            </a:r>
          </a:p>
          <a:p>
            <a:pPr algn="l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50360" y="2906395"/>
            <a:ext cx="1249680" cy="104521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I7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sym typeface="+mn-ea"/>
              </a:rPr>
              <a:t>S-&gt;Bb·Ba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B-&gt;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11545" y="2906395"/>
            <a:ext cx="1249680" cy="104521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I8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sym typeface="+mn-ea"/>
              </a:rPr>
              <a:t>S-&gt;BbB·a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69860" y="2906395"/>
            <a:ext cx="1249680" cy="104521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I9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sym typeface="+mn-ea"/>
              </a:rPr>
              <a:t>S-&gt;BbBa·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1792605" y="1988185"/>
            <a:ext cx="506095" cy="12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792605" y="1632585"/>
            <a:ext cx="320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</a:t>
            </a:r>
          </a:p>
        </p:txBody>
      </p:sp>
      <p:cxnSp>
        <p:nvCxnSpPr>
          <p:cNvPr id="26" name="直接箭头连接符 25"/>
          <p:cNvCxnSpPr>
            <a:stCxn id="5" idx="3"/>
            <a:endCxn id="8" idx="1"/>
          </p:cNvCxnSpPr>
          <p:nvPr/>
        </p:nvCxnSpPr>
        <p:spPr>
          <a:xfrm>
            <a:off x="3538855" y="2000885"/>
            <a:ext cx="6115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8" idx="3"/>
            <a:endCxn id="11" idx="1"/>
          </p:cNvCxnSpPr>
          <p:nvPr/>
        </p:nvCxnSpPr>
        <p:spPr>
          <a:xfrm>
            <a:off x="5400040" y="2000885"/>
            <a:ext cx="6115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1" idx="3"/>
            <a:endCxn id="12" idx="1"/>
          </p:cNvCxnSpPr>
          <p:nvPr/>
        </p:nvCxnSpPr>
        <p:spPr>
          <a:xfrm>
            <a:off x="7261225" y="2000885"/>
            <a:ext cx="5086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3" idx="1"/>
          </p:cNvCxnSpPr>
          <p:nvPr/>
        </p:nvCxnSpPr>
        <p:spPr>
          <a:xfrm>
            <a:off x="1743075" y="3402965"/>
            <a:ext cx="546100" cy="260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3"/>
            <a:endCxn id="14" idx="1"/>
          </p:cNvCxnSpPr>
          <p:nvPr/>
        </p:nvCxnSpPr>
        <p:spPr>
          <a:xfrm>
            <a:off x="3538855" y="3429000"/>
            <a:ext cx="6115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4" idx="3"/>
          </p:cNvCxnSpPr>
          <p:nvPr/>
        </p:nvCxnSpPr>
        <p:spPr>
          <a:xfrm>
            <a:off x="5400040" y="3429000"/>
            <a:ext cx="779145" cy="120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5" idx="3"/>
            <a:endCxn id="16" idx="1"/>
          </p:cNvCxnSpPr>
          <p:nvPr/>
        </p:nvCxnSpPr>
        <p:spPr>
          <a:xfrm>
            <a:off x="7261225" y="3429000"/>
            <a:ext cx="5086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" idx="2"/>
            <a:endCxn id="3" idx="0"/>
          </p:cNvCxnSpPr>
          <p:nvPr/>
        </p:nvCxnSpPr>
        <p:spPr>
          <a:xfrm>
            <a:off x="1167765" y="3670935"/>
            <a:ext cx="0" cy="509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782695" y="1618615"/>
            <a:ext cx="302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629275" y="1632585"/>
            <a:ext cx="320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402830" y="1694815"/>
            <a:ext cx="309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08330" y="3797935"/>
            <a:ext cx="310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857375" y="2956560"/>
            <a:ext cx="317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604260" y="2982595"/>
            <a:ext cx="309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528945" y="3007995"/>
            <a:ext cx="317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440930" y="3033395"/>
            <a:ext cx="302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</a:t>
            </a:r>
          </a:p>
        </p:txBody>
      </p:sp>
      <p:sp>
        <p:nvSpPr>
          <p:cNvPr id="45" name="流程图: 过程 44"/>
          <p:cNvSpPr/>
          <p:nvPr/>
        </p:nvSpPr>
        <p:spPr>
          <a:xfrm>
            <a:off x="443059" y="2714624"/>
            <a:ext cx="1439715" cy="610236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030470" y="50165"/>
            <a:ext cx="32118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cs typeface="+mn-lt"/>
              </a:rPr>
              <a:t>FOLLOW(S) = { $ }</a:t>
            </a:r>
          </a:p>
          <a:p>
            <a:r>
              <a:rPr lang="en-US" altLang="zh-CN" sz="2400">
                <a:cs typeface="+mn-lt"/>
                <a:sym typeface="+mn-ea"/>
              </a:rPr>
              <a:t>FOLLOW(A) = { a,b }</a:t>
            </a:r>
            <a:endParaRPr lang="en-US" altLang="zh-CN" sz="2400">
              <a:cs typeface="+mn-lt"/>
            </a:endParaRPr>
          </a:p>
          <a:p>
            <a:r>
              <a:rPr lang="en-US" altLang="zh-CN" sz="2400">
                <a:cs typeface="+mn-lt"/>
                <a:sym typeface="+mn-ea"/>
              </a:rPr>
              <a:t>FOLLOW(B) = { a,b }</a:t>
            </a:r>
            <a:endParaRPr lang="en-US" altLang="zh-CN" sz="2400">
              <a:cs typeface="+mn-lt"/>
            </a:endParaRPr>
          </a:p>
          <a:p>
            <a:endParaRPr lang="en-US" altLang="zh-CN" sz="2400">
              <a:cs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074670" y="4601210"/>
            <a:ext cx="55454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在</a:t>
            </a:r>
            <a:r>
              <a:rPr lang="en-US" altLang="zh-CN" sz="2400" b="1" dirty="0"/>
              <a:t>I0</a:t>
            </a:r>
            <a:r>
              <a:rPr lang="zh-CN" altLang="en-US" sz="2400" b="1" dirty="0"/>
              <a:t>项目集中出现归约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归约冲突，而且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follow</a:t>
            </a:r>
            <a:r>
              <a:rPr lang="zh-CN" altLang="en-US" sz="2400" b="1" dirty="0"/>
              <a:t>集存在交集，所以</a:t>
            </a:r>
            <a:r>
              <a:rPr lang="en-US" altLang="zh-CN" sz="2400" b="1" dirty="0"/>
              <a:t>SLR</a:t>
            </a:r>
            <a:r>
              <a:rPr lang="zh-CN" altLang="en-US" sz="2400" b="1" dirty="0"/>
              <a:t>分析法无法解决该冲突，因此该文法不是</a:t>
            </a:r>
            <a:r>
              <a:rPr lang="en-US" altLang="zh-CN" sz="2400" b="1" dirty="0"/>
              <a:t>SLR(1)</a:t>
            </a:r>
            <a:r>
              <a:rPr lang="zh-CN" altLang="en-US" sz="2400" b="1" dirty="0"/>
              <a:t>文法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/>
      <p:bldP spid="5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说明下面的文法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→S A | A 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→a	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的，但不是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LL(1)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753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 b="1" spc="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讲习题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70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</a:t>
            </a:r>
            <a:r>
              <a:rPr lang="zh-CN" altLang="en-US" dirty="0"/>
              <a:t>的判定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1234" y="2350226"/>
                <a:ext cx="277585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𝑺𝑨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altLang="zh-CN" sz="27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7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4" y="2350226"/>
                <a:ext cx="2775857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/>
          <p:cNvSpPr/>
          <p:nvPr/>
        </p:nvSpPr>
        <p:spPr>
          <a:xfrm>
            <a:off x="3120800" y="2412545"/>
            <a:ext cx="1710417" cy="775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/>
              <a:t>改为增广文法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114926" y="2125266"/>
                <a:ext cx="2775857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</a:rPr>
                        <m:t>′→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altLang="zh-CN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𝑺𝑨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altLang="zh-CN" sz="27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7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26" y="2125266"/>
                <a:ext cx="2775857" cy="1338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4287" y="3895271"/>
              <a:ext cx="7481208" cy="1722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3736">
                      <a:extLst>
                        <a:ext uri="{9D8B030D-6E8A-4147-A177-3AD203B41FA5}">
                          <a16:colId xmlns:a16="http://schemas.microsoft.com/office/drawing/2014/main" val="153147836"/>
                        </a:ext>
                      </a:extLst>
                    </a:gridCol>
                    <a:gridCol w="2493736">
                      <a:extLst>
                        <a:ext uri="{9D8B030D-6E8A-4147-A177-3AD203B41FA5}">
                          <a16:colId xmlns:a16="http://schemas.microsoft.com/office/drawing/2014/main" val="1440705132"/>
                        </a:ext>
                      </a:extLst>
                    </a:gridCol>
                    <a:gridCol w="2493736">
                      <a:extLst>
                        <a:ext uri="{9D8B030D-6E8A-4147-A177-3AD203B41FA5}">
                          <a16:colId xmlns:a16="http://schemas.microsoft.com/office/drawing/2014/main" val="154202069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FIRST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FOLLOW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00463868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zh-CN" altLang="en-US" sz="2700" b="1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303497894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sz="2700" b="1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$ 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68834152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zh-CN" altLang="en-US" sz="2700" b="1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$ 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6241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4287" y="3895271"/>
              <a:ext cx="7481208" cy="1722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3736">
                      <a:extLst>
                        <a:ext uri="{9D8B030D-6E8A-4147-A177-3AD203B41FA5}">
                          <a16:colId xmlns:a16="http://schemas.microsoft.com/office/drawing/2014/main" val="153147836"/>
                        </a:ext>
                      </a:extLst>
                    </a:gridCol>
                    <a:gridCol w="2493736">
                      <a:extLst>
                        <a:ext uri="{9D8B030D-6E8A-4147-A177-3AD203B41FA5}">
                          <a16:colId xmlns:a16="http://schemas.microsoft.com/office/drawing/2014/main" val="1440705132"/>
                        </a:ext>
                      </a:extLst>
                    </a:gridCol>
                    <a:gridCol w="2493736">
                      <a:extLst>
                        <a:ext uri="{9D8B030D-6E8A-4147-A177-3AD203B41FA5}">
                          <a16:colId xmlns:a16="http://schemas.microsoft.com/office/drawing/2014/main" val="1542020691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FIRST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FOLLOW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00463868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44" t="-61250" r="-2012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0000" t="-61250" r="-10073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0489" t="-61250" r="-97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497894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44" t="-163291" r="-201222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0000" t="-163291" r="-100732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0489" t="-163291" r="-978" b="-10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8834152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44" t="-263291" r="-201222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0000" t="-263291" r="-100732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0489" t="-263291" r="-978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62411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9447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</a:t>
            </a:r>
            <a:r>
              <a:rPr lang="zh-CN" altLang="en-US" dirty="0"/>
              <a:t>的判定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852853" y="2215787"/>
              <a:ext cx="3897625" cy="3360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9525">
                      <a:extLst>
                        <a:ext uri="{9D8B030D-6E8A-4147-A177-3AD203B41FA5}">
                          <a16:colId xmlns:a16="http://schemas.microsoft.com/office/drawing/2014/main" val="1277130207"/>
                        </a:ext>
                      </a:extLst>
                    </a:gridCol>
                    <a:gridCol w="779525">
                      <a:extLst>
                        <a:ext uri="{9D8B030D-6E8A-4147-A177-3AD203B41FA5}">
                          <a16:colId xmlns:a16="http://schemas.microsoft.com/office/drawing/2014/main" val="2682430630"/>
                        </a:ext>
                      </a:extLst>
                    </a:gridCol>
                    <a:gridCol w="779525">
                      <a:extLst>
                        <a:ext uri="{9D8B030D-6E8A-4147-A177-3AD203B41FA5}">
                          <a16:colId xmlns:a16="http://schemas.microsoft.com/office/drawing/2014/main" val="3153604243"/>
                        </a:ext>
                      </a:extLst>
                    </a:gridCol>
                    <a:gridCol w="779525">
                      <a:extLst>
                        <a:ext uri="{9D8B030D-6E8A-4147-A177-3AD203B41FA5}">
                          <a16:colId xmlns:a16="http://schemas.microsoft.com/office/drawing/2014/main" val="3527165808"/>
                        </a:ext>
                      </a:extLst>
                    </a:gridCol>
                    <a:gridCol w="779525">
                      <a:extLst>
                        <a:ext uri="{9D8B030D-6E8A-4147-A177-3AD203B41FA5}">
                          <a16:colId xmlns:a16="http://schemas.microsoft.com/office/drawing/2014/main" val="1489194236"/>
                        </a:ext>
                      </a:extLst>
                    </a:gridCol>
                  </a:tblGrid>
                  <a:tr h="4800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700" dirty="0"/>
                            <a:t>状态</a:t>
                          </a:r>
                        </a:p>
                      </a:txBody>
                      <a:tcPr marL="68580" marR="68580" marT="34290" marB="3429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dirty="0"/>
                            <a:t>ACTION</a:t>
                          </a:r>
                          <a:endParaRPr lang="zh-CN" altLang="en-US" sz="2700" dirty="0"/>
                        </a:p>
                      </a:txBody>
                      <a:tcPr marL="68580" marR="68580" marT="34290" marB="34290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dirty="0"/>
                            <a:t>GOTO</a:t>
                          </a:r>
                          <a:endParaRPr lang="zh-CN" altLang="en-US" sz="2700" dirty="0"/>
                        </a:p>
                      </a:txBody>
                      <a:tcPr marL="68580" marR="68580" marT="34290" marB="34290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0693261"/>
                      </a:ext>
                    </a:extLst>
                  </a:tr>
                  <a:tr h="4800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85047157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55900006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1</a:t>
                          </a:r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𝒂𝒄𝒄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037953282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2</a:t>
                          </a:r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899528620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3</a:t>
                          </a:r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53258813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4</a:t>
                          </a:r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7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83255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852853" y="2215787"/>
              <a:ext cx="3897625" cy="3360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9525">
                      <a:extLst>
                        <a:ext uri="{9D8B030D-6E8A-4147-A177-3AD203B41FA5}">
                          <a16:colId xmlns:a16="http://schemas.microsoft.com/office/drawing/2014/main" val="1277130207"/>
                        </a:ext>
                      </a:extLst>
                    </a:gridCol>
                    <a:gridCol w="779525">
                      <a:extLst>
                        <a:ext uri="{9D8B030D-6E8A-4147-A177-3AD203B41FA5}">
                          <a16:colId xmlns:a16="http://schemas.microsoft.com/office/drawing/2014/main" val="2682430630"/>
                        </a:ext>
                      </a:extLst>
                    </a:gridCol>
                    <a:gridCol w="779525">
                      <a:extLst>
                        <a:ext uri="{9D8B030D-6E8A-4147-A177-3AD203B41FA5}">
                          <a16:colId xmlns:a16="http://schemas.microsoft.com/office/drawing/2014/main" val="3153604243"/>
                        </a:ext>
                      </a:extLst>
                    </a:gridCol>
                    <a:gridCol w="779525">
                      <a:extLst>
                        <a:ext uri="{9D8B030D-6E8A-4147-A177-3AD203B41FA5}">
                          <a16:colId xmlns:a16="http://schemas.microsoft.com/office/drawing/2014/main" val="3527165808"/>
                        </a:ext>
                      </a:extLst>
                    </a:gridCol>
                    <a:gridCol w="779525">
                      <a:extLst>
                        <a:ext uri="{9D8B030D-6E8A-4147-A177-3AD203B41FA5}">
                          <a16:colId xmlns:a16="http://schemas.microsoft.com/office/drawing/2014/main" val="1489194236"/>
                        </a:ext>
                      </a:extLst>
                    </a:gridCol>
                  </a:tblGrid>
                  <a:tr h="4800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700" dirty="0"/>
                            <a:t>状态</a:t>
                          </a:r>
                        </a:p>
                      </a:txBody>
                      <a:tcPr marL="68580" marR="68580" marT="34290" marB="3429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dirty="0"/>
                            <a:t>ACTION</a:t>
                          </a:r>
                          <a:endParaRPr lang="zh-CN" altLang="en-US" sz="2700" dirty="0"/>
                        </a:p>
                      </a:txBody>
                      <a:tcPr marL="68580" marR="68580" marT="34290" marB="34290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dirty="0"/>
                            <a:t>GOTO</a:t>
                          </a:r>
                          <a:endParaRPr lang="zh-CN" altLang="en-US" sz="2700" dirty="0"/>
                        </a:p>
                      </a:txBody>
                      <a:tcPr marL="68580" marR="68580" marT="34290" marB="34290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0693261"/>
                      </a:ext>
                    </a:extLst>
                  </a:tr>
                  <a:tr h="4800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781" t="-112658" r="-303125" b="-5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781" t="-112658" r="-203125" b="-5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0781" t="-112658" r="-103125" b="-5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0781" t="-112658" r="-3125" b="-535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5047157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781" t="-212658" r="-303125" b="-4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0781" t="-212658" r="-103125" b="-4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0781" t="-212658" r="-3125" b="-435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5900006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1</a:t>
                          </a:r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781" t="-316667" r="-303125" b="-3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781" t="-316667" r="-203125" b="-3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0781" t="-316667" r="-103125" b="-3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037953282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2</a:t>
                          </a:r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781" t="-411392" r="-303125" b="-236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781" t="-411392" r="-203125" b="-236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899528620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3</a:t>
                          </a:r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781" t="-511392" r="-303125" b="-136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781" t="-511392" r="-203125" b="-136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53258813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700" b="1" dirty="0"/>
                            <a:t>4</a:t>
                          </a:r>
                          <a:endParaRPr lang="zh-CN" altLang="en-US" sz="27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781" t="-611392" r="-303125" b="-36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781" t="-611392" r="-203125" b="-36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983255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文本框 3"/>
          <p:cNvSpPr txBox="1"/>
          <p:nvPr/>
        </p:nvSpPr>
        <p:spPr>
          <a:xfrm>
            <a:off x="3794760" y="1510393"/>
            <a:ext cx="39776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</a:rPr>
              <a:t>结论</a:t>
            </a:r>
            <a:r>
              <a:rPr lang="en-US" altLang="zh-CN" sz="1350" dirty="0">
                <a:solidFill>
                  <a:srgbClr val="FF0000"/>
                </a:solidFill>
              </a:rPr>
              <a:t>2</a:t>
            </a:r>
            <a:r>
              <a:rPr lang="zh-CN" altLang="en-US" sz="1350" dirty="0">
                <a:solidFill>
                  <a:srgbClr val="FF0000"/>
                </a:solidFill>
              </a:rPr>
              <a:t>：</a:t>
            </a:r>
            <a:r>
              <a:rPr lang="en-US" altLang="zh-CN" sz="1350" dirty="0">
                <a:solidFill>
                  <a:srgbClr val="FF0000"/>
                </a:solidFill>
              </a:rPr>
              <a:t>SLR</a:t>
            </a:r>
            <a:r>
              <a:rPr lang="zh-CN" altLang="en-US" sz="1350" dirty="0">
                <a:solidFill>
                  <a:srgbClr val="FF0000"/>
                </a:solidFill>
              </a:rPr>
              <a:t>表不存在冲突，所以该文法是</a:t>
            </a:r>
            <a:r>
              <a:rPr lang="en-US" altLang="zh-CN" sz="1350" dirty="0">
                <a:solidFill>
                  <a:srgbClr val="FF0000"/>
                </a:solidFill>
              </a:rPr>
              <a:t>SLR(1)</a:t>
            </a:r>
            <a:r>
              <a:rPr lang="zh-CN" altLang="en-US" sz="1350" dirty="0">
                <a:solidFill>
                  <a:srgbClr val="FF0000"/>
                </a:solidFill>
              </a:rPr>
              <a:t>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2645926"/>
            <a:ext cx="4295014" cy="25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14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的判定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-228600" y="2125266"/>
                <a:ext cx="277585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𝑺𝑨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altLang="zh-CN" sz="27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7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" y="2125266"/>
                <a:ext cx="2775857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359479" y="2041357"/>
                <a:ext cx="654775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700" b="1" dirty="0"/>
                  <a:t>对于产生式</a:t>
                </a:r>
                <a14:m>
                  <m:oMath xmlns:m="http://schemas.openxmlformats.org/officeDocument/2006/math">
                    <m:r>
                      <a:rPr lang="en-US" altLang="zh-CN" sz="27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𝑺𝑨</m:t>
                    </m:r>
                    <m:r>
                      <a:rPr lang="zh-CN" altLang="en-US" sz="2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和</m:t>
                    </m:r>
                    <m:r>
                      <a:rPr lang="en-US" altLang="zh-CN" sz="2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700" b="1" dirty="0"/>
                  <a:t>,</a:t>
                </a:r>
                <a:r>
                  <a:rPr lang="zh-CN" altLang="en-US" sz="2700" b="1" dirty="0"/>
                  <a:t>当选择终结符</a:t>
                </a:r>
                <a:r>
                  <a:rPr lang="en-US" altLang="zh-CN" sz="2700" b="1" dirty="0"/>
                  <a:t>a</a:t>
                </a:r>
                <a:r>
                  <a:rPr lang="zh-CN" altLang="en-US" sz="2700" b="1" dirty="0"/>
                  <a:t>时，二者都可以推出以</a:t>
                </a:r>
                <a:r>
                  <a:rPr lang="en-US" altLang="zh-CN" sz="2700" b="1" dirty="0"/>
                  <a:t>a</a:t>
                </a:r>
                <a:r>
                  <a:rPr lang="zh-CN" altLang="en-US" sz="2700" b="1" dirty="0"/>
                  <a:t>开头的串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479" y="2041357"/>
                <a:ext cx="6547757" cy="923330"/>
              </a:xfrm>
              <a:prstGeom prst="rect">
                <a:avLst/>
              </a:prstGeom>
              <a:blipFill>
                <a:blip r:embed="rId3"/>
                <a:stretch>
                  <a:fillRect l="-1769" t="-7285" r="-93" b="-17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780815" y="3911635"/>
                <a:ext cx="41637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zh-CN" altLang="en-US" sz="27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15" y="3911635"/>
                <a:ext cx="416379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151848" y="3911635"/>
                <a:ext cx="41637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zh-CN" altLang="en-US" sz="27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848" y="3911635"/>
                <a:ext cx="416379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2457098" y="3119439"/>
            <a:ext cx="4163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endParaRPr lang="zh-CN" altLang="en-US" sz="27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96667" y="3119439"/>
            <a:ext cx="4163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endParaRPr lang="zh-CN" altLang="en-US" sz="27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996667" y="3912667"/>
                <a:ext cx="41637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zh-CN" altLang="en-US" sz="27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67" y="3912667"/>
                <a:ext cx="416379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151848" y="4569506"/>
                <a:ext cx="41637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zh-CN" altLang="en-US" sz="27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848" y="4569506"/>
                <a:ext cx="416379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760340" y="5361701"/>
                <a:ext cx="500458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700" b="1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340" y="5361701"/>
                <a:ext cx="500458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131423" y="5361702"/>
                <a:ext cx="500458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700" b="1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423" y="5361702"/>
                <a:ext cx="500458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996667" y="5361700"/>
                <a:ext cx="500458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700" b="1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67" y="5361700"/>
                <a:ext cx="500458" cy="507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/>
          <p:cNvCxnSpPr>
            <a:stCxn id="17" idx="2"/>
            <a:endCxn id="15" idx="0"/>
          </p:cNvCxnSpPr>
          <p:nvPr/>
        </p:nvCxnSpPr>
        <p:spPr>
          <a:xfrm flipH="1">
            <a:off x="2360038" y="3627270"/>
            <a:ext cx="305250" cy="2843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7" idx="2"/>
            <a:endCxn id="10" idx="0"/>
          </p:cNvCxnSpPr>
          <p:nvPr/>
        </p:nvCxnSpPr>
        <p:spPr>
          <a:xfrm>
            <a:off x="2665288" y="3627270"/>
            <a:ext cx="323717" cy="2843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3" idx="2"/>
            <a:endCxn id="29" idx="0"/>
          </p:cNvCxnSpPr>
          <p:nvPr/>
        </p:nvCxnSpPr>
        <p:spPr>
          <a:xfrm>
            <a:off x="6204857" y="4420498"/>
            <a:ext cx="42039" cy="941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6" idx="0"/>
            <a:endCxn id="24" idx="2"/>
          </p:cNvCxnSpPr>
          <p:nvPr/>
        </p:nvCxnSpPr>
        <p:spPr>
          <a:xfrm flipH="1" flipV="1">
            <a:off x="2360038" y="5077337"/>
            <a:ext cx="21614" cy="2843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0" idx="2"/>
            <a:endCxn id="25" idx="0"/>
          </p:cNvCxnSpPr>
          <p:nvPr/>
        </p:nvCxnSpPr>
        <p:spPr>
          <a:xfrm>
            <a:off x="2989005" y="4419466"/>
            <a:ext cx="21564" cy="9422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4" idx="0"/>
            <a:endCxn id="15" idx="2"/>
          </p:cNvCxnSpPr>
          <p:nvPr/>
        </p:nvCxnSpPr>
        <p:spPr>
          <a:xfrm flipV="1">
            <a:off x="2360038" y="4419466"/>
            <a:ext cx="0" cy="15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2" idx="2"/>
            <a:endCxn id="23" idx="0"/>
          </p:cNvCxnSpPr>
          <p:nvPr/>
        </p:nvCxnSpPr>
        <p:spPr>
          <a:xfrm>
            <a:off x="6204857" y="3627270"/>
            <a:ext cx="0" cy="285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41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342"/>
            <a:ext cx="9042500" cy="3659822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530678" y="3004458"/>
            <a:ext cx="7560129" cy="244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81743" y="4940272"/>
            <a:ext cx="4278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</a:rPr>
              <a:t>结论</a:t>
            </a:r>
            <a:r>
              <a:rPr lang="en-US" altLang="zh-CN" sz="1350" dirty="0">
                <a:solidFill>
                  <a:srgbClr val="FF0000"/>
                </a:solidFill>
              </a:rPr>
              <a:t>1</a:t>
            </a:r>
            <a:r>
              <a:rPr lang="zh-CN" altLang="en-US" sz="1350" dirty="0">
                <a:solidFill>
                  <a:srgbClr val="FF0000"/>
                </a:solidFill>
              </a:rPr>
              <a:t>：不满足</a:t>
            </a:r>
            <a:r>
              <a:rPr lang="en-US" altLang="zh-CN" sz="1350" dirty="0">
                <a:solidFill>
                  <a:srgbClr val="FF0000"/>
                </a:solidFill>
              </a:rPr>
              <a:t>LL(1)</a:t>
            </a:r>
            <a:r>
              <a:rPr lang="zh-CN" altLang="en-US" sz="1350" dirty="0">
                <a:solidFill>
                  <a:srgbClr val="FF0000"/>
                </a:solidFill>
              </a:rPr>
              <a:t>文法条件，故该文法不是</a:t>
            </a:r>
            <a:r>
              <a:rPr lang="en-US" altLang="zh-CN" sz="1350" dirty="0">
                <a:solidFill>
                  <a:srgbClr val="FF0000"/>
                </a:solidFill>
              </a:rPr>
              <a:t>LL(1)</a:t>
            </a:r>
            <a:r>
              <a:rPr lang="zh-CN" altLang="en-US" sz="1350" dirty="0">
                <a:solidFill>
                  <a:srgbClr val="FF0000"/>
                </a:solidFill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18499558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下面是一个二义性文法：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A S | b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 S A | a	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构造出这个文法的规范</a:t>
            </a:r>
            <a:r>
              <a:rPr lang="en-US" altLang="zh-CN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项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集族。如果我们试图为这个文法构造出一个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语法分析表，必然会存在某些冲突动作。都有哪些冲突动作？假设我们使用这个语法分析表，并且在出现冲突时不确定地选择一个可能的动作。给出处理输入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abab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时的做有可能的动作序列。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0583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AB84063-25D2-4686-8C88-10B9F6F928E7}"/>
              </a:ext>
            </a:extLst>
          </p:cNvPr>
          <p:cNvSpPr txBox="1">
            <a:spLocks/>
          </p:cNvSpPr>
          <p:nvPr/>
        </p:nvSpPr>
        <p:spPr bwMode="auto">
          <a:xfrm>
            <a:off x="163959" y="1708032"/>
            <a:ext cx="1327252" cy="15459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文法</a:t>
            </a:r>
            <a:endParaRPr lang="en-US" altLang="zh-CN" sz="1350" b="1" dirty="0">
              <a:solidFill>
                <a:prstClr val="black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0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S’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S</a:t>
            </a: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1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 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 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AS</a:t>
            </a: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2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 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b</a:t>
            </a: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3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A 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SA</a:t>
            </a: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4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A 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48CD764-2289-489F-A441-2CD0F639A1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97198" y="1730405"/>
            <a:ext cx="1116704" cy="1332717"/>
          </a:xfr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altLang="zh-CN" sz="1350" i="1" dirty="0"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baseline="-25000" dirty="0">
                <a:ea typeface="楷体_GB2312"/>
                <a:cs typeface="Times New Roman" pitchFamily="18" charset="0"/>
              </a:rPr>
              <a:t>0</a:t>
            </a:r>
            <a:r>
              <a:rPr lang="en-US" altLang="zh-CN" sz="1350" dirty="0"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altLang="zh-CN" sz="1350" i="1" dirty="0">
                <a:ea typeface="楷体_GB2312"/>
                <a:cs typeface="Times New Roman" pitchFamily="18" charset="0"/>
              </a:rPr>
              <a:t>S’→ · S, $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altLang="zh-CN" sz="1350" i="1" dirty="0">
                <a:ea typeface="楷体_GB2312"/>
                <a:cs typeface="Times New Roman" pitchFamily="18" charset="0"/>
              </a:rPr>
              <a:t>S → · AS, $/a/b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altLang="zh-CN" sz="1350" i="1" dirty="0">
                <a:ea typeface="楷体_GB2312"/>
                <a:cs typeface="Times New Roman" pitchFamily="18" charset="0"/>
              </a:rPr>
              <a:t>S → · b, $/a/b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altLang="zh-CN" sz="1350" i="1" dirty="0">
                <a:ea typeface="楷体_GB2312"/>
                <a:cs typeface="Times New Roman" pitchFamily="18" charset="0"/>
              </a:rPr>
              <a:t>A → · SA, a/b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altLang="zh-CN" sz="1350" i="1" dirty="0">
                <a:ea typeface="楷体_GB2312"/>
                <a:cs typeface="Times New Roman" pitchFamily="18" charset="0"/>
              </a:rPr>
              <a:t>A → · a, a/b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altLang="zh-CN" sz="1500" dirty="0">
                <a:ea typeface="宋体" pitchFamily="2" charset="-122"/>
                <a:cs typeface="Times New Roman" pitchFamily="18" charset="0"/>
              </a:rPr>
              <a:t>	</a:t>
            </a:r>
            <a:endParaRPr lang="en-US" altLang="zh-CN" b="1" dirty="0">
              <a:solidFill>
                <a:schemeClr val="tx1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B193DB-17E8-4B19-9726-29EA34721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992" y="1609052"/>
            <a:ext cx="1116704" cy="15459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1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S’→ S ·, $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S · 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SA,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AS,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b,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438ECA8-0F05-4140-BA2B-EE1A2B952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47" y="1623773"/>
            <a:ext cx="1116704" cy="15459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2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A · S, $/a/b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AS, $/a/b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b, $/a/b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SA,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6BB5FC40-508A-4278-9457-F7A5AD1EF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902" y="1623774"/>
            <a:ext cx="1116704" cy="4829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3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b·, $/a/b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endParaRPr lang="pt-BR" altLang="zh-CN" sz="1350" i="1" kern="0" dirty="0">
              <a:solidFill>
                <a:srgbClr val="000000"/>
              </a:solidFill>
              <a:ea typeface="楷体_GB2312"/>
              <a:cs typeface="Times New Roman" pitchFamily="18" charset="0"/>
            </a:endParaRP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F369BBD8-B3F6-44C7-AA7F-A9D8C69A3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83" y="1606725"/>
            <a:ext cx="1116704" cy="499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4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50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a ·,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93EB694D-6009-4D7D-A30C-C938D32C1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442" y="3773659"/>
            <a:ext cx="1116704" cy="15459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5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SA·,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A·S,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·AS,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·b,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·SA,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AF5474D5-E99C-49D7-99D0-AC2813C11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02" y="3777185"/>
            <a:ext cx="1116704" cy="15459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6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S·A,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·SA,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·AS,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·b,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3FB6151A-3EF3-4CAC-B85A-042288D19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209" y="2672099"/>
            <a:ext cx="1116704" cy="4829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7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b·,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endParaRPr lang="pt-BR" altLang="zh-CN" sz="1350" i="1" kern="0" dirty="0">
              <a:solidFill>
                <a:srgbClr val="000000"/>
              </a:solidFill>
              <a:ea typeface="楷体_GB2312"/>
              <a:cs typeface="Times New Roman" pitchFamily="18" charset="0"/>
            </a:endParaRP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6AA88184-440C-47CF-A04D-39E4CEDC4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401" y="3770125"/>
            <a:ext cx="1116704" cy="1703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8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AS ·, a/b/$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S · 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SA,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AS,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b,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B72A7A10-DD5F-46B0-AF2E-0E78BE5DE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113" y="3777185"/>
            <a:ext cx="1116704" cy="15459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9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A · S,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AS,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b,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SA,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781A1AB2-1E87-468B-BFB2-44AC22E0A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7272" y="3777185"/>
            <a:ext cx="1116704" cy="15459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10</a:t>
            </a:r>
            <a:r>
              <a:rPr lang="en-US" altLang="zh-CN" sz="1350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: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AS ·,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S · 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SA,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A → · a,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AS,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pt-BR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S → · b, a/b</a:t>
            </a: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C9FAD115-38B2-4B35-9A5E-C8D253F62476}"/>
              </a:ext>
            </a:extLst>
          </p:cNvPr>
          <p:cNvCxnSpPr>
            <a:stCxn id="6" idx="0"/>
            <a:endCxn id="16" idx="0"/>
          </p:cNvCxnSpPr>
          <p:nvPr/>
        </p:nvCxnSpPr>
        <p:spPr>
          <a:xfrm rot="5400000" flipH="1" flipV="1">
            <a:off x="2893770" y="970833"/>
            <a:ext cx="121353" cy="1397794"/>
          </a:xfrm>
          <a:prstGeom prst="curvedConnector3">
            <a:avLst>
              <a:gd name="adj1" fmla="val 2412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1FC29312-581B-4E17-8799-AB16FC319A32}"/>
              </a:ext>
            </a:extLst>
          </p:cNvPr>
          <p:cNvCxnSpPr>
            <a:stCxn id="6" idx="0"/>
            <a:endCxn id="18" idx="0"/>
          </p:cNvCxnSpPr>
          <p:nvPr/>
        </p:nvCxnSpPr>
        <p:spPr>
          <a:xfrm rot="5400000" flipH="1" flipV="1">
            <a:off x="3621359" y="257965"/>
            <a:ext cx="106632" cy="2838249"/>
          </a:xfrm>
          <a:prstGeom prst="curvedConnector3">
            <a:avLst>
              <a:gd name="adj1" fmla="val 552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75D244EE-DBF6-4916-8126-0CD491077DEF}"/>
              </a:ext>
            </a:extLst>
          </p:cNvPr>
          <p:cNvCxnSpPr>
            <a:stCxn id="6" idx="0"/>
            <a:endCxn id="19" idx="0"/>
          </p:cNvCxnSpPr>
          <p:nvPr/>
        </p:nvCxnSpPr>
        <p:spPr>
          <a:xfrm rot="5400000" flipH="1" flipV="1">
            <a:off x="4341586" y="-462262"/>
            <a:ext cx="106632" cy="4278704"/>
          </a:xfrm>
          <a:prstGeom prst="curvedConnector3">
            <a:avLst>
              <a:gd name="adj1" fmla="val 6983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3996E7B7-240D-479A-8C12-FD61F6954C4C}"/>
              </a:ext>
            </a:extLst>
          </p:cNvPr>
          <p:cNvCxnSpPr>
            <a:stCxn id="6" idx="0"/>
            <a:endCxn id="20" idx="0"/>
          </p:cNvCxnSpPr>
          <p:nvPr/>
        </p:nvCxnSpPr>
        <p:spPr>
          <a:xfrm rot="5400000" flipH="1" flipV="1">
            <a:off x="5098002" y="-1235728"/>
            <a:ext cx="123681" cy="5808585"/>
          </a:xfrm>
          <a:prstGeom prst="curvedConnector3">
            <a:avLst>
              <a:gd name="adj1" fmla="val 6845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9F972BC-3C08-498D-8576-BF12EA3126E6}"/>
              </a:ext>
            </a:extLst>
          </p:cNvPr>
          <p:cNvSpPr txBox="1"/>
          <p:nvPr/>
        </p:nvSpPr>
        <p:spPr>
          <a:xfrm>
            <a:off x="2741408" y="139294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S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B83B49B-2CCD-4F80-BE85-62D29AC5F841}"/>
              </a:ext>
            </a:extLst>
          </p:cNvPr>
          <p:cNvSpPr txBox="1"/>
          <p:nvPr/>
        </p:nvSpPr>
        <p:spPr>
          <a:xfrm>
            <a:off x="3568155" y="1103695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2BC1F27-5B6A-4DE2-8D37-A8BCDA6AA5BA}"/>
              </a:ext>
            </a:extLst>
          </p:cNvPr>
          <p:cNvSpPr txBox="1"/>
          <p:nvPr/>
        </p:nvSpPr>
        <p:spPr>
          <a:xfrm>
            <a:off x="4394902" y="907986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b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FEAA833-6FD6-45C8-B093-634C781AFE12}"/>
              </a:ext>
            </a:extLst>
          </p:cNvPr>
          <p:cNvSpPr txBox="1"/>
          <p:nvPr/>
        </p:nvSpPr>
        <p:spPr>
          <a:xfrm>
            <a:off x="5975902" y="872862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8ADC9BE9-0374-472A-B331-6FE3B01EE468}"/>
              </a:ext>
            </a:extLst>
          </p:cNvPr>
          <p:cNvCxnSpPr>
            <a:cxnSpLocks/>
            <a:stCxn id="16" idx="0"/>
            <a:endCxn id="20" idx="0"/>
          </p:cNvCxnSpPr>
          <p:nvPr/>
        </p:nvCxnSpPr>
        <p:spPr>
          <a:xfrm rot="5400000" flipH="1" flipV="1">
            <a:off x="5857575" y="-597507"/>
            <a:ext cx="2328" cy="4410791"/>
          </a:xfrm>
          <a:prstGeom prst="curvedConnector3">
            <a:avLst>
              <a:gd name="adj1" fmla="val 20827416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399ACA8-9B22-4A4E-9C31-205213E8CC04}"/>
              </a:ext>
            </a:extLst>
          </p:cNvPr>
          <p:cNvSpPr txBox="1"/>
          <p:nvPr/>
        </p:nvSpPr>
        <p:spPr>
          <a:xfrm>
            <a:off x="3708700" y="1393824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A4612C71-620E-45F7-9FF3-D46ECB85824D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 rot="16200000" flipH="1">
            <a:off x="5484953" y="1323424"/>
            <a:ext cx="9525" cy="366321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E440695-D2B1-4E1F-9982-890DEBA7CE49}"/>
              </a:ext>
            </a:extLst>
          </p:cNvPr>
          <p:cNvSpPr txBox="1"/>
          <p:nvPr/>
        </p:nvSpPr>
        <p:spPr>
          <a:xfrm>
            <a:off x="6158648" y="3093710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b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A9372C2E-E5B0-48F3-912D-2FCEF7B5887D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3389573" y="3418804"/>
            <a:ext cx="622152" cy="94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33B43771-2B4A-4254-AB4C-8BA75A52C8C6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 flipV="1">
            <a:off x="2872146" y="2382043"/>
            <a:ext cx="222847" cy="21646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A1D258F8-5AE1-4538-AB52-717E14DC681F}"/>
              </a:ext>
            </a:extLst>
          </p:cNvPr>
          <p:cNvSpPr txBox="1"/>
          <p:nvPr/>
        </p:nvSpPr>
        <p:spPr>
          <a:xfrm>
            <a:off x="2872145" y="2322678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F1924A4-20C4-4669-A9AA-A48C45A49005}"/>
              </a:ext>
            </a:extLst>
          </p:cNvPr>
          <p:cNvSpPr txBox="1"/>
          <p:nvPr/>
        </p:nvSpPr>
        <p:spPr>
          <a:xfrm>
            <a:off x="3455624" y="314862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S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64" name="连接符: 曲线 63">
            <a:extLst>
              <a:ext uri="{FF2B5EF4-FFF2-40B4-BE49-F238E27FC236}">
                <a16:creationId xmlns:a16="http://schemas.microsoft.com/office/drawing/2014/main" id="{E0C92A57-D6ED-4BEE-81AA-E9DB9F5155A5}"/>
              </a:ext>
            </a:extLst>
          </p:cNvPr>
          <p:cNvCxnSpPr>
            <a:stCxn id="18" idx="0"/>
            <a:endCxn id="19" idx="0"/>
          </p:cNvCxnSpPr>
          <p:nvPr/>
        </p:nvCxnSpPr>
        <p:spPr>
          <a:xfrm rot="5400000" flipH="1" flipV="1">
            <a:off x="5814026" y="903547"/>
            <a:ext cx="9525" cy="144045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曲线 65">
            <a:extLst>
              <a:ext uri="{FF2B5EF4-FFF2-40B4-BE49-F238E27FC236}">
                <a16:creationId xmlns:a16="http://schemas.microsoft.com/office/drawing/2014/main" id="{6A9C5082-E2AB-4E58-B459-2FEAD5DB6B06}"/>
              </a:ext>
            </a:extLst>
          </p:cNvPr>
          <p:cNvCxnSpPr>
            <a:stCxn id="18" idx="0"/>
            <a:endCxn id="20" idx="0"/>
          </p:cNvCxnSpPr>
          <p:nvPr/>
        </p:nvCxnSpPr>
        <p:spPr>
          <a:xfrm rot="5400000" flipH="1" flipV="1">
            <a:off x="6570443" y="130081"/>
            <a:ext cx="17049" cy="2970336"/>
          </a:xfrm>
          <a:prstGeom prst="curvedConnector3">
            <a:avLst>
              <a:gd name="adj1" fmla="val 21423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9AF44120-8A57-45EA-ADB5-7808472307AF}"/>
              </a:ext>
            </a:extLst>
          </p:cNvPr>
          <p:cNvSpPr txBox="1"/>
          <p:nvPr/>
        </p:nvSpPr>
        <p:spPr>
          <a:xfrm>
            <a:off x="5720202" y="1404107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b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F99EAB88-9430-408C-BD47-695AF0666816}"/>
              </a:ext>
            </a:extLst>
          </p:cNvPr>
          <p:cNvSpPr txBox="1"/>
          <p:nvPr/>
        </p:nvSpPr>
        <p:spPr>
          <a:xfrm>
            <a:off x="6879567" y="121114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71" name="连接符: 曲线 70">
            <a:extLst>
              <a:ext uri="{FF2B5EF4-FFF2-40B4-BE49-F238E27FC236}">
                <a16:creationId xmlns:a16="http://schemas.microsoft.com/office/drawing/2014/main" id="{60A821E0-B67E-4053-9A11-FAD57969622A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rot="16200000" flipH="1">
            <a:off x="4900591" y="3362963"/>
            <a:ext cx="600371" cy="2139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1E2A75FF-E1B5-4BA0-8077-F607C0D876FE}"/>
              </a:ext>
            </a:extLst>
          </p:cNvPr>
          <p:cNvSpPr txBox="1"/>
          <p:nvPr/>
        </p:nvSpPr>
        <p:spPr>
          <a:xfrm>
            <a:off x="5088702" y="343177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S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74" name="连接符: 曲线 73">
            <a:extLst>
              <a:ext uri="{FF2B5EF4-FFF2-40B4-BE49-F238E27FC236}">
                <a16:creationId xmlns:a16="http://schemas.microsoft.com/office/drawing/2014/main" id="{C4BA0221-A132-49FA-9EEE-04B31452C723}"/>
              </a:ext>
            </a:extLst>
          </p:cNvPr>
          <p:cNvCxnSpPr>
            <a:stCxn id="18" idx="1"/>
            <a:endCxn id="18" idx="0"/>
          </p:cNvCxnSpPr>
          <p:nvPr/>
        </p:nvCxnSpPr>
        <p:spPr>
          <a:xfrm rot="10800000" flipH="1">
            <a:off x="4535447" y="1623773"/>
            <a:ext cx="558352" cy="772991"/>
          </a:xfrm>
          <a:prstGeom prst="curvedConnector4">
            <a:avLst>
              <a:gd name="adj1" fmla="val -30706"/>
              <a:gd name="adj2" fmla="val 1221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16EBD5F6-AF37-4FD6-AB2A-C77D95BD06B1}"/>
              </a:ext>
            </a:extLst>
          </p:cNvPr>
          <p:cNvSpPr txBox="1"/>
          <p:nvPr/>
        </p:nvSpPr>
        <p:spPr>
          <a:xfrm>
            <a:off x="4333481" y="1814196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sp>
        <p:nvSpPr>
          <p:cNvPr id="82" name="Rectangle 3">
            <a:extLst>
              <a:ext uri="{FF2B5EF4-FFF2-40B4-BE49-F238E27FC236}">
                <a16:creationId xmlns:a16="http://schemas.microsoft.com/office/drawing/2014/main" id="{4A3A70C2-A7D9-4A8D-9CD3-51135AA4C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04" y="4375615"/>
            <a:ext cx="264748" cy="2464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350" i="1" kern="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350" i="1" kern="0" baseline="-25000" dirty="0">
                <a:solidFill>
                  <a:srgbClr val="000000"/>
                </a:solidFill>
                <a:ea typeface="楷体_GB2312"/>
                <a:cs typeface="Times New Roman" pitchFamily="18" charset="0"/>
              </a:rPr>
              <a:t>4</a:t>
            </a:r>
            <a:endParaRPr lang="pt-BR" altLang="zh-CN" sz="1500" i="1" kern="0" dirty="0">
              <a:solidFill>
                <a:srgbClr val="000000"/>
              </a:solidFill>
              <a:ea typeface="楷体_GB2312"/>
              <a:cs typeface="Times New Roman" pitchFamily="18" charset="0"/>
            </a:endParaRPr>
          </a:p>
          <a:p>
            <a:pPr marL="457200" indent="-457200" defTabSz="685800" eaLnBrk="1" hangingPunct="1">
              <a:lnSpc>
                <a:spcPct val="90000"/>
              </a:lnSpc>
              <a:spcBef>
                <a:spcPct val="0"/>
              </a:spcBef>
              <a:buClr>
                <a:srgbClr val="3333CC"/>
              </a:buClr>
              <a:buNone/>
              <a:defRPr/>
            </a:pPr>
            <a:r>
              <a:rPr lang="en-US" altLang="zh-CN" sz="1500" kern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	</a:t>
            </a:r>
            <a:endParaRPr lang="en-US" altLang="zh-CN" sz="2400" kern="0" dirty="0">
              <a:solidFill>
                <a:srgbClr val="000000"/>
              </a:solidFill>
              <a:ea typeface="宋体" pitchFamily="2" charset="-122"/>
              <a:cs typeface="Times New Roman" pitchFamily="18" charset="0"/>
            </a:endParaRPr>
          </a:p>
        </p:txBody>
      </p:sp>
      <p:cxnSp>
        <p:nvCxnSpPr>
          <p:cNvPr id="84" name="连接符: 曲线 83">
            <a:extLst>
              <a:ext uri="{FF2B5EF4-FFF2-40B4-BE49-F238E27FC236}">
                <a16:creationId xmlns:a16="http://schemas.microsoft.com/office/drawing/2014/main" id="{78637092-CC41-45D7-BF28-5C95BB0390CB}"/>
              </a:ext>
            </a:extLst>
          </p:cNvPr>
          <p:cNvCxnSpPr>
            <a:stCxn id="21" idx="1"/>
            <a:endCxn id="82" idx="3"/>
          </p:cNvCxnSpPr>
          <p:nvPr/>
        </p:nvCxnSpPr>
        <p:spPr>
          <a:xfrm rot="10800000">
            <a:off x="1043351" y="4498846"/>
            <a:ext cx="712091" cy="478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188EF11A-EE46-4BDE-BF59-10A58C282813}"/>
              </a:ext>
            </a:extLst>
          </p:cNvPr>
          <p:cNvSpPr txBox="1"/>
          <p:nvPr/>
        </p:nvSpPr>
        <p:spPr>
          <a:xfrm>
            <a:off x="1316467" y="4308002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87" name="连接符: 曲线 86">
            <a:extLst>
              <a:ext uri="{FF2B5EF4-FFF2-40B4-BE49-F238E27FC236}">
                <a16:creationId xmlns:a16="http://schemas.microsoft.com/office/drawing/2014/main" id="{930C89D4-18BA-4AB0-AB36-0505CF15F67C}"/>
              </a:ext>
            </a:extLst>
          </p:cNvPr>
          <p:cNvCxnSpPr>
            <a:stCxn id="21" idx="0"/>
            <a:endCxn id="23" idx="2"/>
          </p:cNvCxnSpPr>
          <p:nvPr/>
        </p:nvCxnSpPr>
        <p:spPr>
          <a:xfrm rot="5400000" flipH="1" flipV="1">
            <a:off x="4505864" y="962963"/>
            <a:ext cx="618626" cy="50027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38D4805C-168F-4134-A1D9-D44AD7CE55D8}"/>
              </a:ext>
            </a:extLst>
          </p:cNvPr>
          <p:cNvSpPr txBox="1"/>
          <p:nvPr/>
        </p:nvSpPr>
        <p:spPr>
          <a:xfrm>
            <a:off x="2189070" y="3564046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b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92" name="连接符: 曲线 91">
            <a:extLst>
              <a:ext uri="{FF2B5EF4-FFF2-40B4-BE49-F238E27FC236}">
                <a16:creationId xmlns:a16="http://schemas.microsoft.com/office/drawing/2014/main" id="{7C132D00-A922-4E2C-ABD4-2E30CEA6CAE6}"/>
              </a:ext>
            </a:extLst>
          </p:cNvPr>
          <p:cNvCxnSpPr>
            <a:stCxn id="21" idx="2"/>
            <a:endCxn id="27" idx="2"/>
          </p:cNvCxnSpPr>
          <p:nvPr/>
        </p:nvCxnSpPr>
        <p:spPr>
          <a:xfrm rot="16200000" flipH="1">
            <a:off x="5347945" y="2285488"/>
            <a:ext cx="3527" cy="6071831"/>
          </a:xfrm>
          <a:prstGeom prst="curvedConnector3">
            <a:avLst>
              <a:gd name="adj1" fmla="val 185947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5CFED77-CDCC-4CA3-93C5-E095F38DBD46}"/>
              </a:ext>
            </a:extLst>
          </p:cNvPr>
          <p:cNvSpPr txBox="1"/>
          <p:nvPr/>
        </p:nvSpPr>
        <p:spPr>
          <a:xfrm>
            <a:off x="2437507" y="553950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S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96" name="连接符: 曲线 95">
            <a:extLst>
              <a:ext uri="{FF2B5EF4-FFF2-40B4-BE49-F238E27FC236}">
                <a16:creationId xmlns:a16="http://schemas.microsoft.com/office/drawing/2014/main" id="{D4710F46-D6C1-4EC4-ACF3-AC841FFBDE39}"/>
              </a:ext>
            </a:extLst>
          </p:cNvPr>
          <p:cNvCxnSpPr>
            <a:stCxn id="21" idx="2"/>
            <a:endCxn id="25" idx="2"/>
          </p:cNvCxnSpPr>
          <p:nvPr/>
        </p:nvCxnSpPr>
        <p:spPr>
          <a:xfrm rot="16200000" flipH="1">
            <a:off x="4623366" y="3010067"/>
            <a:ext cx="3527" cy="4622672"/>
          </a:xfrm>
          <a:prstGeom prst="curvedConnector3">
            <a:avLst>
              <a:gd name="adj1" fmla="val 14384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B6DBF909-E525-4ECE-A0A9-8241D895578E}"/>
              </a:ext>
            </a:extLst>
          </p:cNvPr>
          <p:cNvSpPr txBox="1"/>
          <p:nvPr/>
        </p:nvSpPr>
        <p:spPr>
          <a:xfrm>
            <a:off x="4705097" y="5649523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01" name="连接符: 曲线 100">
            <a:extLst>
              <a:ext uri="{FF2B5EF4-FFF2-40B4-BE49-F238E27FC236}">
                <a16:creationId xmlns:a16="http://schemas.microsoft.com/office/drawing/2014/main" id="{6636083D-FA96-41F9-9EFA-41CAA61DB3B9}"/>
              </a:ext>
            </a:extLst>
          </p:cNvPr>
          <p:cNvCxnSpPr>
            <a:stCxn id="22" idx="1"/>
            <a:endCxn id="82" idx="0"/>
          </p:cNvCxnSpPr>
          <p:nvPr/>
        </p:nvCxnSpPr>
        <p:spPr>
          <a:xfrm rot="10800000">
            <a:off x="910978" y="4375615"/>
            <a:ext cx="2278625" cy="174561"/>
          </a:xfrm>
          <a:prstGeom prst="curvedConnector4">
            <a:avLst>
              <a:gd name="adj1" fmla="val 8000"/>
              <a:gd name="adj2" fmla="val 64374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连接符: 曲线 104">
            <a:extLst>
              <a:ext uri="{FF2B5EF4-FFF2-40B4-BE49-F238E27FC236}">
                <a16:creationId xmlns:a16="http://schemas.microsoft.com/office/drawing/2014/main" id="{D24FA5B1-7928-451D-A3CE-C1AD2A70B908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rot="5400000" flipH="1" flipV="1">
            <a:off x="5221181" y="1681807"/>
            <a:ext cx="622152" cy="3568607"/>
          </a:xfrm>
          <a:prstGeom prst="curvedConnector3">
            <a:avLst>
              <a:gd name="adj1" fmla="val 64772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CB05C68-68E0-4EBF-8945-A1EF73E334E4}"/>
              </a:ext>
            </a:extLst>
          </p:cNvPr>
          <p:cNvSpPr txBox="1"/>
          <p:nvPr/>
        </p:nvSpPr>
        <p:spPr>
          <a:xfrm>
            <a:off x="3822142" y="3579077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b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10" name="连接符: 曲线 109">
            <a:extLst>
              <a:ext uri="{FF2B5EF4-FFF2-40B4-BE49-F238E27FC236}">
                <a16:creationId xmlns:a16="http://schemas.microsoft.com/office/drawing/2014/main" id="{753CEF26-FA73-4398-98C3-E3CB9499D5AB}"/>
              </a:ext>
            </a:extLst>
          </p:cNvPr>
          <p:cNvCxnSpPr>
            <a:stCxn id="22" idx="1"/>
            <a:endCxn id="21" idx="3"/>
          </p:cNvCxnSpPr>
          <p:nvPr/>
        </p:nvCxnSpPr>
        <p:spPr>
          <a:xfrm rot="10800000">
            <a:off x="2872145" y="4546649"/>
            <a:ext cx="317457" cy="35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BF9E788-5353-4DA1-B544-AF2AA2625EAE}"/>
              </a:ext>
            </a:extLst>
          </p:cNvPr>
          <p:cNvSpPr txBox="1"/>
          <p:nvPr/>
        </p:nvSpPr>
        <p:spPr>
          <a:xfrm>
            <a:off x="2926211" y="4521942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13" name="连接符: 曲线 112">
            <a:extLst>
              <a:ext uri="{FF2B5EF4-FFF2-40B4-BE49-F238E27FC236}">
                <a16:creationId xmlns:a16="http://schemas.microsoft.com/office/drawing/2014/main" id="{316D9754-8A3A-484E-A7F0-3B5CBFBE5E91}"/>
              </a:ext>
            </a:extLst>
          </p:cNvPr>
          <p:cNvCxnSpPr>
            <a:stCxn id="22" idx="1"/>
            <a:endCxn id="22" idx="0"/>
          </p:cNvCxnSpPr>
          <p:nvPr/>
        </p:nvCxnSpPr>
        <p:spPr>
          <a:xfrm rot="10800000" flipH="1">
            <a:off x="3189602" y="3777185"/>
            <a:ext cx="558352" cy="772991"/>
          </a:xfrm>
          <a:prstGeom prst="curvedConnector4">
            <a:avLst>
              <a:gd name="adj1" fmla="val -15511"/>
              <a:gd name="adj2" fmla="val 12675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88FEA4C-AEF9-4880-9273-F1A3F8871955}"/>
              </a:ext>
            </a:extLst>
          </p:cNvPr>
          <p:cNvSpPr txBox="1"/>
          <p:nvPr/>
        </p:nvSpPr>
        <p:spPr>
          <a:xfrm>
            <a:off x="3294030" y="353025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S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DFB5356-4B3D-4698-BBF4-F6895B965BE0}"/>
              </a:ext>
            </a:extLst>
          </p:cNvPr>
          <p:cNvSpPr txBox="1"/>
          <p:nvPr/>
        </p:nvSpPr>
        <p:spPr>
          <a:xfrm>
            <a:off x="1185181" y="367138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20" name="连接符: 曲线 119">
            <a:extLst>
              <a:ext uri="{FF2B5EF4-FFF2-40B4-BE49-F238E27FC236}">
                <a16:creationId xmlns:a16="http://schemas.microsoft.com/office/drawing/2014/main" id="{F4F91224-4B64-43FF-A589-79404B83BA67}"/>
              </a:ext>
            </a:extLst>
          </p:cNvPr>
          <p:cNvCxnSpPr>
            <a:stCxn id="24" idx="0"/>
            <a:endCxn id="20" idx="2"/>
          </p:cNvCxnSpPr>
          <p:nvPr/>
        </p:nvCxnSpPr>
        <p:spPr>
          <a:xfrm rot="5400000" flipH="1" flipV="1">
            <a:off x="5854236" y="1560226"/>
            <a:ext cx="1663417" cy="2756382"/>
          </a:xfrm>
          <a:prstGeom prst="curvedConnector3">
            <a:avLst>
              <a:gd name="adj1" fmla="val 7762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6051D2D-2112-419E-9BDC-0CE4B49F1EF3}"/>
              </a:ext>
            </a:extLst>
          </p:cNvPr>
          <p:cNvSpPr txBox="1"/>
          <p:nvPr/>
        </p:nvSpPr>
        <p:spPr>
          <a:xfrm>
            <a:off x="6936465" y="2252818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25" name="连接符: 曲线 124">
            <a:extLst>
              <a:ext uri="{FF2B5EF4-FFF2-40B4-BE49-F238E27FC236}">
                <a16:creationId xmlns:a16="http://schemas.microsoft.com/office/drawing/2014/main" id="{F3EBB0AC-F0C8-4098-B34B-27AE6859F84D}"/>
              </a:ext>
            </a:extLst>
          </p:cNvPr>
          <p:cNvCxnSpPr>
            <a:stCxn id="24" idx="0"/>
            <a:endCxn id="23" idx="1"/>
          </p:cNvCxnSpPr>
          <p:nvPr/>
        </p:nvCxnSpPr>
        <p:spPr>
          <a:xfrm rot="5400000" flipH="1" flipV="1">
            <a:off x="5604702" y="2616617"/>
            <a:ext cx="856559" cy="14504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55E9DFA-F667-4677-A42D-BA12A90A31E0}"/>
              </a:ext>
            </a:extLst>
          </p:cNvPr>
          <p:cNvSpPr txBox="1"/>
          <p:nvPr/>
        </p:nvSpPr>
        <p:spPr>
          <a:xfrm>
            <a:off x="6199858" y="2769790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b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28" name="连接符: 曲线 127">
            <a:extLst>
              <a:ext uri="{FF2B5EF4-FFF2-40B4-BE49-F238E27FC236}">
                <a16:creationId xmlns:a16="http://schemas.microsoft.com/office/drawing/2014/main" id="{549104C2-3388-4197-BFE4-321ABA688ED1}"/>
              </a:ext>
            </a:extLst>
          </p:cNvPr>
          <p:cNvCxnSpPr>
            <a:stCxn id="24" idx="1"/>
            <a:endCxn id="22" idx="3"/>
          </p:cNvCxnSpPr>
          <p:nvPr/>
        </p:nvCxnSpPr>
        <p:spPr>
          <a:xfrm rot="10800000">
            <a:off x="4306306" y="4550177"/>
            <a:ext cx="443096" cy="719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653B74CF-4D80-45A3-97ED-07C097E6BE85}"/>
              </a:ext>
            </a:extLst>
          </p:cNvPr>
          <p:cNvSpPr txBox="1"/>
          <p:nvPr/>
        </p:nvSpPr>
        <p:spPr>
          <a:xfrm>
            <a:off x="4406078" y="435878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S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36" name="连接符: 曲线 135">
            <a:extLst>
              <a:ext uri="{FF2B5EF4-FFF2-40B4-BE49-F238E27FC236}">
                <a16:creationId xmlns:a16="http://schemas.microsoft.com/office/drawing/2014/main" id="{45CEA304-B23C-4356-876A-7BC23EF3A20A}"/>
              </a:ext>
            </a:extLst>
          </p:cNvPr>
          <p:cNvCxnSpPr>
            <a:stCxn id="24" idx="2"/>
            <a:endCxn id="21" idx="2"/>
          </p:cNvCxnSpPr>
          <p:nvPr/>
        </p:nvCxnSpPr>
        <p:spPr>
          <a:xfrm rot="5400000" flipH="1">
            <a:off x="3733579" y="3899854"/>
            <a:ext cx="154388" cy="2993960"/>
          </a:xfrm>
          <a:prstGeom prst="curvedConnector3">
            <a:avLst>
              <a:gd name="adj1" fmla="val -11105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0D9FED7A-7C69-4977-8D98-5EECFD5581C9}"/>
              </a:ext>
            </a:extLst>
          </p:cNvPr>
          <p:cNvSpPr txBox="1"/>
          <p:nvPr/>
        </p:nvSpPr>
        <p:spPr>
          <a:xfrm>
            <a:off x="3747771" y="5489817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39" name="连接符: 曲线 138">
            <a:extLst>
              <a:ext uri="{FF2B5EF4-FFF2-40B4-BE49-F238E27FC236}">
                <a16:creationId xmlns:a16="http://schemas.microsoft.com/office/drawing/2014/main" id="{6C14330F-F419-4B55-95C4-BAB61D16769E}"/>
              </a:ext>
            </a:extLst>
          </p:cNvPr>
          <p:cNvCxnSpPr>
            <a:stCxn id="25" idx="0"/>
            <a:endCxn id="20" idx="2"/>
          </p:cNvCxnSpPr>
          <p:nvPr/>
        </p:nvCxnSpPr>
        <p:spPr>
          <a:xfrm rot="5400000" flipH="1" flipV="1">
            <a:off x="6665062" y="2378112"/>
            <a:ext cx="1670477" cy="1127670"/>
          </a:xfrm>
          <a:prstGeom prst="curvedConnector3">
            <a:avLst>
              <a:gd name="adj1" fmla="val 34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56CE1278-143F-41EA-944D-C08662CAE188}"/>
              </a:ext>
            </a:extLst>
          </p:cNvPr>
          <p:cNvSpPr txBox="1"/>
          <p:nvPr/>
        </p:nvSpPr>
        <p:spPr>
          <a:xfrm>
            <a:off x="7530515" y="3406289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44" name="连接符: 曲线 143">
            <a:extLst>
              <a:ext uri="{FF2B5EF4-FFF2-40B4-BE49-F238E27FC236}">
                <a16:creationId xmlns:a16="http://schemas.microsoft.com/office/drawing/2014/main" id="{992D46B9-91A7-4443-A756-89E3112B9889}"/>
              </a:ext>
            </a:extLst>
          </p:cNvPr>
          <p:cNvCxnSpPr>
            <a:stCxn id="25" idx="0"/>
            <a:endCxn id="23" idx="2"/>
          </p:cNvCxnSpPr>
          <p:nvPr/>
        </p:nvCxnSpPr>
        <p:spPr>
          <a:xfrm rot="5400000" flipH="1" flipV="1">
            <a:off x="6815437" y="3276062"/>
            <a:ext cx="622152" cy="3800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C819465F-C9CD-4668-8EDF-29F2CC69A20B}"/>
              </a:ext>
            </a:extLst>
          </p:cNvPr>
          <p:cNvSpPr txBox="1"/>
          <p:nvPr/>
        </p:nvSpPr>
        <p:spPr>
          <a:xfrm>
            <a:off x="6954930" y="3469939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b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47" name="连接符: 曲线 146">
            <a:extLst>
              <a:ext uri="{FF2B5EF4-FFF2-40B4-BE49-F238E27FC236}">
                <a16:creationId xmlns:a16="http://schemas.microsoft.com/office/drawing/2014/main" id="{005C1599-4499-4662-AD0C-C91027E98111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7494817" y="4550176"/>
            <a:ext cx="332456" cy="95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75888E6D-21D6-4B36-A4F2-2240E420B5D2}"/>
              </a:ext>
            </a:extLst>
          </p:cNvPr>
          <p:cNvSpPr txBox="1"/>
          <p:nvPr/>
        </p:nvSpPr>
        <p:spPr>
          <a:xfrm>
            <a:off x="7551519" y="435878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S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50" name="连接符: 曲线 149">
            <a:extLst>
              <a:ext uri="{FF2B5EF4-FFF2-40B4-BE49-F238E27FC236}">
                <a16:creationId xmlns:a16="http://schemas.microsoft.com/office/drawing/2014/main" id="{F5B1A22B-257F-4BBA-A980-F2D88073E01F}"/>
              </a:ext>
            </a:extLst>
          </p:cNvPr>
          <p:cNvCxnSpPr>
            <a:stCxn id="25" idx="1"/>
            <a:endCxn id="25" idx="0"/>
          </p:cNvCxnSpPr>
          <p:nvPr/>
        </p:nvCxnSpPr>
        <p:spPr>
          <a:xfrm rot="10800000" flipH="1">
            <a:off x="6378113" y="3777185"/>
            <a:ext cx="558352" cy="772991"/>
          </a:xfrm>
          <a:prstGeom prst="curvedConnector4">
            <a:avLst>
              <a:gd name="adj1" fmla="val -30706"/>
              <a:gd name="adj2" fmla="val 1221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89A9DABE-9DD0-4AD5-ACDD-EF1F77C60E88}"/>
              </a:ext>
            </a:extLst>
          </p:cNvPr>
          <p:cNvSpPr txBox="1"/>
          <p:nvPr/>
        </p:nvSpPr>
        <p:spPr>
          <a:xfrm>
            <a:off x="6163347" y="3969064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53" name="连接符: 曲线 152">
            <a:extLst>
              <a:ext uri="{FF2B5EF4-FFF2-40B4-BE49-F238E27FC236}">
                <a16:creationId xmlns:a16="http://schemas.microsoft.com/office/drawing/2014/main" id="{1A8393C7-6D60-48E5-82F8-D23BDD927206}"/>
              </a:ext>
            </a:extLst>
          </p:cNvPr>
          <p:cNvCxnSpPr>
            <a:stCxn id="27" idx="0"/>
            <a:endCxn id="20" idx="2"/>
          </p:cNvCxnSpPr>
          <p:nvPr/>
        </p:nvCxnSpPr>
        <p:spPr>
          <a:xfrm rot="16200000" flipV="1">
            <a:off x="7389642" y="2781203"/>
            <a:ext cx="1670477" cy="3214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F05C0A9D-290A-475E-AD69-EF2C79399D4F}"/>
              </a:ext>
            </a:extLst>
          </p:cNvPr>
          <p:cNvSpPr txBox="1"/>
          <p:nvPr/>
        </p:nvSpPr>
        <p:spPr>
          <a:xfrm>
            <a:off x="8154916" y="2707584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56" name="连接符: 曲线 155">
            <a:extLst>
              <a:ext uri="{FF2B5EF4-FFF2-40B4-BE49-F238E27FC236}">
                <a16:creationId xmlns:a16="http://schemas.microsoft.com/office/drawing/2014/main" id="{1DFE7486-21AB-42F3-8CDB-59ED11EDA1E0}"/>
              </a:ext>
            </a:extLst>
          </p:cNvPr>
          <p:cNvCxnSpPr>
            <a:stCxn id="27" idx="0"/>
            <a:endCxn id="23" idx="3"/>
          </p:cNvCxnSpPr>
          <p:nvPr/>
        </p:nvCxnSpPr>
        <p:spPr>
          <a:xfrm rot="16200000" flipV="1">
            <a:off x="7698459" y="3090020"/>
            <a:ext cx="863619" cy="51071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B0E0EE85-9DCA-4F96-981C-3D7A7CDA5D98}"/>
              </a:ext>
            </a:extLst>
          </p:cNvPr>
          <p:cNvSpPr txBox="1"/>
          <p:nvPr/>
        </p:nvSpPr>
        <p:spPr>
          <a:xfrm>
            <a:off x="8026294" y="3033212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b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59" name="连接符: 曲线 158">
            <a:extLst>
              <a:ext uri="{FF2B5EF4-FFF2-40B4-BE49-F238E27FC236}">
                <a16:creationId xmlns:a16="http://schemas.microsoft.com/office/drawing/2014/main" id="{D326CB2B-1ED1-4AD7-9324-AE231D953F5A}"/>
              </a:ext>
            </a:extLst>
          </p:cNvPr>
          <p:cNvCxnSpPr>
            <a:stCxn id="27" idx="2"/>
            <a:endCxn id="22" idx="2"/>
          </p:cNvCxnSpPr>
          <p:nvPr/>
        </p:nvCxnSpPr>
        <p:spPr>
          <a:xfrm rot="5400000">
            <a:off x="6066789" y="3004331"/>
            <a:ext cx="9525" cy="4637670"/>
          </a:xfrm>
          <a:prstGeom prst="curvedConnector3">
            <a:avLst>
              <a:gd name="adj1" fmla="val 417526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655E8DE-B8EF-4656-AD2B-3C603C43B2CB}"/>
              </a:ext>
            </a:extLst>
          </p:cNvPr>
          <p:cNvSpPr txBox="1"/>
          <p:nvPr/>
        </p:nvSpPr>
        <p:spPr>
          <a:xfrm>
            <a:off x="7207036" y="546629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S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cxnSp>
        <p:nvCxnSpPr>
          <p:cNvPr id="163" name="连接符: 曲线 162">
            <a:extLst>
              <a:ext uri="{FF2B5EF4-FFF2-40B4-BE49-F238E27FC236}">
                <a16:creationId xmlns:a16="http://schemas.microsoft.com/office/drawing/2014/main" id="{D11A8108-C144-4700-99B7-2B85A8536D94}"/>
              </a:ext>
            </a:extLst>
          </p:cNvPr>
          <p:cNvCxnSpPr>
            <a:stCxn id="27" idx="2"/>
            <a:endCxn id="21" idx="2"/>
          </p:cNvCxnSpPr>
          <p:nvPr/>
        </p:nvCxnSpPr>
        <p:spPr>
          <a:xfrm rot="5400000" flipH="1">
            <a:off x="5347945" y="2285488"/>
            <a:ext cx="3527" cy="6071831"/>
          </a:xfrm>
          <a:prstGeom prst="curvedConnector3">
            <a:avLst>
              <a:gd name="adj1" fmla="val -546320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906297CF-858C-45EC-BF01-9BDEF99A76DE}"/>
              </a:ext>
            </a:extLst>
          </p:cNvPr>
          <p:cNvSpPr txBox="1"/>
          <p:nvPr/>
        </p:nvSpPr>
        <p:spPr>
          <a:xfrm>
            <a:off x="7579871" y="5281417"/>
            <a:ext cx="2648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050" dirty="0">
                <a:solidFill>
                  <a:srgbClr val="000000"/>
                </a:solidFill>
                <a:latin typeface="Tahoma"/>
                <a:ea typeface="宋体"/>
              </a:rPr>
              <a:t>A</a:t>
            </a:r>
            <a:endParaRPr lang="zh-CN" altLang="en-US" sz="1050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graphicFrame>
        <p:nvGraphicFramePr>
          <p:cNvPr id="80" name="表格 14">
            <a:extLst>
              <a:ext uri="{FF2B5EF4-FFF2-40B4-BE49-F238E27FC236}">
                <a16:creationId xmlns:a16="http://schemas.microsoft.com/office/drawing/2014/main" id="{19BEE7D3-308A-4AD3-BCB5-317A14F7E0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676" y="4991859"/>
          <a:ext cx="1655523" cy="859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22">
                  <a:extLst>
                    <a:ext uri="{9D8B030D-6E8A-4147-A177-3AD203B41FA5}">
                      <a16:colId xmlns:a16="http://schemas.microsoft.com/office/drawing/2014/main" val="297929627"/>
                    </a:ext>
                  </a:extLst>
                </a:gridCol>
                <a:gridCol w="549637">
                  <a:extLst>
                    <a:ext uri="{9D8B030D-6E8A-4147-A177-3AD203B41FA5}">
                      <a16:colId xmlns:a16="http://schemas.microsoft.com/office/drawing/2014/main" val="212857620"/>
                    </a:ext>
                  </a:extLst>
                </a:gridCol>
                <a:gridCol w="860664">
                  <a:extLst>
                    <a:ext uri="{9D8B030D-6E8A-4147-A177-3AD203B41FA5}">
                      <a16:colId xmlns:a16="http://schemas.microsoft.com/office/drawing/2014/main" val="3192347584"/>
                    </a:ext>
                  </a:extLst>
                </a:gridCol>
              </a:tblGrid>
              <a:tr h="28649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9317" marR="69317" marT="34660" marB="3466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First</a:t>
                      </a:r>
                      <a:endParaRPr lang="zh-CN" altLang="en-US" sz="1400" dirty="0"/>
                    </a:p>
                  </a:txBody>
                  <a:tcPr marL="69317" marR="69317" marT="34660" marB="3466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follow</a:t>
                      </a:r>
                      <a:endParaRPr lang="zh-CN" altLang="en-US" sz="1400" dirty="0"/>
                    </a:p>
                  </a:txBody>
                  <a:tcPr marL="69317" marR="69317" marT="34660" marB="34660"/>
                </a:tc>
                <a:extLst>
                  <a:ext uri="{0D108BD9-81ED-4DB2-BD59-A6C34878D82A}">
                    <a16:rowId xmlns:a16="http://schemas.microsoft.com/office/drawing/2014/main" val="3356020998"/>
                  </a:ext>
                </a:extLst>
              </a:tr>
              <a:tr h="28649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</a:t>
                      </a:r>
                      <a:endParaRPr lang="zh-CN" altLang="en-US" sz="1400" dirty="0"/>
                    </a:p>
                  </a:txBody>
                  <a:tcPr marL="69317" marR="69317" marT="34660" marB="3466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a,b</a:t>
                      </a:r>
                      <a:endParaRPr lang="zh-CN" altLang="en-US" sz="1400" dirty="0"/>
                    </a:p>
                  </a:txBody>
                  <a:tcPr marL="69317" marR="69317" marT="34660" marB="346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a,b</a:t>
                      </a:r>
                      <a:r>
                        <a:rPr lang="en-US" altLang="zh-CN" sz="1400" dirty="0"/>
                        <a:t>,$</a:t>
                      </a:r>
                      <a:endParaRPr lang="zh-CN" altLang="en-US" sz="1400" dirty="0"/>
                    </a:p>
                  </a:txBody>
                  <a:tcPr marL="69317" marR="69317" marT="34660" marB="34660"/>
                </a:tc>
                <a:extLst>
                  <a:ext uri="{0D108BD9-81ED-4DB2-BD59-A6C34878D82A}">
                    <a16:rowId xmlns:a16="http://schemas.microsoft.com/office/drawing/2014/main" val="603861110"/>
                  </a:ext>
                </a:extLst>
              </a:tr>
              <a:tr h="28649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</a:t>
                      </a:r>
                      <a:endParaRPr lang="zh-CN" altLang="en-US" sz="1400" dirty="0"/>
                    </a:p>
                  </a:txBody>
                  <a:tcPr marL="69317" marR="69317" marT="34660" marB="3466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a,b</a:t>
                      </a:r>
                      <a:endParaRPr lang="zh-CN" altLang="en-US" sz="1400" dirty="0"/>
                    </a:p>
                  </a:txBody>
                  <a:tcPr marL="69317" marR="69317" marT="34660" marB="346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a,b</a:t>
                      </a:r>
                      <a:r>
                        <a:rPr lang="en-US" altLang="zh-CN" sz="1400" dirty="0"/>
                        <a:t>,$</a:t>
                      </a:r>
                      <a:endParaRPr lang="zh-CN" altLang="en-US" sz="1400" dirty="0"/>
                    </a:p>
                  </a:txBody>
                  <a:tcPr marL="69317" marR="69317" marT="34660" marB="34660"/>
                </a:tc>
                <a:extLst>
                  <a:ext uri="{0D108BD9-81ED-4DB2-BD59-A6C34878D82A}">
                    <a16:rowId xmlns:a16="http://schemas.microsoft.com/office/drawing/2014/main" val="58159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5832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分析表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45D4221-1E3E-47C2-8FC2-3841ABD1E4C7}"/>
              </a:ext>
            </a:extLst>
          </p:cNvPr>
          <p:cNvGraphicFramePr>
            <a:graphicFrameLocks noGrp="1"/>
          </p:cNvGraphicFramePr>
          <p:nvPr/>
        </p:nvGraphicFramePr>
        <p:xfrm>
          <a:off x="1916526" y="1460579"/>
          <a:ext cx="6845226" cy="4060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871">
                  <a:extLst>
                    <a:ext uri="{9D8B030D-6E8A-4147-A177-3AD203B41FA5}">
                      <a16:colId xmlns:a16="http://schemas.microsoft.com/office/drawing/2014/main" val="3406340"/>
                    </a:ext>
                  </a:extLst>
                </a:gridCol>
                <a:gridCol w="1140871">
                  <a:extLst>
                    <a:ext uri="{9D8B030D-6E8A-4147-A177-3AD203B41FA5}">
                      <a16:colId xmlns:a16="http://schemas.microsoft.com/office/drawing/2014/main" val="2889546275"/>
                    </a:ext>
                  </a:extLst>
                </a:gridCol>
                <a:gridCol w="1140871">
                  <a:extLst>
                    <a:ext uri="{9D8B030D-6E8A-4147-A177-3AD203B41FA5}">
                      <a16:colId xmlns:a16="http://schemas.microsoft.com/office/drawing/2014/main" val="2216618769"/>
                    </a:ext>
                  </a:extLst>
                </a:gridCol>
                <a:gridCol w="1140871">
                  <a:extLst>
                    <a:ext uri="{9D8B030D-6E8A-4147-A177-3AD203B41FA5}">
                      <a16:colId xmlns:a16="http://schemas.microsoft.com/office/drawing/2014/main" val="3787861805"/>
                    </a:ext>
                  </a:extLst>
                </a:gridCol>
                <a:gridCol w="1140871">
                  <a:extLst>
                    <a:ext uri="{9D8B030D-6E8A-4147-A177-3AD203B41FA5}">
                      <a16:colId xmlns:a16="http://schemas.microsoft.com/office/drawing/2014/main" val="115935179"/>
                    </a:ext>
                  </a:extLst>
                </a:gridCol>
                <a:gridCol w="1140871">
                  <a:extLst>
                    <a:ext uri="{9D8B030D-6E8A-4147-A177-3AD203B41FA5}">
                      <a16:colId xmlns:a16="http://schemas.microsoft.com/office/drawing/2014/main" val="693014461"/>
                    </a:ext>
                  </a:extLst>
                </a:gridCol>
              </a:tblGrid>
              <a:tr h="31231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状</a:t>
                      </a:r>
                      <a:endParaRPr lang="en-US" altLang="zh-CN" sz="1500" dirty="0"/>
                    </a:p>
                    <a:p>
                      <a:pPr algn="ctr"/>
                      <a:r>
                        <a:rPr lang="zh-CN" altLang="en-US" sz="1500" dirty="0"/>
                        <a:t>态</a:t>
                      </a:r>
                    </a:p>
                  </a:txBody>
                  <a:tcPr marL="77009" marR="77009" marT="38504" marB="3850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ACTION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GOTO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144894"/>
                  </a:ext>
                </a:extLst>
              </a:tr>
              <a:tr h="312314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b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$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500180634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0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s4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s3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2447178550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s4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s7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acc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6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5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3139382143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s4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s3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415379360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r2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r2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r2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3036540684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4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r4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r4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3953039551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5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r3|s4</a:t>
                      </a:r>
                      <a:endParaRPr lang="zh-CN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r3|s7</a:t>
                      </a:r>
                      <a:endParaRPr lang="zh-CN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10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9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329266069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6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s4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s7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6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5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4277230595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r2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r2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1655258901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r1|s4</a:t>
                      </a:r>
                      <a:endParaRPr lang="zh-CN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r1|s7</a:t>
                      </a:r>
                      <a:endParaRPr lang="zh-CN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r1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6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5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1301556733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9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s7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10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9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1145876307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10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r1|s4</a:t>
                      </a:r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r1|s7</a:t>
                      </a:r>
                      <a:endParaRPr lang="zh-CN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6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5</a:t>
                      </a:r>
                      <a:endParaRPr lang="zh-CN" altLang="en-US" sz="1500" dirty="0"/>
                    </a:p>
                  </a:txBody>
                  <a:tcPr marL="77009" marR="77009" marT="38504" marB="38504"/>
                </a:tc>
                <a:extLst>
                  <a:ext uri="{0D108BD9-81ED-4DB2-BD59-A6C34878D82A}">
                    <a16:rowId xmlns:a16="http://schemas.microsoft.com/office/drawing/2014/main" val="3860731838"/>
                  </a:ext>
                </a:extLst>
              </a:tr>
            </a:tbl>
          </a:graphicData>
        </a:graphic>
      </p:graphicFrame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FC368F8-BF0C-4318-8AA1-7A4F16B636C5}"/>
              </a:ext>
            </a:extLst>
          </p:cNvPr>
          <p:cNvSpPr txBox="1">
            <a:spLocks/>
          </p:cNvSpPr>
          <p:nvPr/>
        </p:nvSpPr>
        <p:spPr bwMode="auto">
          <a:xfrm>
            <a:off x="163959" y="1892459"/>
            <a:ext cx="1327252" cy="15459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文法</a:t>
            </a:r>
            <a:endParaRPr lang="en-US" altLang="zh-CN" sz="1350" b="1" dirty="0">
              <a:solidFill>
                <a:prstClr val="black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0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S’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S</a:t>
            </a: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1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 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 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AS</a:t>
            </a: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2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S 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b</a:t>
            </a: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3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A 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SA</a:t>
            </a:r>
          </a:p>
          <a:p>
            <a:pPr defTabSz="685800">
              <a:spcBef>
                <a:spcPct val="20000"/>
              </a:spcBef>
              <a:buClr>
                <a:srgbClr val="5EAEFF"/>
              </a:buClr>
              <a:buSzPct val="60000"/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（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4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）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A </a:t>
            </a:r>
            <a:r>
              <a:rPr lang="zh-CN" altLang="en-US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→</a:t>
            </a:r>
            <a:r>
              <a:rPr lang="en-US" altLang="zh-CN" sz="1350" b="1" dirty="0">
                <a:solidFill>
                  <a:prstClr val="black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368518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AB3EF-981A-4B7D-A36E-18643DBE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abab</a:t>
            </a:r>
            <a:r>
              <a:rPr lang="zh-CN" altLang="en-US" dirty="0"/>
              <a:t>动作序列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5F5A3E-F207-4C1E-93A8-36A584A8A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46" y="862088"/>
            <a:ext cx="3331626" cy="466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625"/>
              </a:lnSpc>
              <a:buNone/>
            </a:pPr>
            <a:r>
              <a:rPr lang="zh-CN" altLang="en-US" sz="1500" kern="0" dirty="0">
                <a:solidFill>
                  <a:srgbClr val="2D83F4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栈   剩余输入        动作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zh-CN" altLang="en-US" sz="1500" kern="0" dirty="0">
                <a:ea typeface="楷体_GB2312"/>
                <a:cs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abab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s4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$a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r4 goto2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		    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s3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$Ab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r2 goto8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$AS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>
                <a:solidFill>
                  <a:srgbClr val="FF0000"/>
                </a:solidFill>
              </a:rPr>
              <a:t>r1|s4</a:t>
            </a:r>
            <a:r>
              <a:rPr lang="zh-CN" altLang="en-US" sz="1500" dirty="0">
                <a:solidFill>
                  <a:srgbClr val="FF0000"/>
                </a:solidFill>
              </a:rPr>
              <a:t>（</a:t>
            </a:r>
            <a:r>
              <a:rPr lang="en-US" altLang="zh-CN" sz="1500" dirty="0">
                <a:solidFill>
                  <a:srgbClr val="FF0000"/>
                </a:solidFill>
              </a:rPr>
              <a:t>r1</a:t>
            </a:r>
            <a:r>
              <a:rPr lang="zh-CN" altLang="en-US" sz="1500" dirty="0">
                <a:solidFill>
                  <a:srgbClr val="FF0000"/>
                </a:solidFill>
              </a:rPr>
              <a:t>）</a:t>
            </a:r>
            <a:endParaRPr lang="en-US" altLang="zh-CN" sz="1500" dirty="0">
              <a:solidFill>
                <a:srgbClr val="FF0000"/>
              </a:solidFill>
            </a:endParaRP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	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goto1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01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	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s4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014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$Sa	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r4 goto5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015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$SA	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>
                <a:solidFill>
                  <a:srgbClr val="FF0000"/>
                </a:solidFill>
              </a:rPr>
              <a:t>r3|s7</a:t>
            </a:r>
            <a:r>
              <a:rPr lang="zh-CN" altLang="en-US" sz="1500" dirty="0">
                <a:solidFill>
                  <a:srgbClr val="FF0000"/>
                </a:solidFill>
              </a:rPr>
              <a:t>（</a:t>
            </a:r>
            <a:r>
              <a:rPr lang="en-US" altLang="zh-CN" sz="1500" dirty="0">
                <a:solidFill>
                  <a:srgbClr val="FF0000"/>
                </a:solidFill>
              </a:rPr>
              <a:t>r3</a:t>
            </a:r>
            <a:r>
              <a:rPr lang="zh-CN" altLang="en-US" sz="1500" dirty="0">
                <a:solidFill>
                  <a:srgbClr val="FF0000"/>
                </a:solidFill>
              </a:rPr>
              <a:t>）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endParaRPr lang="en-US" altLang="zh-CN" sz="2400" i="1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45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200" kern="0" dirty="0"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A8422B8-95A7-460C-9343-615F9A7B8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670" y="1340185"/>
            <a:ext cx="3331626" cy="466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625"/>
              </a:lnSpc>
              <a:buNone/>
            </a:pPr>
            <a:r>
              <a:rPr lang="zh-CN" altLang="en-US" sz="1500" kern="0" dirty="0">
                <a:solidFill>
                  <a:srgbClr val="2D83F4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栈   剩余输入        动作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zh-CN" altLang="en-US" sz="1500" kern="0" dirty="0">
                <a:ea typeface="楷体_GB2312"/>
                <a:cs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$A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goto2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$A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s3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$Ab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   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r2 goto8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$AS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   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r1 goto1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01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	      	          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/>
              <a:t>acc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endParaRPr lang="en-US" altLang="zh-CN" sz="2400" i="1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45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200" kern="0" dirty="0">
              <a:ea typeface="楷体_GB231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AB3EF-981A-4B7D-A36E-18643DBE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abab</a:t>
            </a:r>
            <a:r>
              <a:rPr lang="zh-CN" altLang="en-US" dirty="0"/>
              <a:t>动作序列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5F5A3E-F207-4C1E-93A8-36A584A8A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45" y="804438"/>
            <a:ext cx="3331626" cy="466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625"/>
              </a:lnSpc>
              <a:buNone/>
            </a:pPr>
            <a:r>
              <a:rPr lang="zh-CN" altLang="en-US" sz="1500" kern="0" dirty="0">
                <a:solidFill>
                  <a:srgbClr val="2D83F4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栈   剩余输入        动作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zh-CN" altLang="en-US" sz="1500" kern="0" dirty="0">
                <a:ea typeface="楷体_GB2312"/>
                <a:cs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abab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s4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$a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r4 goto2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		    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s3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$Ab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r2 goto8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$AS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>
                <a:solidFill>
                  <a:srgbClr val="FF0000"/>
                </a:solidFill>
              </a:rPr>
              <a:t>r1|s4</a:t>
            </a:r>
            <a:r>
              <a:rPr lang="zh-CN" altLang="en-US" sz="1500" dirty="0">
                <a:solidFill>
                  <a:srgbClr val="FF0000"/>
                </a:solidFill>
              </a:rPr>
              <a:t>（</a:t>
            </a:r>
            <a:r>
              <a:rPr lang="en-US" altLang="zh-CN" sz="1500" dirty="0">
                <a:solidFill>
                  <a:srgbClr val="FF0000"/>
                </a:solidFill>
              </a:rPr>
              <a:t>r1</a:t>
            </a:r>
            <a:r>
              <a:rPr lang="zh-CN" altLang="en-US" sz="1500" dirty="0">
                <a:solidFill>
                  <a:srgbClr val="FF0000"/>
                </a:solidFill>
              </a:rPr>
              <a:t>）</a:t>
            </a:r>
            <a:endParaRPr lang="en-US" altLang="zh-CN" sz="1500" dirty="0">
              <a:solidFill>
                <a:srgbClr val="FF0000"/>
              </a:solidFill>
            </a:endParaRP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	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goto1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01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	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s4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014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$Sa	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r4 goto5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015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$SA	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>
                <a:solidFill>
                  <a:srgbClr val="FF0000"/>
                </a:solidFill>
              </a:rPr>
              <a:t>r3|s7</a:t>
            </a:r>
            <a:r>
              <a:rPr lang="zh-CN" altLang="en-US" sz="1500" dirty="0">
                <a:solidFill>
                  <a:srgbClr val="FF0000"/>
                </a:solidFill>
              </a:rPr>
              <a:t>（</a:t>
            </a:r>
            <a:r>
              <a:rPr lang="en-US" altLang="zh-CN" sz="1500" dirty="0">
                <a:solidFill>
                  <a:srgbClr val="FF0000"/>
                </a:solidFill>
              </a:rPr>
              <a:t>s7</a:t>
            </a:r>
            <a:r>
              <a:rPr lang="zh-CN" altLang="en-US" sz="1500" dirty="0">
                <a:solidFill>
                  <a:srgbClr val="FF0000"/>
                </a:solidFill>
              </a:rPr>
              <a:t>）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endParaRPr lang="en-US" altLang="zh-CN" sz="2400" i="1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45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200" kern="0" dirty="0"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A8422B8-95A7-460C-9343-615F9A7B8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670" y="1340185"/>
            <a:ext cx="3331626" cy="466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625"/>
              </a:lnSpc>
              <a:buNone/>
            </a:pPr>
            <a:r>
              <a:rPr lang="zh-CN" altLang="en-US" sz="1500" kern="0" dirty="0">
                <a:solidFill>
                  <a:srgbClr val="2D83F4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栈   剩余输入        动作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zh-CN" altLang="en-US" sz="1500" kern="0" dirty="0">
                <a:ea typeface="楷体_GB2312"/>
                <a:cs typeface="Times New Roman" panose="02020603050405020304" pitchFamily="18" charset="0"/>
              </a:rPr>
              <a:t>0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157</a:t>
            </a:r>
            <a:endParaRPr lang="zh-CN" altLang="en-US" sz="150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</a:t>
            </a:r>
            <a:r>
              <a:rPr lang="en-US" altLang="zh-CN" sz="1500" kern="0" dirty="0" err="1">
                <a:ea typeface="楷体_GB2312"/>
                <a:cs typeface="Times New Roman" panose="02020603050405020304" pitchFamily="18" charset="0"/>
              </a:rPr>
              <a:t>SAb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 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ERR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endParaRPr lang="en-US" altLang="zh-CN" sz="1500" dirty="0"/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endParaRPr lang="en-US" altLang="zh-CN" sz="2400" i="1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45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200" kern="0" dirty="0">
              <a:ea typeface="楷体_GB231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AB3EF-981A-4B7D-A36E-18643DBE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abab</a:t>
            </a:r>
            <a:r>
              <a:rPr lang="zh-CN" altLang="en-US" dirty="0"/>
              <a:t>动作序列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5F5A3E-F207-4C1E-93A8-36A584A8A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546" y="826462"/>
            <a:ext cx="3331626" cy="466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625"/>
              </a:lnSpc>
              <a:buNone/>
            </a:pPr>
            <a:r>
              <a:rPr lang="zh-CN" altLang="en-US" sz="1500" kern="0" dirty="0">
                <a:solidFill>
                  <a:srgbClr val="2D83F4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栈   剩余输入        动作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zh-CN" altLang="en-US" sz="1500" kern="0" dirty="0">
                <a:ea typeface="楷体_GB2312"/>
                <a:cs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abab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s4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$a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r4 goto2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		    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s3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$Ab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r2 goto8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$AS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>
                <a:solidFill>
                  <a:srgbClr val="FF0000"/>
                </a:solidFill>
              </a:rPr>
              <a:t>r1|s4</a:t>
            </a:r>
            <a:r>
              <a:rPr lang="zh-CN" altLang="en-US" sz="1500" dirty="0">
                <a:solidFill>
                  <a:srgbClr val="FF0000"/>
                </a:solidFill>
              </a:rPr>
              <a:t>（</a:t>
            </a:r>
            <a:r>
              <a:rPr lang="en-US" altLang="zh-CN" sz="1500" dirty="0">
                <a:solidFill>
                  <a:srgbClr val="FF0000"/>
                </a:solidFill>
              </a:rPr>
              <a:t>s4</a:t>
            </a:r>
            <a:r>
              <a:rPr lang="zh-CN" altLang="en-US" sz="1500" dirty="0">
                <a:solidFill>
                  <a:srgbClr val="FF0000"/>
                </a:solidFill>
              </a:rPr>
              <a:t>）</a:t>
            </a:r>
            <a:endParaRPr lang="en-US" altLang="zh-CN" sz="1500" dirty="0">
              <a:solidFill>
                <a:srgbClr val="FF0000"/>
              </a:solidFill>
            </a:endParaRP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$ASa	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r4 goto5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0285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$ASA     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>
                <a:solidFill>
                  <a:srgbClr val="FF0000"/>
                </a:solidFill>
              </a:rPr>
              <a:t>r3|s7</a:t>
            </a:r>
            <a:r>
              <a:rPr lang="zh-CN" altLang="en-US" sz="1500" dirty="0">
                <a:solidFill>
                  <a:srgbClr val="FF0000"/>
                </a:solidFill>
              </a:rPr>
              <a:t>（</a:t>
            </a:r>
            <a:r>
              <a:rPr lang="en-US" altLang="zh-CN" sz="1500" dirty="0">
                <a:solidFill>
                  <a:srgbClr val="FF0000"/>
                </a:solidFill>
              </a:rPr>
              <a:t>r3</a:t>
            </a:r>
            <a:r>
              <a:rPr lang="zh-CN" altLang="en-US" sz="1500" dirty="0">
                <a:solidFill>
                  <a:srgbClr val="FF0000"/>
                </a:solidFill>
              </a:rPr>
              <a:t>）</a:t>
            </a:r>
            <a:endParaRPr lang="en-US" altLang="zh-CN" sz="150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$AA	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goto2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$AA	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/>
              <a:t>s3</a:t>
            </a:r>
            <a:endParaRPr lang="zh-CN" altLang="en-US" sz="1500" dirty="0"/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endParaRPr lang="en-US" altLang="zh-CN" sz="2400" i="1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45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200" kern="0" dirty="0"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A8422B8-95A7-460C-9343-615F9A7B8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670" y="1340185"/>
            <a:ext cx="3331626" cy="466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625"/>
              </a:lnSpc>
              <a:buNone/>
            </a:pPr>
            <a:r>
              <a:rPr lang="zh-CN" altLang="en-US" sz="1500" kern="0" dirty="0">
                <a:solidFill>
                  <a:srgbClr val="2D83F4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栈   剩余输入        动作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0223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</a:t>
            </a:r>
            <a:r>
              <a:rPr lang="en-US" altLang="zh-CN" sz="1500" i="1" kern="0" dirty="0" err="1">
                <a:ea typeface="楷体_GB2312"/>
                <a:cs typeface="Times New Roman" panose="02020603050405020304" pitchFamily="18" charset="0"/>
              </a:rPr>
              <a:t>AAb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	         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r2 goto8</a:t>
            </a:r>
            <a:endParaRPr lang="zh-CN" altLang="en-US" sz="1500" dirty="0"/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0228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$AAS	         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r1 goto8 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$AS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   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r1 goto1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01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$S	      	          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/>
              <a:t>acc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endParaRPr lang="en-US" altLang="zh-CN" sz="2400" i="1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45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200" kern="0" dirty="0">
              <a:ea typeface="楷体_GB231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8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考虑上下文无关文法：</a:t>
            </a:r>
          </a:p>
          <a:p>
            <a:pPr marL="0" lvl="0" indent="0" algn="ctr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以及串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aa+a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 给出这个串的一个最左推导。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 给出这个串的一个最右推导。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 给出这个串的一棵语法分析树。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④ 该文法生成的语言是什么？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⑤ 这个文法是否是二义性的？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13132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AB3EF-981A-4B7D-A36E-18643DBE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abab</a:t>
            </a:r>
            <a:r>
              <a:rPr lang="zh-CN" altLang="en-US" dirty="0"/>
              <a:t>动作序列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5F5A3E-F207-4C1E-93A8-36A584A8A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2" y="1098717"/>
            <a:ext cx="3331626" cy="466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625"/>
              </a:lnSpc>
              <a:buNone/>
            </a:pPr>
            <a:r>
              <a:rPr lang="zh-CN" altLang="en-US" sz="1500" kern="0" dirty="0">
                <a:solidFill>
                  <a:srgbClr val="2D83F4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栈   剩余输入        动作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zh-CN" altLang="en-US" sz="1500" kern="0" dirty="0">
                <a:ea typeface="楷体_GB2312"/>
                <a:cs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abab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s4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$a</a:t>
            </a:r>
            <a:r>
              <a:rPr lang="zh-CN" altLang="en-US" sz="1500" i="1" kern="0" dirty="0">
                <a:ea typeface="楷体_GB2312"/>
                <a:cs typeface="Times New Roman" panose="02020603050405020304" pitchFamily="18" charset="0"/>
              </a:rPr>
              <a:t>          </a:t>
            </a: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    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	r4 goto2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		    bab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s3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023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$Ab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r2 goto8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$AS	      ab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>
                <a:solidFill>
                  <a:srgbClr val="FF0000"/>
                </a:solidFill>
              </a:rPr>
              <a:t>r1|s4</a:t>
            </a:r>
            <a:r>
              <a:rPr lang="zh-CN" altLang="en-US" sz="1500" dirty="0">
                <a:solidFill>
                  <a:srgbClr val="FF0000"/>
                </a:solidFill>
              </a:rPr>
              <a:t>（</a:t>
            </a:r>
            <a:r>
              <a:rPr lang="en-US" altLang="zh-CN" sz="1500" dirty="0">
                <a:solidFill>
                  <a:srgbClr val="FF0000"/>
                </a:solidFill>
              </a:rPr>
              <a:t>s4</a:t>
            </a:r>
            <a:r>
              <a:rPr lang="zh-CN" altLang="en-US" sz="1500" dirty="0">
                <a:solidFill>
                  <a:srgbClr val="FF0000"/>
                </a:solidFill>
              </a:rPr>
              <a:t>）</a:t>
            </a:r>
            <a:endParaRPr lang="en-US" altLang="zh-CN" sz="1500" dirty="0">
              <a:solidFill>
                <a:srgbClr val="FF0000"/>
              </a:solidFill>
            </a:endParaRP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0284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$ASa	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r4 goto5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0285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$ASA             b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</a:t>
            </a:r>
            <a:r>
              <a:rPr lang="en-US" altLang="zh-CN" sz="1500" dirty="0">
                <a:solidFill>
                  <a:srgbClr val="FF0000"/>
                </a:solidFill>
              </a:rPr>
              <a:t>r3|s7</a:t>
            </a:r>
            <a:r>
              <a:rPr lang="zh-CN" altLang="en-US" sz="1500" dirty="0">
                <a:solidFill>
                  <a:srgbClr val="FF0000"/>
                </a:solidFill>
              </a:rPr>
              <a:t>（</a:t>
            </a:r>
            <a:r>
              <a:rPr lang="en-US" altLang="zh-CN" sz="1500" dirty="0">
                <a:solidFill>
                  <a:srgbClr val="FF0000"/>
                </a:solidFill>
              </a:rPr>
              <a:t>s7</a:t>
            </a:r>
            <a:r>
              <a:rPr lang="zh-CN" altLang="en-US" sz="1500" dirty="0">
                <a:solidFill>
                  <a:srgbClr val="FF0000"/>
                </a:solidFill>
              </a:rPr>
              <a:t>）</a:t>
            </a:r>
            <a:endParaRPr lang="en-US" altLang="zh-CN" sz="150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02857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r>
              <a:rPr lang="en-US" altLang="zh-CN" sz="1500" i="1" kern="0" dirty="0">
                <a:ea typeface="楷体_GB2312"/>
                <a:cs typeface="Times New Roman" panose="02020603050405020304" pitchFamily="18" charset="0"/>
              </a:rPr>
              <a:t>$ASAb	          </a:t>
            </a:r>
            <a:r>
              <a:rPr lang="en-US" altLang="zh-CN" sz="1500" kern="0" dirty="0">
                <a:ea typeface="楷体_GB2312"/>
                <a:cs typeface="Times New Roman" panose="02020603050405020304" pitchFamily="18" charset="0"/>
              </a:rPr>
              <a:t>$	      	ERR</a:t>
            </a:r>
          </a:p>
          <a:p>
            <a:pPr eaLnBrk="1" hangingPunct="1">
              <a:lnSpc>
                <a:spcPts val="1875"/>
              </a:lnSpc>
              <a:spcBef>
                <a:spcPct val="0"/>
              </a:spcBef>
              <a:buNone/>
            </a:pPr>
            <a:endParaRPr lang="en-US" altLang="zh-CN" sz="2400" i="1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450" kern="0" dirty="0">
              <a:ea typeface="楷体_GB231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200" kern="0" dirty="0">
              <a:ea typeface="楷体_GB231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为文法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 规范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项集族。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    ②</a:t>
            </a:r>
            <a:r>
              <a:rPr lang="en-US" altLang="zh-CN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LALR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项集族。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7965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>
                <a:latin typeface="+mj-lt"/>
                <a:cs typeface="+mj-lt"/>
              </a:rPr>
              <a:t>LR(1)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7800" y="895985"/>
            <a:ext cx="1291590" cy="1254760"/>
            <a:chOff x="1084" y="2089"/>
            <a:chExt cx="2034" cy="1976"/>
          </a:xfrm>
        </p:grpSpPr>
        <p:sp>
          <p:nvSpPr>
            <p:cNvPr id="4" name="矩形 3"/>
            <p:cNvSpPr/>
            <p:nvPr/>
          </p:nvSpPr>
          <p:spPr>
            <a:xfrm>
              <a:off x="1084" y="2089"/>
              <a:ext cx="2034" cy="19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84" y="2188"/>
              <a:ext cx="2034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0) S'→S</a:t>
              </a:r>
            </a:p>
            <a:p>
              <a:r>
                <a:rPr lang="en-US" altLang="zh-CN" sz="1600"/>
                <a:t>1) S→SS+</a:t>
              </a:r>
            </a:p>
            <a:p>
              <a:r>
                <a:rPr lang="en-US" altLang="zh-CN" sz="1600"/>
                <a:t>2) S</a:t>
              </a:r>
              <a:r>
                <a:rPr lang="en-US" altLang="zh-CN" sz="1600">
                  <a:sym typeface="+mn-ea"/>
                </a:rPr>
                <a:t>→SS*</a:t>
              </a:r>
            </a:p>
            <a:p>
              <a:r>
                <a:rPr lang="en-US" altLang="zh-CN" sz="1600"/>
                <a:t>3) S</a:t>
              </a:r>
              <a:r>
                <a:rPr lang="en-US" altLang="zh-CN" sz="1600">
                  <a:sym typeface="+mn-ea"/>
                </a:rPr>
                <a:t>→a</a:t>
              </a:r>
              <a:endParaRPr lang="en-US" altLang="zh-CN" sz="16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8810" y="2497455"/>
            <a:ext cx="1586865" cy="1381125"/>
            <a:chOff x="3837" y="1919"/>
            <a:chExt cx="2499" cy="2175"/>
          </a:xfrm>
        </p:grpSpPr>
        <p:sp>
          <p:nvSpPr>
            <p:cNvPr id="7" name="矩形 6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858" y="1919"/>
              <a:ext cx="2456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0</a:t>
              </a:r>
              <a:r>
                <a:rPr lang="en-US" altLang="zh-CN" sz="1600"/>
                <a:t>:</a:t>
              </a:r>
            </a:p>
            <a:p>
              <a:r>
                <a:rPr lang="en-US" altLang="zh-CN" sz="1600"/>
                <a:t>S'</a:t>
              </a:r>
              <a:r>
                <a:rPr lang="en-US" altLang="zh-CN" sz="1600">
                  <a:sym typeface="+mn-ea"/>
                </a:rPr>
                <a:t>→·S , $</a:t>
              </a:r>
            </a:p>
            <a:p>
              <a:r>
                <a:rPr lang="en-US" altLang="zh-CN" sz="1600">
                  <a:sym typeface="+mn-ea"/>
                </a:rPr>
                <a:t>S→·SS+ , $/a</a:t>
              </a:r>
            </a:p>
            <a:p>
              <a:r>
                <a:rPr lang="en-US" altLang="zh-CN" sz="1600">
                  <a:sym typeface="+mn-ea"/>
                </a:rPr>
                <a:t>S→·SS* , $/a</a:t>
              </a:r>
            </a:p>
            <a:p>
              <a:r>
                <a:rPr lang="en-US" altLang="zh-CN" sz="1600">
                  <a:sym typeface="+mn-ea"/>
                </a:rPr>
                <a:t>S→·a , $/a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700020" y="1231900"/>
            <a:ext cx="1817256" cy="2061272"/>
            <a:chOff x="3837" y="1919"/>
            <a:chExt cx="2710" cy="3851"/>
          </a:xfrm>
        </p:grpSpPr>
        <p:sp>
          <p:nvSpPr>
            <p:cNvPr id="12" name="矩形 11"/>
            <p:cNvSpPr/>
            <p:nvPr/>
          </p:nvSpPr>
          <p:spPr>
            <a:xfrm>
              <a:off x="3837" y="1919"/>
              <a:ext cx="2499" cy="34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37" y="1919"/>
              <a:ext cx="2710" cy="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1</a:t>
              </a:r>
              <a:r>
                <a:rPr lang="en-US" altLang="zh-CN" sz="1600"/>
                <a:t>:</a:t>
              </a:r>
            </a:p>
            <a:p>
              <a:r>
                <a:rPr lang="en-US" altLang="zh-CN" sz="1600"/>
                <a:t>S'</a:t>
              </a:r>
              <a:r>
                <a:rPr lang="en-US" altLang="zh-CN" sz="1600">
                  <a:sym typeface="+mn-ea"/>
                </a:rPr>
                <a:t>→S· , $</a:t>
              </a:r>
            </a:p>
            <a:p>
              <a:r>
                <a:rPr lang="en-US" altLang="zh-CN" sz="1600">
                  <a:sym typeface="+mn-ea"/>
                </a:rPr>
                <a:t>S→S·S+ , $/a</a:t>
              </a:r>
            </a:p>
            <a:p>
              <a:r>
                <a:rPr lang="en-US" altLang="zh-CN" sz="1600">
                  <a:sym typeface="+mn-ea"/>
                </a:rPr>
                <a:t>S→S·S* , $/a</a:t>
              </a:r>
            </a:p>
            <a:p>
              <a:r>
                <a:rPr lang="en-US" altLang="zh-CN" sz="1600">
                  <a:sym typeface="+mn-ea"/>
                </a:rPr>
                <a:t>S→·SS+ , +/*/a</a:t>
              </a:r>
            </a:p>
            <a:p>
              <a:r>
                <a:rPr lang="en-US" altLang="zh-CN" sz="1600">
                  <a:sym typeface="+mn-ea"/>
                </a:rPr>
                <a:t>S→·SS* , +/*/a</a:t>
              </a:r>
            </a:p>
            <a:p>
              <a:r>
                <a:rPr lang="en-US" altLang="zh-CN" sz="1600">
                  <a:sym typeface="+mn-ea"/>
                </a:rPr>
                <a:t>S→·a , +/*/a</a:t>
              </a:r>
            </a:p>
            <a:p>
              <a:endParaRPr lang="en-US" altLang="zh-CN" sz="1600"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9445" y="4605655"/>
            <a:ext cx="1586865" cy="610870"/>
            <a:chOff x="3837" y="1919"/>
            <a:chExt cx="2499" cy="2175"/>
          </a:xfrm>
        </p:grpSpPr>
        <p:sp>
          <p:nvSpPr>
            <p:cNvPr id="15" name="矩形 14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858" y="1919"/>
              <a:ext cx="2456" cy="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2</a:t>
              </a:r>
              <a:r>
                <a:rPr lang="en-US" altLang="zh-CN" sz="1600"/>
                <a:t>:</a:t>
              </a:r>
              <a:endParaRPr lang="en-US" altLang="zh-CN" sz="1600">
                <a:sym typeface="+mn-ea"/>
              </a:endParaRPr>
            </a:p>
            <a:p>
              <a:r>
                <a:rPr lang="en-US" altLang="zh-CN" sz="1600">
                  <a:sym typeface="+mn-ea"/>
                </a:rPr>
                <a:t>S→a· , $/a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633345" y="4605655"/>
            <a:ext cx="1586865" cy="610870"/>
            <a:chOff x="3837" y="1919"/>
            <a:chExt cx="2499" cy="2175"/>
          </a:xfrm>
        </p:grpSpPr>
        <p:sp>
          <p:nvSpPr>
            <p:cNvPr id="18" name="矩形 17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858" y="1919"/>
              <a:ext cx="2456" cy="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4</a:t>
              </a:r>
              <a:r>
                <a:rPr lang="en-US" altLang="zh-CN" sz="1600"/>
                <a:t>:</a:t>
              </a:r>
              <a:endParaRPr lang="en-US" altLang="zh-CN" sz="1600">
                <a:sym typeface="+mn-ea"/>
              </a:endParaRPr>
            </a:p>
            <a:p>
              <a:r>
                <a:rPr lang="en-US" altLang="zh-CN" sz="1600">
                  <a:sym typeface="+mn-ea"/>
                </a:rPr>
                <a:t>S→a· , +/*/a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06620" y="1231900"/>
            <a:ext cx="1817256" cy="2306955"/>
            <a:chOff x="3837" y="1919"/>
            <a:chExt cx="2710" cy="4310"/>
          </a:xfrm>
        </p:grpSpPr>
        <p:sp>
          <p:nvSpPr>
            <p:cNvPr id="21" name="矩形 20"/>
            <p:cNvSpPr/>
            <p:nvPr/>
          </p:nvSpPr>
          <p:spPr>
            <a:xfrm>
              <a:off x="3837" y="1919"/>
              <a:ext cx="2499" cy="41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837" y="1919"/>
              <a:ext cx="2710" cy="4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3</a:t>
              </a:r>
              <a:r>
                <a:rPr lang="en-US" altLang="zh-CN" sz="1600"/>
                <a:t>:</a:t>
              </a:r>
            </a:p>
            <a:p>
              <a:r>
                <a:rPr lang="en-US" altLang="zh-CN" sz="1600">
                  <a:sym typeface="+mn-ea"/>
                </a:rPr>
                <a:t>S→SS·+ , $/a</a:t>
              </a:r>
            </a:p>
            <a:p>
              <a:r>
                <a:rPr lang="en-US" altLang="zh-CN" sz="1600">
                  <a:sym typeface="+mn-ea"/>
                </a:rPr>
                <a:t>S→SS·* , $/a</a:t>
              </a:r>
            </a:p>
            <a:p>
              <a:r>
                <a:rPr lang="en-US" altLang="zh-CN" sz="1600">
                  <a:sym typeface="+mn-ea"/>
                </a:rPr>
                <a:t>S→S·S+ , +/*/a</a:t>
              </a:r>
            </a:p>
            <a:p>
              <a:r>
                <a:rPr lang="en-US" altLang="zh-CN" sz="1600">
                  <a:sym typeface="+mn-ea"/>
                </a:rPr>
                <a:t>S→S·S* , +/*/a</a:t>
              </a:r>
            </a:p>
            <a:p>
              <a:r>
                <a:rPr lang="en-US" altLang="zh-CN" sz="1600">
                  <a:sym typeface="+mn-ea"/>
                </a:rPr>
                <a:t>S→·SS+ , +/*/a</a:t>
              </a:r>
            </a:p>
            <a:p>
              <a:r>
                <a:rPr lang="en-US" altLang="zh-CN" sz="1600">
                  <a:sym typeface="+mn-ea"/>
                </a:rPr>
                <a:t>S→·SS* , +/*/a</a:t>
              </a:r>
            </a:p>
            <a:p>
              <a:r>
                <a:rPr lang="en-US" altLang="zh-CN" sz="1600">
                  <a:sym typeface="+mn-ea"/>
                </a:rPr>
                <a:t>S→·a , +/*/a</a:t>
              </a:r>
            </a:p>
            <a:p>
              <a:endParaRPr lang="en-US" altLang="zh-CN" sz="1600"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06620" y="4191635"/>
            <a:ext cx="1817256" cy="2306955"/>
            <a:chOff x="3837" y="1919"/>
            <a:chExt cx="2710" cy="4310"/>
          </a:xfrm>
        </p:grpSpPr>
        <p:sp>
          <p:nvSpPr>
            <p:cNvPr id="24" name="矩形 23"/>
            <p:cNvSpPr/>
            <p:nvPr/>
          </p:nvSpPr>
          <p:spPr>
            <a:xfrm>
              <a:off x="3837" y="1919"/>
              <a:ext cx="2499" cy="41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837" y="1919"/>
              <a:ext cx="2710" cy="4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7</a:t>
              </a:r>
              <a:r>
                <a:rPr lang="en-US" altLang="zh-CN" sz="1600"/>
                <a:t>:</a:t>
              </a:r>
            </a:p>
            <a:p>
              <a:r>
                <a:rPr lang="en-US" altLang="zh-CN" sz="1600">
                  <a:sym typeface="+mn-ea"/>
                </a:rPr>
                <a:t>S→SS·+ , +/*/a</a:t>
              </a:r>
            </a:p>
            <a:p>
              <a:r>
                <a:rPr lang="en-US" altLang="zh-CN" sz="1600">
                  <a:sym typeface="+mn-ea"/>
                </a:rPr>
                <a:t>S→SS·* , +/*/a</a:t>
              </a:r>
            </a:p>
            <a:p>
              <a:r>
                <a:rPr lang="en-US" altLang="zh-CN" sz="1600">
                  <a:sym typeface="+mn-ea"/>
                </a:rPr>
                <a:t>S→S·S+ , +/*/a</a:t>
              </a:r>
            </a:p>
            <a:p>
              <a:r>
                <a:rPr lang="en-US" altLang="zh-CN" sz="1600">
                  <a:sym typeface="+mn-ea"/>
                </a:rPr>
                <a:t>S→S·S* , +/*/a</a:t>
              </a:r>
            </a:p>
            <a:p>
              <a:r>
                <a:rPr lang="en-US" altLang="zh-CN" sz="1600">
                  <a:sym typeface="+mn-ea"/>
                </a:rPr>
                <a:t>S→·SS+ , +/*/a</a:t>
              </a:r>
            </a:p>
            <a:p>
              <a:r>
                <a:rPr lang="en-US" altLang="zh-CN" sz="1600">
                  <a:sym typeface="+mn-ea"/>
                </a:rPr>
                <a:t>S→·SS* , +/*/a</a:t>
              </a:r>
            </a:p>
            <a:p>
              <a:r>
                <a:rPr lang="en-US" altLang="zh-CN" sz="1600">
                  <a:sym typeface="+mn-ea"/>
                </a:rPr>
                <a:t>S→·a , +/*/a</a:t>
              </a:r>
            </a:p>
            <a:p>
              <a:endParaRPr lang="en-US" altLang="zh-CN" sz="1600"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18300" y="1858645"/>
            <a:ext cx="1586865" cy="610870"/>
            <a:chOff x="3837" y="1919"/>
            <a:chExt cx="2499" cy="2175"/>
          </a:xfrm>
        </p:grpSpPr>
        <p:sp>
          <p:nvSpPr>
            <p:cNvPr id="27" name="矩形 26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858" y="1919"/>
              <a:ext cx="2456" cy="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5</a:t>
              </a:r>
              <a:r>
                <a:rPr lang="en-US" altLang="zh-CN" sz="1600"/>
                <a:t>:</a:t>
              </a:r>
              <a:endParaRPr lang="en-US" altLang="zh-CN" sz="1600">
                <a:sym typeface="+mn-ea"/>
              </a:endParaRPr>
            </a:p>
            <a:p>
              <a:r>
                <a:rPr lang="en-US" altLang="zh-CN" sz="1600">
                  <a:sym typeface="+mn-ea"/>
                </a:rPr>
                <a:t>S→SS+· , $/a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04330" y="2834005"/>
            <a:ext cx="1586865" cy="610870"/>
            <a:chOff x="3837" y="1919"/>
            <a:chExt cx="2499" cy="2175"/>
          </a:xfrm>
        </p:grpSpPr>
        <p:sp>
          <p:nvSpPr>
            <p:cNvPr id="31" name="矩形 30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858" y="1919"/>
              <a:ext cx="2456" cy="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6</a:t>
              </a:r>
              <a:r>
                <a:rPr lang="en-US" altLang="zh-CN" sz="1600"/>
                <a:t>:</a:t>
              </a:r>
              <a:endParaRPr lang="en-US" altLang="zh-CN" sz="1600">
                <a:sym typeface="+mn-ea"/>
              </a:endParaRPr>
            </a:p>
            <a:p>
              <a:r>
                <a:rPr lang="en-US" altLang="zh-CN" sz="1600">
                  <a:sym typeface="+mn-ea"/>
                </a:rPr>
                <a:t>S→SS*· , $/a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32270" y="4751070"/>
            <a:ext cx="1721485" cy="610873"/>
            <a:chOff x="3837" y="1919"/>
            <a:chExt cx="2499" cy="2175"/>
          </a:xfrm>
        </p:grpSpPr>
        <p:sp>
          <p:nvSpPr>
            <p:cNvPr id="34" name="矩形 33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858" y="1919"/>
              <a:ext cx="2456" cy="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8</a:t>
              </a:r>
              <a:r>
                <a:rPr lang="en-US" altLang="zh-CN" sz="1600"/>
                <a:t>:</a:t>
              </a:r>
              <a:endParaRPr lang="en-US" altLang="zh-CN" sz="1600">
                <a:sym typeface="+mn-ea"/>
              </a:endParaRPr>
            </a:p>
            <a:p>
              <a:r>
                <a:rPr lang="en-US" altLang="zh-CN" sz="1600">
                  <a:sym typeface="+mn-ea"/>
                </a:rPr>
                <a:t>S→SS+· , +/*/a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717030" y="5719445"/>
            <a:ext cx="1721485" cy="610873"/>
            <a:chOff x="3837" y="1919"/>
            <a:chExt cx="2499" cy="2175"/>
          </a:xfrm>
        </p:grpSpPr>
        <p:sp>
          <p:nvSpPr>
            <p:cNvPr id="37" name="矩形 36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858" y="1919"/>
              <a:ext cx="2456" cy="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9</a:t>
              </a:r>
              <a:r>
                <a:rPr lang="en-US" altLang="zh-CN" sz="1600"/>
                <a:t>:</a:t>
              </a:r>
              <a:endParaRPr lang="en-US" altLang="zh-CN" sz="1600">
                <a:sym typeface="+mn-ea"/>
              </a:endParaRPr>
            </a:p>
            <a:p>
              <a:r>
                <a:rPr lang="en-US" altLang="zh-CN" sz="1600">
                  <a:sym typeface="+mn-ea"/>
                </a:rPr>
                <a:t>S→SS*· , +/*/a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266180" y="3718560"/>
            <a:ext cx="553720" cy="636270"/>
            <a:chOff x="9868" y="5856"/>
            <a:chExt cx="872" cy="1002"/>
          </a:xfrm>
        </p:grpSpPr>
        <p:pic>
          <p:nvPicPr>
            <p:cNvPr id="60" name="图片 59" descr="旋转箭头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8" y="6254"/>
              <a:ext cx="662" cy="605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10274" y="5856"/>
              <a:ext cx="46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S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378960" y="1858645"/>
            <a:ext cx="295910" cy="403860"/>
            <a:chOff x="6896" y="2927"/>
            <a:chExt cx="466" cy="636"/>
          </a:xfrm>
        </p:grpSpPr>
        <p:cxnSp>
          <p:nvCxnSpPr>
            <p:cNvPr id="44" name="直接箭头连接符 43"/>
            <p:cNvCxnSpPr/>
            <p:nvPr/>
          </p:nvCxnSpPr>
          <p:spPr>
            <a:xfrm>
              <a:off x="7037" y="3563"/>
              <a:ext cx="32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6896" y="2927"/>
              <a:ext cx="46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S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265680" y="2497455"/>
            <a:ext cx="434340" cy="433705"/>
            <a:chOff x="3568" y="3933"/>
            <a:chExt cx="684" cy="683"/>
          </a:xfrm>
        </p:grpSpPr>
        <p:cxnSp>
          <p:nvCxnSpPr>
            <p:cNvPr id="39" name="直接箭头连接符 38"/>
            <p:cNvCxnSpPr/>
            <p:nvPr/>
          </p:nvCxnSpPr>
          <p:spPr>
            <a:xfrm>
              <a:off x="3568" y="4602"/>
              <a:ext cx="684" cy="14"/>
            </a:xfrm>
            <a:prstGeom prst="straightConnector1">
              <a:avLst/>
            </a:prstGeom>
            <a:ln w="15875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文本框 63"/>
            <p:cNvSpPr txBox="1"/>
            <p:nvPr/>
          </p:nvSpPr>
          <p:spPr>
            <a:xfrm>
              <a:off x="3702" y="3933"/>
              <a:ext cx="46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S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762625" y="3643630"/>
            <a:ext cx="369570" cy="411480"/>
            <a:chOff x="9075" y="5738"/>
            <a:chExt cx="582" cy="648"/>
          </a:xfrm>
        </p:grpSpPr>
        <p:cxnSp>
          <p:nvCxnSpPr>
            <p:cNvPr id="43" name="直接箭头连接符 42"/>
            <p:cNvCxnSpPr/>
            <p:nvPr/>
          </p:nvCxnSpPr>
          <p:spPr>
            <a:xfrm>
              <a:off x="9075" y="5738"/>
              <a:ext cx="0" cy="64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9191" y="5797"/>
              <a:ext cx="46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S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301490" y="4472940"/>
            <a:ext cx="289560" cy="438150"/>
            <a:chOff x="6774" y="7044"/>
            <a:chExt cx="456" cy="690"/>
          </a:xfrm>
        </p:grpSpPr>
        <p:cxnSp>
          <p:nvCxnSpPr>
            <p:cNvPr id="53" name="直接箭头连接符 52"/>
            <p:cNvCxnSpPr/>
            <p:nvPr/>
          </p:nvCxnSpPr>
          <p:spPr>
            <a:xfrm flipH="1" flipV="1">
              <a:off x="6891" y="7734"/>
              <a:ext cx="339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6774" y="7044"/>
              <a:ext cx="4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a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955925" y="3334385"/>
            <a:ext cx="371475" cy="1093470"/>
            <a:chOff x="4655" y="5251"/>
            <a:chExt cx="585" cy="1722"/>
          </a:xfrm>
        </p:grpSpPr>
        <p:cxnSp>
          <p:nvCxnSpPr>
            <p:cNvPr id="42" name="直接箭头连接符 41"/>
            <p:cNvCxnSpPr/>
            <p:nvPr/>
          </p:nvCxnSpPr>
          <p:spPr>
            <a:xfrm>
              <a:off x="4655" y="5251"/>
              <a:ext cx="0" cy="172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/>
            <p:cNvSpPr txBox="1"/>
            <p:nvPr/>
          </p:nvSpPr>
          <p:spPr>
            <a:xfrm>
              <a:off x="4784" y="5797"/>
              <a:ext cx="4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a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360805" y="3971290"/>
            <a:ext cx="398145" cy="501650"/>
            <a:chOff x="2143" y="6254"/>
            <a:chExt cx="627" cy="790"/>
          </a:xfrm>
        </p:grpSpPr>
        <p:cxnSp>
          <p:nvCxnSpPr>
            <p:cNvPr id="40" name="直接箭头连接符 39"/>
            <p:cNvCxnSpPr/>
            <p:nvPr/>
          </p:nvCxnSpPr>
          <p:spPr>
            <a:xfrm>
              <a:off x="2143" y="6254"/>
              <a:ext cx="0" cy="79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2314" y="6387"/>
              <a:ext cx="4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a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763010" y="3280410"/>
            <a:ext cx="896620" cy="1137920"/>
            <a:chOff x="5926" y="5166"/>
            <a:chExt cx="1412" cy="1792"/>
          </a:xfrm>
        </p:grpSpPr>
        <p:cxnSp>
          <p:nvCxnSpPr>
            <p:cNvPr id="54" name="直接箭头连接符 53"/>
            <p:cNvCxnSpPr/>
            <p:nvPr/>
          </p:nvCxnSpPr>
          <p:spPr>
            <a:xfrm flipH="1">
              <a:off x="5926" y="5166"/>
              <a:ext cx="1412" cy="17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6581" y="6108"/>
              <a:ext cx="4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a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397625" y="1720850"/>
            <a:ext cx="349250" cy="443230"/>
            <a:chOff x="10075" y="2710"/>
            <a:chExt cx="550" cy="698"/>
          </a:xfrm>
        </p:grpSpPr>
        <p:cxnSp>
          <p:nvCxnSpPr>
            <p:cNvPr id="45" name="直接箭头连接符 44"/>
            <p:cNvCxnSpPr/>
            <p:nvPr/>
          </p:nvCxnSpPr>
          <p:spPr>
            <a:xfrm>
              <a:off x="10233" y="3408"/>
              <a:ext cx="32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10075" y="2710"/>
              <a:ext cx="55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altLang="zh-CN">
                  <a:sym typeface="+mn-ea"/>
                </a:rPr>
                <a:t>+</a:t>
              </a:r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417310" y="4605655"/>
            <a:ext cx="349250" cy="450850"/>
            <a:chOff x="10106" y="7253"/>
            <a:chExt cx="550" cy="710"/>
          </a:xfrm>
        </p:grpSpPr>
        <p:cxnSp>
          <p:nvCxnSpPr>
            <p:cNvPr id="52" name="直接箭头连接符 51"/>
            <p:cNvCxnSpPr/>
            <p:nvPr/>
          </p:nvCxnSpPr>
          <p:spPr>
            <a:xfrm flipV="1">
              <a:off x="10233" y="7963"/>
              <a:ext cx="297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>
            <a:xfrm>
              <a:off x="10106" y="7253"/>
              <a:ext cx="55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>
                  <a:sym typeface="+mn-ea"/>
                </a:rPr>
                <a:t>+</a:t>
              </a:r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418580" y="2701290"/>
            <a:ext cx="307975" cy="368300"/>
            <a:chOff x="10108" y="4254"/>
            <a:chExt cx="485" cy="580"/>
          </a:xfrm>
        </p:grpSpPr>
        <p:cxnSp>
          <p:nvCxnSpPr>
            <p:cNvPr id="50" name="直接箭头连接符 49"/>
            <p:cNvCxnSpPr/>
            <p:nvPr/>
          </p:nvCxnSpPr>
          <p:spPr>
            <a:xfrm flipV="1">
              <a:off x="10233" y="4833"/>
              <a:ext cx="297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10108" y="4254"/>
              <a:ext cx="48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>
                  <a:sym typeface="+mn-ea"/>
                </a:rPr>
                <a:t>*</a:t>
              </a:r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424295" y="5656580"/>
            <a:ext cx="307975" cy="368935"/>
            <a:chOff x="10117" y="8908"/>
            <a:chExt cx="485" cy="581"/>
          </a:xfrm>
        </p:grpSpPr>
        <p:cxnSp>
          <p:nvCxnSpPr>
            <p:cNvPr id="49" name="直接箭头连接符 48"/>
            <p:cNvCxnSpPr/>
            <p:nvPr/>
          </p:nvCxnSpPr>
          <p:spPr>
            <a:xfrm flipV="1">
              <a:off x="10233" y="9488"/>
              <a:ext cx="297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10117" y="8908"/>
              <a:ext cx="48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>
                  <a:sym typeface="+mn-ea"/>
                </a:rPr>
                <a:t>*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>
                <a:latin typeface="+mj-lt"/>
                <a:cs typeface="+mj-lt"/>
              </a:rPr>
              <a:t>LALR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7800" y="895985"/>
            <a:ext cx="1291590" cy="1254760"/>
            <a:chOff x="1084" y="2089"/>
            <a:chExt cx="2034" cy="1976"/>
          </a:xfrm>
        </p:grpSpPr>
        <p:sp>
          <p:nvSpPr>
            <p:cNvPr id="4" name="矩形 3"/>
            <p:cNvSpPr/>
            <p:nvPr/>
          </p:nvSpPr>
          <p:spPr>
            <a:xfrm>
              <a:off x="1084" y="2089"/>
              <a:ext cx="2034" cy="19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84" y="2188"/>
              <a:ext cx="2034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0) S'→S</a:t>
              </a:r>
            </a:p>
            <a:p>
              <a:r>
                <a:rPr lang="en-US" altLang="zh-CN" sz="1600"/>
                <a:t>1) S→SS+</a:t>
              </a:r>
            </a:p>
            <a:p>
              <a:r>
                <a:rPr lang="en-US" altLang="zh-CN" sz="1600"/>
                <a:t>2) S</a:t>
              </a:r>
              <a:r>
                <a:rPr lang="en-US" altLang="zh-CN" sz="1600">
                  <a:sym typeface="+mn-ea"/>
                </a:rPr>
                <a:t>→SS*</a:t>
              </a:r>
            </a:p>
            <a:p>
              <a:r>
                <a:rPr lang="en-US" altLang="zh-CN" sz="1600"/>
                <a:t>3) S</a:t>
              </a:r>
              <a:r>
                <a:rPr lang="en-US" altLang="zh-CN" sz="1600">
                  <a:sym typeface="+mn-ea"/>
                </a:rPr>
                <a:t>→a</a:t>
              </a:r>
              <a:endParaRPr lang="en-US" altLang="zh-CN" sz="16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5630" y="2578100"/>
            <a:ext cx="1586865" cy="1381125"/>
            <a:chOff x="3837" y="1919"/>
            <a:chExt cx="2499" cy="2175"/>
          </a:xfrm>
        </p:grpSpPr>
        <p:sp>
          <p:nvSpPr>
            <p:cNvPr id="7" name="矩形 6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858" y="1919"/>
              <a:ext cx="2456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0</a:t>
              </a:r>
              <a:r>
                <a:rPr lang="en-US" altLang="zh-CN" sz="1600"/>
                <a:t>:</a:t>
              </a:r>
            </a:p>
            <a:p>
              <a:r>
                <a:rPr lang="en-US" altLang="zh-CN" sz="1600"/>
                <a:t>S'</a:t>
              </a:r>
              <a:r>
                <a:rPr lang="en-US" altLang="zh-CN" sz="1600">
                  <a:sym typeface="+mn-ea"/>
                </a:rPr>
                <a:t>→·S , $</a:t>
              </a:r>
            </a:p>
            <a:p>
              <a:r>
                <a:rPr lang="en-US" altLang="zh-CN" sz="1600">
                  <a:sym typeface="+mn-ea"/>
                </a:rPr>
                <a:t>S→·SS+ , $/a</a:t>
              </a:r>
            </a:p>
            <a:p>
              <a:r>
                <a:rPr lang="en-US" altLang="zh-CN" sz="1600">
                  <a:sym typeface="+mn-ea"/>
                </a:rPr>
                <a:t>S→·SS* , $/a</a:t>
              </a:r>
            </a:p>
            <a:p>
              <a:r>
                <a:rPr lang="en-US" altLang="zh-CN" sz="1600">
                  <a:sym typeface="+mn-ea"/>
                </a:rPr>
                <a:t>S→·a , $/a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700020" y="1231900"/>
            <a:ext cx="1817256" cy="2061272"/>
            <a:chOff x="3837" y="1919"/>
            <a:chExt cx="2710" cy="3851"/>
          </a:xfrm>
        </p:grpSpPr>
        <p:sp>
          <p:nvSpPr>
            <p:cNvPr id="12" name="矩形 11"/>
            <p:cNvSpPr/>
            <p:nvPr/>
          </p:nvSpPr>
          <p:spPr>
            <a:xfrm>
              <a:off x="3837" y="1919"/>
              <a:ext cx="2499" cy="34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37" y="1919"/>
              <a:ext cx="2710" cy="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1</a:t>
              </a:r>
              <a:r>
                <a:rPr lang="en-US" altLang="zh-CN" sz="1600"/>
                <a:t>:</a:t>
              </a:r>
            </a:p>
            <a:p>
              <a:r>
                <a:rPr lang="en-US" altLang="zh-CN" sz="1600"/>
                <a:t>S'</a:t>
              </a:r>
              <a:r>
                <a:rPr lang="en-US" altLang="zh-CN" sz="1600">
                  <a:sym typeface="+mn-ea"/>
                </a:rPr>
                <a:t>→S· , $</a:t>
              </a:r>
            </a:p>
            <a:p>
              <a:r>
                <a:rPr lang="en-US" altLang="zh-CN" sz="1600">
                  <a:sym typeface="+mn-ea"/>
                </a:rPr>
                <a:t>S→S·S+ , $/a</a:t>
              </a:r>
            </a:p>
            <a:p>
              <a:r>
                <a:rPr lang="en-US" altLang="zh-CN" sz="1600">
                  <a:sym typeface="+mn-ea"/>
                </a:rPr>
                <a:t>S→S·S* , $/a</a:t>
              </a:r>
            </a:p>
            <a:p>
              <a:r>
                <a:rPr lang="en-US" altLang="zh-CN" sz="1600">
                  <a:sym typeface="+mn-ea"/>
                </a:rPr>
                <a:t>S→·SS+ , +/*/a</a:t>
              </a:r>
            </a:p>
            <a:p>
              <a:r>
                <a:rPr lang="en-US" altLang="zh-CN" sz="1600">
                  <a:sym typeface="+mn-ea"/>
                </a:rPr>
                <a:t>S→·SS* , +/*/a</a:t>
              </a:r>
            </a:p>
            <a:p>
              <a:r>
                <a:rPr lang="en-US" altLang="zh-CN" sz="1600">
                  <a:sym typeface="+mn-ea"/>
                </a:rPr>
                <a:t>S→·a , +/*/a</a:t>
              </a:r>
            </a:p>
            <a:p>
              <a:endParaRPr lang="en-US" altLang="zh-CN" sz="1600"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45105" y="3753485"/>
            <a:ext cx="1723390" cy="610873"/>
            <a:chOff x="3837" y="1919"/>
            <a:chExt cx="2499" cy="2175"/>
          </a:xfrm>
        </p:grpSpPr>
        <p:sp>
          <p:nvSpPr>
            <p:cNvPr id="18" name="矩形 17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858" y="1919"/>
              <a:ext cx="2456" cy="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2</a:t>
              </a:r>
              <a:r>
                <a:rPr lang="en-US" altLang="zh-CN" sz="1600"/>
                <a:t>:</a:t>
              </a:r>
              <a:endParaRPr lang="en-US" altLang="zh-CN" sz="1600">
                <a:sym typeface="+mn-ea"/>
              </a:endParaRPr>
            </a:p>
            <a:p>
              <a:r>
                <a:rPr lang="en-US" altLang="zh-CN" sz="1600">
                  <a:sym typeface="+mn-ea"/>
                </a:rPr>
                <a:t>S→a· , $/+/*/a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74870" y="1231900"/>
            <a:ext cx="2193925" cy="2307101"/>
            <a:chOff x="3837" y="1919"/>
            <a:chExt cx="2710" cy="4310"/>
          </a:xfrm>
        </p:grpSpPr>
        <p:sp>
          <p:nvSpPr>
            <p:cNvPr id="24" name="矩形 23"/>
            <p:cNvSpPr/>
            <p:nvPr/>
          </p:nvSpPr>
          <p:spPr>
            <a:xfrm>
              <a:off x="3837" y="1919"/>
              <a:ext cx="2499" cy="41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837" y="1919"/>
              <a:ext cx="2710" cy="4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3</a:t>
              </a:r>
              <a:r>
                <a:rPr lang="en-US" altLang="zh-CN" sz="1600"/>
                <a:t>:</a:t>
              </a:r>
            </a:p>
            <a:p>
              <a:r>
                <a:rPr lang="en-US" altLang="zh-CN" sz="1600">
                  <a:sym typeface="+mn-ea"/>
                </a:rPr>
                <a:t>S→SS·+ , $/+/*/a</a:t>
              </a:r>
            </a:p>
            <a:p>
              <a:r>
                <a:rPr lang="en-US" altLang="zh-CN" sz="1600">
                  <a:sym typeface="+mn-ea"/>
                </a:rPr>
                <a:t>S→SS·* , $/+/*/a</a:t>
              </a:r>
            </a:p>
            <a:p>
              <a:r>
                <a:rPr lang="en-US" altLang="zh-CN" sz="1600">
                  <a:sym typeface="+mn-ea"/>
                </a:rPr>
                <a:t>S→S·S+ , +/*/a</a:t>
              </a:r>
            </a:p>
            <a:p>
              <a:r>
                <a:rPr lang="en-US" altLang="zh-CN" sz="1600">
                  <a:sym typeface="+mn-ea"/>
                </a:rPr>
                <a:t>S→S·S* , +/*/a</a:t>
              </a:r>
            </a:p>
            <a:p>
              <a:r>
                <a:rPr lang="en-US" altLang="zh-CN" sz="1600">
                  <a:sym typeface="+mn-ea"/>
                </a:rPr>
                <a:t>S→·SS+ , +/*/a</a:t>
              </a:r>
            </a:p>
            <a:p>
              <a:r>
                <a:rPr lang="en-US" altLang="zh-CN" sz="1600">
                  <a:sym typeface="+mn-ea"/>
                </a:rPr>
                <a:t>S→·SS* , +/*/a</a:t>
              </a:r>
            </a:p>
            <a:p>
              <a:r>
                <a:rPr lang="en-US" altLang="zh-CN" sz="1600">
                  <a:sym typeface="+mn-ea"/>
                </a:rPr>
                <a:t>S→·a , +/*/a</a:t>
              </a:r>
            </a:p>
            <a:p>
              <a:endParaRPr lang="en-US" altLang="zh-CN" sz="1600"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84060" y="1586865"/>
            <a:ext cx="1971675" cy="610873"/>
            <a:chOff x="3837" y="1919"/>
            <a:chExt cx="2499" cy="2175"/>
          </a:xfrm>
        </p:grpSpPr>
        <p:sp>
          <p:nvSpPr>
            <p:cNvPr id="27" name="矩形 26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858" y="1919"/>
              <a:ext cx="2456" cy="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4</a:t>
              </a:r>
              <a:r>
                <a:rPr lang="en-US" altLang="zh-CN" sz="1600"/>
                <a:t>:</a:t>
              </a:r>
              <a:endParaRPr lang="en-US" altLang="zh-CN" sz="1600">
                <a:sym typeface="+mn-ea"/>
              </a:endParaRPr>
            </a:p>
            <a:p>
              <a:r>
                <a:rPr lang="en-US" altLang="zh-CN" sz="1600">
                  <a:sym typeface="+mn-ea"/>
                </a:rPr>
                <a:t>S→SS+· , $/+/*/a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100570" y="2962910"/>
            <a:ext cx="1985645" cy="610873"/>
            <a:chOff x="3837" y="1919"/>
            <a:chExt cx="2499" cy="2175"/>
          </a:xfrm>
        </p:grpSpPr>
        <p:sp>
          <p:nvSpPr>
            <p:cNvPr id="31" name="矩形 30"/>
            <p:cNvSpPr/>
            <p:nvPr/>
          </p:nvSpPr>
          <p:spPr>
            <a:xfrm>
              <a:off x="3837" y="1919"/>
              <a:ext cx="2499" cy="21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858" y="1919"/>
              <a:ext cx="2456" cy="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I</a:t>
              </a:r>
              <a:r>
                <a:rPr lang="en-US" altLang="zh-CN" sz="1200"/>
                <a:t>5</a:t>
              </a:r>
              <a:r>
                <a:rPr lang="en-US" altLang="zh-CN" sz="1600"/>
                <a:t>:</a:t>
              </a:r>
              <a:endParaRPr lang="en-US" altLang="zh-CN" sz="1600">
                <a:sym typeface="+mn-ea"/>
              </a:endParaRPr>
            </a:p>
            <a:p>
              <a:r>
                <a:rPr lang="en-US" altLang="zh-CN" sz="1600">
                  <a:sym typeface="+mn-ea"/>
                </a:rPr>
                <a:t>S→SS*· , $/+/*/a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624955" y="706120"/>
            <a:ext cx="553720" cy="636270"/>
            <a:chOff x="9868" y="5856"/>
            <a:chExt cx="872" cy="1002"/>
          </a:xfrm>
        </p:grpSpPr>
        <p:pic>
          <p:nvPicPr>
            <p:cNvPr id="60" name="图片 59" descr="旋转箭头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8" y="6254"/>
              <a:ext cx="662" cy="605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10274" y="5856"/>
              <a:ext cx="46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S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378960" y="1858645"/>
            <a:ext cx="295910" cy="403860"/>
            <a:chOff x="6896" y="2927"/>
            <a:chExt cx="466" cy="636"/>
          </a:xfrm>
        </p:grpSpPr>
        <p:cxnSp>
          <p:nvCxnSpPr>
            <p:cNvPr id="44" name="直接箭头连接符 43"/>
            <p:cNvCxnSpPr/>
            <p:nvPr/>
          </p:nvCxnSpPr>
          <p:spPr>
            <a:xfrm>
              <a:off x="7037" y="3563"/>
              <a:ext cx="32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6896" y="2927"/>
              <a:ext cx="46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S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265680" y="2497455"/>
            <a:ext cx="434340" cy="433705"/>
            <a:chOff x="3568" y="3933"/>
            <a:chExt cx="684" cy="683"/>
          </a:xfrm>
        </p:grpSpPr>
        <p:cxnSp>
          <p:nvCxnSpPr>
            <p:cNvPr id="39" name="直接箭头连接符 38"/>
            <p:cNvCxnSpPr/>
            <p:nvPr/>
          </p:nvCxnSpPr>
          <p:spPr>
            <a:xfrm>
              <a:off x="3568" y="4602"/>
              <a:ext cx="684" cy="14"/>
            </a:xfrm>
            <a:prstGeom prst="straightConnector1">
              <a:avLst/>
            </a:prstGeom>
            <a:ln w="15875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文本框 63"/>
            <p:cNvSpPr txBox="1"/>
            <p:nvPr/>
          </p:nvSpPr>
          <p:spPr>
            <a:xfrm>
              <a:off x="3702" y="3933"/>
              <a:ext cx="46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S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168525" y="3482340"/>
            <a:ext cx="478155" cy="337185"/>
            <a:chOff x="6774" y="7044"/>
            <a:chExt cx="470" cy="531"/>
          </a:xfrm>
        </p:grpSpPr>
        <p:cxnSp>
          <p:nvCxnSpPr>
            <p:cNvPr id="53" name="直接箭头连接符 52"/>
            <p:cNvCxnSpPr/>
            <p:nvPr/>
          </p:nvCxnSpPr>
          <p:spPr>
            <a:xfrm>
              <a:off x="6896" y="7574"/>
              <a:ext cx="348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6774" y="7044"/>
              <a:ext cx="45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  a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240405" y="3122295"/>
            <a:ext cx="371475" cy="490695"/>
            <a:chOff x="4655" y="5251"/>
            <a:chExt cx="585" cy="1744"/>
          </a:xfrm>
        </p:grpSpPr>
        <p:cxnSp>
          <p:nvCxnSpPr>
            <p:cNvPr id="42" name="直接箭头连接符 41"/>
            <p:cNvCxnSpPr/>
            <p:nvPr/>
          </p:nvCxnSpPr>
          <p:spPr>
            <a:xfrm>
              <a:off x="4655" y="5251"/>
              <a:ext cx="0" cy="172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/>
            <p:cNvSpPr txBox="1"/>
            <p:nvPr/>
          </p:nvSpPr>
          <p:spPr>
            <a:xfrm>
              <a:off x="4784" y="5797"/>
              <a:ext cx="456" cy="1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a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726555" y="1708150"/>
            <a:ext cx="349250" cy="443230"/>
            <a:chOff x="10075" y="2710"/>
            <a:chExt cx="550" cy="698"/>
          </a:xfrm>
        </p:grpSpPr>
        <p:cxnSp>
          <p:nvCxnSpPr>
            <p:cNvPr id="45" name="直接箭头连接符 44"/>
            <p:cNvCxnSpPr/>
            <p:nvPr/>
          </p:nvCxnSpPr>
          <p:spPr>
            <a:xfrm>
              <a:off x="10233" y="3408"/>
              <a:ext cx="32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10075" y="2710"/>
              <a:ext cx="55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altLang="zh-CN">
                  <a:sym typeface="+mn-ea"/>
                </a:rPr>
                <a:t>+</a:t>
              </a:r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776085" y="2834640"/>
            <a:ext cx="307975" cy="368300"/>
            <a:chOff x="10108" y="4254"/>
            <a:chExt cx="485" cy="580"/>
          </a:xfrm>
        </p:grpSpPr>
        <p:cxnSp>
          <p:nvCxnSpPr>
            <p:cNvPr id="50" name="直接箭头连接符 49"/>
            <p:cNvCxnSpPr/>
            <p:nvPr/>
          </p:nvCxnSpPr>
          <p:spPr>
            <a:xfrm flipV="1">
              <a:off x="10233" y="4833"/>
              <a:ext cx="297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10108" y="4254"/>
              <a:ext cx="48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>
                  <a:sym typeface="+mn-ea"/>
                </a:rPr>
                <a:t>*</a:t>
              </a:r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58198" y="3253299"/>
            <a:ext cx="981193" cy="566000"/>
            <a:chOff x="6481" y="6702"/>
            <a:chExt cx="589" cy="387"/>
          </a:xfrm>
        </p:grpSpPr>
        <p:cxnSp>
          <p:nvCxnSpPr>
            <p:cNvPr id="10" name="直接箭头连接符 9"/>
            <p:cNvCxnSpPr/>
            <p:nvPr/>
          </p:nvCxnSpPr>
          <p:spPr>
            <a:xfrm flipH="1">
              <a:off x="6481" y="6702"/>
              <a:ext cx="248" cy="2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6614" y="6858"/>
              <a:ext cx="456" cy="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a</a:t>
              </a: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对于下列各（增广）文法，构造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①	规范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项集族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②	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LALR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项集族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0 S 1 | 0 1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+ S S| * S S | a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S →S (S) S |ε		</a:t>
            </a: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) S → ( L ) | a </a:t>
            </a:r>
            <a:r>
              <a:rPr lang="zh-CN" altLang="pt-BR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以及 </a:t>
            </a: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 → L , S | 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7.7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3897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7D94B-70B6-418C-9224-E335C617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F2D0D4-AA02-4155-9A59-70FA9C950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7F8FDF-68BA-4496-AC47-932DC1D3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814"/>
            <a:ext cx="9144000" cy="431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99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A06B6-C16E-4966-B82A-1E17FC10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F8F58-44EE-4D3A-AEB2-BE89550E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40FE78-CCD8-4C1C-9EAB-3516EB3C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883"/>
            <a:ext cx="9144000" cy="39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731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5C495-4CCD-45CA-AB7B-1919C26E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CA418-3611-4A0E-A25A-264A9444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649D1E-D78A-45D9-A3FC-FAFAB445E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071"/>
            <a:ext cx="9144000" cy="62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95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7E865-9EEF-4080-A8A8-9CA41FF4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8B8C1-63C5-4C10-91AC-579E134F9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078479-92CC-4A41-8CDA-07FADEFF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779"/>
            <a:ext cx="9144000" cy="4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380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94BBB-4E8D-4D31-91EC-88754C60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BD594A-705A-4A56-8642-EA4FFC9FB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A090A8-AD92-404C-8F56-F14AE5FC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298"/>
            <a:ext cx="9144000" cy="53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7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2" y="1185762"/>
            <a:ext cx="8643937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对下列各文法重复习题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2.1</a:t>
            </a: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0 S 1 | 0 1		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000111</a:t>
            </a: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+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|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a		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 * a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S →S (S) S |</a:t>
            </a:r>
            <a:r>
              <a:rPr lang="el-GR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	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( ) ( ) )</a:t>
            </a: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S → a | S + S |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S * | (S)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a + a ) * a</a:t>
            </a: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(5) S → ( L ) | a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以及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 → L , S | S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( a , a ) , a , ( a ) )</a:t>
            </a: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(6) S → a S b S | b S a S | </a:t>
            </a:r>
            <a:r>
              <a:rPr lang="el-GR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aabbab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(7) E → E or T | T</a:t>
            </a:r>
          </a:p>
          <a:p>
            <a:pPr marL="400050" lvl="1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T → T and F | F</a:t>
            </a:r>
          </a:p>
          <a:p>
            <a:pPr marL="400050" lvl="1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F → not F | ( E ) | true | false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（只需完成第</a:t>
            </a:r>
            <a:r>
              <a:rPr lang="zh-CN" altLang="en-US" sz="24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④⑤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两题）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711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D6CF2-78B1-43CA-B871-560DF2DD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BDA99-C58B-405F-949D-21E0F58BB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506A9-6562-4343-9169-C16F2C2E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038"/>
            <a:ext cx="9144000" cy="50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54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0B370-7FD8-4795-B35D-747EED93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41DC643-3596-417E-95DB-561EE40D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4" y="1543792"/>
            <a:ext cx="8184167" cy="4588721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0DC5B1-2F8A-4412-A0AF-C2CD566D5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9" y="157796"/>
            <a:ext cx="2934861" cy="129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9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EFFAD4-C87E-49AB-9E94-81731D88B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" y="1615044"/>
            <a:ext cx="8914824" cy="4361249"/>
          </a:xfrm>
        </p:spPr>
      </p:pic>
    </p:spTree>
    <p:extLst>
      <p:ext uri="{BB962C8B-B14F-4D97-AF65-F5344CB8AC3E}">
        <p14:creationId xmlns:p14="http://schemas.microsoft.com/office/powerpoint/2010/main" val="4145228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说明下面的文法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A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b A c | d c | b d a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 d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LALR(1)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的，但不是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7.8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8714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1115616" y="1179286"/>
            <a:ext cx="7931224" cy="360040"/>
          </a:xfrm>
        </p:spPr>
        <p:txBody>
          <a:bodyPr>
            <a:noAutofit/>
          </a:bodyPr>
          <a:lstStyle/>
          <a:p>
            <a:r>
              <a:rPr lang="zh-CN" altLang="en-US" sz="2400" spc="3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首先构造</a:t>
            </a:r>
            <a:r>
              <a:rPr lang="en-US" altLang="zh-CN" sz="2400" spc="3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LR(1)</a:t>
            </a:r>
            <a:r>
              <a:rPr lang="zh-CN" altLang="en-US" sz="2400" spc="3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自动机</a:t>
            </a:r>
            <a:endParaRPr lang="en-US" altLang="zh-CN" sz="2400" spc="3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251521" y="1142942"/>
            <a:ext cx="756363" cy="432048"/>
            <a:chOff x="-786" y="195486"/>
            <a:chExt cx="756363" cy="432048"/>
          </a:xfrm>
        </p:grpSpPr>
        <p:sp>
          <p:nvSpPr>
            <p:cNvPr id="6" name="五边形 5"/>
            <p:cNvSpPr/>
            <p:nvPr/>
          </p:nvSpPr>
          <p:spPr>
            <a:xfrm>
              <a:off x="1" y="195486"/>
              <a:ext cx="755576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五边形 6"/>
            <p:cNvSpPr/>
            <p:nvPr/>
          </p:nvSpPr>
          <p:spPr>
            <a:xfrm>
              <a:off x="-786" y="197101"/>
              <a:ext cx="755576" cy="88633"/>
            </a:xfrm>
            <a:prstGeom prst="homePlate">
              <a:avLst/>
            </a:prstGeom>
            <a:solidFill>
              <a:schemeClr val="bg1">
                <a:alpha val="3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0" name="Text Box 2">
            <a:extLst>
              <a:ext uri="{FF2B5EF4-FFF2-40B4-BE49-F238E27FC236}">
                <a16:creationId xmlns:a16="http://schemas.microsoft.com/office/drawing/2014/main" id="{A37914ED-D42B-1048-9C68-2F178F538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2339553"/>
            <a:ext cx="1224136" cy="1797928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S′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S, $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· Aa, $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·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bAc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$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· dc, $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·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bda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$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A→ · d, a</a:t>
            </a:r>
            <a:endParaRPr lang="en-US" altLang="zh-CN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" name="Text Box 33">
            <a:extLst>
              <a:ext uri="{FF2B5EF4-FFF2-40B4-BE49-F238E27FC236}">
                <a16:creationId xmlns:a16="http://schemas.microsoft.com/office/drawing/2014/main" id="{1175A216-1EED-5A4B-889D-794FC1CBB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1" y="2094378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67" name="Line 9">
            <a:extLst>
              <a:ext uri="{FF2B5EF4-FFF2-40B4-BE49-F238E27FC236}">
                <a16:creationId xmlns:a16="http://schemas.microsoft.com/office/drawing/2014/main" id="{1E3A6937-0638-AA45-84B3-B0AA68022F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0383" y="2494428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Text Box 6">
            <a:extLst>
              <a:ext uri="{FF2B5EF4-FFF2-40B4-BE49-F238E27FC236}">
                <a16:creationId xmlns:a16="http://schemas.microsoft.com/office/drawing/2014/main" id="{542BDF51-49ED-0140-907F-AB7E67DA8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427" y="1951357"/>
            <a:ext cx="1137214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S′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S·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" name="Text Box 6">
            <a:extLst>
              <a:ext uri="{FF2B5EF4-FFF2-40B4-BE49-F238E27FC236}">
                <a16:creationId xmlns:a16="http://schemas.microsoft.com/office/drawing/2014/main" id="{483CC60B-C550-3A43-9286-628709E46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467" y="2632512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A·a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" name="Text Box 6">
            <a:extLst>
              <a:ext uri="{FF2B5EF4-FFF2-40B4-BE49-F238E27FC236}">
                <a16:creationId xmlns:a16="http://schemas.microsoft.com/office/drawing/2014/main" id="{BC77090F-2376-1F43-B758-624BB334E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428" y="3334128"/>
            <a:ext cx="1224136" cy="1077218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b·Ac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b·da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·d , c</a:t>
            </a:r>
            <a:endParaRPr lang="en-US" altLang="zh-CN" sz="1600" b="1" dirty="0">
              <a:solidFill>
                <a:srgbClr val="000000"/>
              </a:solidFill>
              <a:latin typeface="华文楷体" panose="02010600040101010101" pitchFamily="2" charset="-122"/>
            </a:endParaRPr>
          </a:p>
        </p:txBody>
      </p:sp>
      <p:sp>
        <p:nvSpPr>
          <p:cNvPr id="71" name="Text Box 6">
            <a:extLst>
              <a:ext uri="{FF2B5EF4-FFF2-40B4-BE49-F238E27FC236}">
                <a16:creationId xmlns:a16="http://schemas.microsoft.com/office/drawing/2014/main" id="{F3F6DFBE-8E8D-314A-B4E0-65721F28B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434" y="4543518"/>
            <a:ext cx="1144174" cy="830997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d·c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d· , a</a:t>
            </a:r>
            <a:endParaRPr lang="en-US" altLang="zh-CN" sz="1600" b="1" dirty="0">
              <a:solidFill>
                <a:srgbClr val="000000"/>
              </a:solidFill>
              <a:latin typeface="华文楷体" panose="02010600040101010101" pitchFamily="2" charset="-122"/>
            </a:endParaRPr>
          </a:p>
        </p:txBody>
      </p:sp>
      <p:sp>
        <p:nvSpPr>
          <p:cNvPr id="73" name="Text Box 33">
            <a:extLst>
              <a:ext uri="{FF2B5EF4-FFF2-40B4-BE49-F238E27FC236}">
                <a16:creationId xmlns:a16="http://schemas.microsoft.com/office/drawing/2014/main" id="{06FC2498-547C-E84A-B2FA-5F8AC5BC5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359" y="2615947"/>
            <a:ext cx="53335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74" name="Line 9">
            <a:extLst>
              <a:ext uri="{FF2B5EF4-FFF2-40B4-BE49-F238E27FC236}">
                <a16:creationId xmlns:a16="http://schemas.microsoft.com/office/drawing/2014/main" id="{36D04215-1249-8C49-AAC4-F8A0EDE3FF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27983" y="3015997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" name="Text Box 33">
            <a:extLst>
              <a:ext uri="{FF2B5EF4-FFF2-40B4-BE49-F238E27FC236}">
                <a16:creationId xmlns:a16="http://schemas.microsoft.com/office/drawing/2014/main" id="{903D788D-8AF0-AF4B-B4BC-C3AB0A2C8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359" y="3208757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76" name="Line 9">
            <a:extLst>
              <a:ext uri="{FF2B5EF4-FFF2-40B4-BE49-F238E27FC236}">
                <a16:creationId xmlns:a16="http://schemas.microsoft.com/office/drawing/2014/main" id="{8EC5DF76-ED2C-9F4B-9796-06B2301D95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27983" y="3608807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77" name="Line 41">
            <a:extLst>
              <a:ext uri="{FF2B5EF4-FFF2-40B4-BE49-F238E27FC236}">
                <a16:creationId xmlns:a16="http://schemas.microsoft.com/office/drawing/2014/main" id="{6FC8DFAE-841A-C94E-9897-BB0CE605A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7948" y="4149273"/>
            <a:ext cx="261914" cy="433388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Text Box 33">
            <a:extLst>
              <a:ext uri="{FF2B5EF4-FFF2-40B4-BE49-F238E27FC236}">
                <a16:creationId xmlns:a16="http://schemas.microsoft.com/office/drawing/2014/main" id="{115D0D2F-18F2-B945-9BFC-F8AC8B73C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674" y="3953806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79" name="Text Box 33">
            <a:extLst>
              <a:ext uri="{FF2B5EF4-FFF2-40B4-BE49-F238E27FC236}">
                <a16:creationId xmlns:a16="http://schemas.microsoft.com/office/drawing/2014/main" id="{492593B7-7609-BE4E-B5F7-EE854800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665" y="2536131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D5601B5A-62C0-DC4A-83CB-2E612F303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7289" y="2936181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3" name="Text Box 6">
            <a:extLst>
              <a:ext uri="{FF2B5EF4-FFF2-40B4-BE49-F238E27FC236}">
                <a16:creationId xmlns:a16="http://schemas.microsoft.com/office/drawing/2014/main" id="{242C8A21-743F-4543-BFD3-40BD1C63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310" y="2632511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Aa·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" name="Text Box 33">
            <a:extLst>
              <a:ext uri="{FF2B5EF4-FFF2-40B4-BE49-F238E27FC236}">
                <a16:creationId xmlns:a16="http://schemas.microsoft.com/office/drawing/2014/main" id="{8812BE2A-ADDF-C542-9B54-C4E839DF2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4603" y="3212906"/>
            <a:ext cx="53335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5" name="Line 9">
            <a:extLst>
              <a:ext uri="{FF2B5EF4-FFF2-40B4-BE49-F238E27FC236}">
                <a16:creationId xmlns:a16="http://schemas.microsoft.com/office/drawing/2014/main" id="{53B88478-9D33-954A-A735-7104C21951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7289" y="3612956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Text Box 6">
            <a:extLst>
              <a:ext uri="{FF2B5EF4-FFF2-40B4-BE49-F238E27FC236}">
                <a16:creationId xmlns:a16="http://schemas.microsoft.com/office/drawing/2014/main" id="{64F1129A-A198-6A4B-9DF9-8E2D749BA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826" y="3332206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bA·c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" name="Line 41">
            <a:extLst>
              <a:ext uri="{FF2B5EF4-FFF2-40B4-BE49-F238E27FC236}">
                <a16:creationId xmlns:a16="http://schemas.microsoft.com/office/drawing/2014/main" id="{73482C25-0F80-E249-A2D5-E927A81B7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738" y="4048481"/>
            <a:ext cx="261914" cy="433388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Text Box 33">
            <a:extLst>
              <a:ext uri="{FF2B5EF4-FFF2-40B4-BE49-F238E27FC236}">
                <a16:creationId xmlns:a16="http://schemas.microsoft.com/office/drawing/2014/main" id="{F5C17567-9EB5-724E-BA27-C10800CDA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544" y="3823564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89" name="Text Box 6">
            <a:extLst>
              <a:ext uri="{FF2B5EF4-FFF2-40B4-BE49-F238E27FC236}">
                <a16:creationId xmlns:a16="http://schemas.microsoft.com/office/drawing/2014/main" id="{7BE65647-1D07-6540-B9A4-CBD38DF13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826" y="4031901"/>
            <a:ext cx="1224136" cy="830997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bd·a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d· , c</a:t>
            </a:r>
            <a:endParaRPr lang="en-US" altLang="zh-CN" sz="1600" b="1" dirty="0">
              <a:solidFill>
                <a:srgbClr val="000000"/>
              </a:solidFill>
              <a:latin typeface="华文楷体" panose="02010600040101010101" pitchFamily="2" charset="-122"/>
            </a:endParaRPr>
          </a:p>
        </p:txBody>
      </p:sp>
      <p:sp>
        <p:nvSpPr>
          <p:cNvPr id="90" name="Text Box 33">
            <a:extLst>
              <a:ext uri="{FF2B5EF4-FFF2-40B4-BE49-F238E27FC236}">
                <a16:creationId xmlns:a16="http://schemas.microsoft.com/office/drawing/2014/main" id="{38602FA2-784C-974A-B005-3B38EB679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608" y="4858081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91" name="Line 9">
            <a:extLst>
              <a:ext uri="{FF2B5EF4-FFF2-40B4-BE49-F238E27FC236}">
                <a16:creationId xmlns:a16="http://schemas.microsoft.com/office/drawing/2014/main" id="{E3F63F9A-3174-134B-A2E2-E1AC516006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6232" y="5258131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Text Box 6">
            <a:extLst>
              <a:ext uri="{FF2B5EF4-FFF2-40B4-BE49-F238E27FC236}">
                <a16:creationId xmlns:a16="http://schemas.microsoft.com/office/drawing/2014/main" id="{58F6A979-0C0D-574F-A3A7-6910BCFA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826" y="5004466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dc·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" name="Text Box 33">
            <a:extLst>
              <a:ext uri="{FF2B5EF4-FFF2-40B4-BE49-F238E27FC236}">
                <a16:creationId xmlns:a16="http://schemas.microsoft.com/office/drawing/2014/main" id="{D43129B6-4E3C-6F43-B039-E9F4FD950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085" y="4065120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4" name="Line 9">
            <a:extLst>
              <a:ext uri="{FF2B5EF4-FFF2-40B4-BE49-F238E27FC236}">
                <a16:creationId xmlns:a16="http://schemas.microsoft.com/office/drawing/2014/main" id="{670C3185-4B1C-C34B-AF63-4241D20280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3709" y="4465170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95" name="Text Box 6">
            <a:extLst>
              <a:ext uri="{FF2B5EF4-FFF2-40B4-BE49-F238E27FC236}">
                <a16:creationId xmlns:a16="http://schemas.microsoft.com/office/drawing/2014/main" id="{E972B2CD-0DB7-FD4E-A431-D55439CB1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9730" y="4161500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bda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" name="Text Box 33">
            <a:extLst>
              <a:ext uri="{FF2B5EF4-FFF2-40B4-BE49-F238E27FC236}">
                <a16:creationId xmlns:a16="http://schemas.microsoft.com/office/drawing/2014/main" id="{475A128C-51C5-BC43-9C2E-42EFC5C23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540" y="3230067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97" name="Line 9">
            <a:extLst>
              <a:ext uri="{FF2B5EF4-FFF2-40B4-BE49-F238E27FC236}">
                <a16:creationId xmlns:a16="http://schemas.microsoft.com/office/drawing/2014/main" id="{0E083253-4361-F046-838B-59F3438AA3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1164" y="3630117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98" name="Text Box 6">
            <a:extLst>
              <a:ext uri="{FF2B5EF4-FFF2-40B4-BE49-F238E27FC236}">
                <a16:creationId xmlns:a16="http://schemas.microsoft.com/office/drawing/2014/main" id="{A9FA3AAC-9856-2143-8C46-C28221F56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185" y="3326447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bAc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, </a:t>
            </a:r>
            <a:r>
              <a:rPr lang="en-US" altLang="zh-CN" sz="1600" b="1" dirty="0">
                <a:solidFill>
                  <a:srgbClr val="000000"/>
                </a:solidFill>
                <a:latin typeface="华文楷体" panose="02010600040101010101" pitchFamily="2" charset="-122"/>
              </a:rPr>
              <a:t>$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990CFE7-F13F-7440-BB57-0A1C0C7159B2}"/>
              </a:ext>
            </a:extLst>
          </p:cNvPr>
          <p:cNvSpPr txBox="1"/>
          <p:nvPr/>
        </p:nvSpPr>
        <p:spPr>
          <a:xfrm>
            <a:off x="6072983" y="2170845"/>
            <a:ext cx="3112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图中不存在同心项集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合并同心项集后不变</a:t>
            </a:r>
          </a:p>
        </p:txBody>
      </p:sp>
    </p:spTree>
    <p:extLst>
      <p:ext uri="{BB962C8B-B14F-4D97-AF65-F5344CB8AC3E}">
        <p14:creationId xmlns:p14="http://schemas.microsoft.com/office/powerpoint/2010/main" val="46265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3" grpId="0"/>
      <p:bldP spid="74" grpId="0" animBg="1"/>
      <p:bldP spid="75" grpId="0"/>
      <p:bldP spid="76" grpId="0" animBg="1"/>
      <p:bldP spid="77" grpId="0" animBg="1"/>
      <p:bldP spid="78" grpId="0"/>
      <p:bldP spid="79" grpId="0"/>
      <p:bldP spid="80" grpId="0" animBg="1"/>
      <p:bldP spid="83" grpId="0" animBg="1"/>
      <p:bldP spid="84" grpId="0"/>
      <p:bldP spid="85" grpId="0" animBg="1"/>
      <p:bldP spid="86" grpId="0" animBg="1"/>
      <p:bldP spid="87" grpId="0" animBg="1"/>
      <p:bldP spid="88" grpId="0"/>
      <p:bldP spid="89" grpId="0" animBg="1"/>
      <p:bldP spid="90" grpId="0"/>
      <p:bldP spid="91" grpId="0" animBg="1"/>
      <p:bldP spid="92" grpId="0" animBg="1"/>
      <p:bldP spid="93" grpId="0"/>
      <p:bldP spid="94" grpId="0" animBg="1"/>
      <p:bldP spid="95" grpId="0" animBg="1"/>
      <p:bldP spid="96" grpId="0"/>
      <p:bldP spid="97" grpId="0" animBg="1"/>
      <p:bldP spid="98" grpId="0" animBg="1"/>
      <p:bldP spid="7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746B52-3D4E-3A4B-A266-B1AC1F93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" y="1132398"/>
            <a:ext cx="4634994" cy="2938587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F1C6FD97-58A9-454F-BE19-8A45B5E14770}"/>
              </a:ext>
            </a:extLst>
          </p:cNvPr>
          <p:cNvSpPr txBox="1"/>
          <p:nvPr/>
        </p:nvSpPr>
        <p:spPr>
          <a:xfrm>
            <a:off x="5652120" y="94773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Noto Nastaliq Urdu" panose="020B0502040504020204" pitchFamily="34" charset="-78"/>
              </a:rPr>
              <a:t>根据图构造语法分析表</a:t>
            </a:r>
            <a:endParaRPr kumimoji="1"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  <a:cs typeface="Noto Nastaliq Urdu" panose="020B0502040504020204" pitchFamily="34" charset="-78"/>
            </a:endParaRPr>
          </a:p>
        </p:txBody>
      </p: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30FF159D-13FF-244F-BF3A-77C19BD4AA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58442" y="1427919"/>
          <a:ext cx="4194935" cy="3664908"/>
        </p:xfrm>
        <a:graphic>
          <a:graphicData uri="http://schemas.openxmlformats.org/drawingml/2006/table">
            <a:tbl>
              <a:tblPr/>
              <a:tblGrid>
                <a:gridCol w="339262">
                  <a:extLst>
                    <a:ext uri="{9D8B030D-6E8A-4147-A177-3AD203B41FA5}">
                      <a16:colId xmlns:a16="http://schemas.microsoft.com/office/drawing/2014/main" val="1451018834"/>
                    </a:ext>
                  </a:extLst>
                </a:gridCol>
                <a:gridCol w="380818">
                  <a:extLst>
                    <a:ext uri="{9D8B030D-6E8A-4147-A177-3AD203B41FA5}">
                      <a16:colId xmlns:a16="http://schemas.microsoft.com/office/drawing/2014/main" val="96318883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90883937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56374486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410513205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735530158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18930486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30346264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297124630"/>
                    </a:ext>
                  </a:extLst>
                </a:gridCol>
                <a:gridCol w="378511">
                  <a:extLst>
                    <a:ext uri="{9D8B030D-6E8A-4147-A177-3AD203B41FA5}">
                      <a16:colId xmlns:a16="http://schemas.microsoft.com/office/drawing/2014/main" val="1402003036"/>
                    </a:ext>
                  </a:extLst>
                </a:gridCol>
              </a:tblGrid>
              <a:tr h="279137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状态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zh-CN" alt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lang="zh-CN" altLang="en-US" sz="1400" dirty="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778927"/>
                  </a:ext>
                </a:extLst>
              </a:tr>
              <a:tr h="2234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zh-CN" alt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d</a:t>
                      </a:r>
                      <a:endParaRPr kumimoji="0" lang="zh-CN" alt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$</a:t>
                      </a:r>
                      <a:endParaRPr kumimoji="0" lang="zh-CN" alt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zh-CN" alt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40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534023"/>
                  </a:ext>
                </a:extLst>
              </a:tr>
              <a:tr h="2234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2</a:t>
                      </a:r>
                      <a:endParaRPr lang="zh-CN" altLang="en-US" sz="1400" dirty="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848594"/>
                  </a:ext>
                </a:extLst>
              </a:tr>
              <a:tr h="27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acc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875768"/>
                  </a:ext>
                </a:extLst>
              </a:tr>
              <a:tr h="27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940791"/>
                  </a:ext>
                </a:extLst>
              </a:tr>
              <a:tr h="27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s6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s7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172640"/>
                  </a:ext>
                </a:extLst>
              </a:tr>
              <a:tr h="2234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s8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988760"/>
                  </a:ext>
                </a:extLst>
              </a:tr>
              <a:tr h="27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904274"/>
                  </a:ext>
                </a:extLst>
              </a:tr>
              <a:tr h="2234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s9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805046"/>
                  </a:ext>
                </a:extLst>
              </a:tr>
              <a:tr h="27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s10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r5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540871"/>
                  </a:ext>
                </a:extLst>
              </a:tr>
              <a:tr h="27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r3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027489"/>
                  </a:ext>
                </a:extLst>
              </a:tr>
              <a:tr h="27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itchFamily="2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640869"/>
                  </a:ext>
                </a:extLst>
              </a:tr>
              <a:tr h="2717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</a:rPr>
                        <a:t>r4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91462" marR="91462" marT="34278" marB="3427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849838"/>
                  </a:ext>
                </a:extLst>
              </a:tr>
            </a:tbl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56259B12-D044-B640-858B-5D2EB0C8D386}"/>
              </a:ext>
            </a:extLst>
          </p:cNvPr>
          <p:cNvSpPr/>
          <p:nvPr/>
        </p:nvSpPr>
        <p:spPr>
          <a:xfrm>
            <a:off x="5364088" y="5203683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Noto Nastaliq Urdu" panose="020B0502040504020204" pitchFamily="34" charset="-78"/>
              </a:rPr>
              <a:t>表中没有语法分析动作冲突</a:t>
            </a:r>
            <a:endParaRPr kumimoji="1" lang="en-US" altLang="zh-CN" sz="1400" dirty="0">
              <a:latin typeface="Hiragino Sans GB W3" panose="020B0300000000000000" pitchFamily="34" charset="-128"/>
              <a:ea typeface="Hiragino Sans GB W3" panose="020B0300000000000000" pitchFamily="34" charset="-128"/>
              <a:cs typeface="Noto Nastaliq Urdu" panose="020B0502040504020204" pitchFamily="34" charset="-78"/>
            </a:endParaRPr>
          </a:p>
          <a:p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Noto Nastaliq Urdu" panose="020B0502040504020204" pitchFamily="34" charset="-78"/>
              </a:rPr>
              <a:t>故此文法为</a:t>
            </a:r>
            <a:r>
              <a:rPr kumimoji="1" lang="en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Noto Nastaliq Urdu" panose="020B0502040504020204" pitchFamily="34" charset="-78"/>
              </a:rPr>
              <a:t>LALR  (1) 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Noto Nastaliq Urdu" panose="020B0502040504020204" pitchFamily="34" charset="-78"/>
              </a:rPr>
              <a:t>文法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0F07B6B3-374F-7F47-8117-7A5FEEA27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4160000"/>
            <a:ext cx="1435084" cy="1554272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 S′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S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Aa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bAc</a:t>
            </a:r>
            <a:endParaRPr lang="en-US" altLang="zh-CN" sz="20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dc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bda</a:t>
            </a:r>
            <a:endParaRPr lang="en-US" altLang="zh-CN" sz="20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A→ d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44E6ACB-7C3E-2249-A34D-F76653DA8D56}"/>
              </a:ext>
            </a:extLst>
          </p:cNvPr>
          <p:cNvSpPr/>
          <p:nvPr/>
        </p:nvSpPr>
        <p:spPr>
          <a:xfrm>
            <a:off x="645905" y="4567804"/>
            <a:ext cx="168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LALR(1)</a:t>
            </a:r>
            <a:r>
              <a:rPr lang="zh-CN" altLang="en-US" dirty="0"/>
              <a:t>自动机</a:t>
            </a:r>
          </a:p>
        </p:txBody>
      </p:sp>
    </p:spTree>
    <p:extLst>
      <p:ext uri="{BB962C8B-B14F-4D97-AF65-F5344CB8AC3E}">
        <p14:creationId xmlns:p14="http://schemas.microsoft.com/office/powerpoint/2010/main" val="17364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10369E-126A-4943-B17B-2F8B72804820}"/>
              </a:ext>
            </a:extLst>
          </p:cNvPr>
          <p:cNvSpPr txBox="1"/>
          <p:nvPr/>
        </p:nvSpPr>
        <p:spPr>
          <a:xfrm>
            <a:off x="1835573" y="4605236"/>
            <a:ext cx="21579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I4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和</a:t>
            </a:r>
            <a:r>
              <a:rPr kumimoji="1"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I7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状态既有移进 </a:t>
            </a:r>
            <a:endParaRPr kumimoji="1" lang="en-US" altLang="zh-CN" sz="14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ctr"/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又有规约</a:t>
            </a:r>
            <a:endParaRPr kumimoji="1" lang="en-US" altLang="zh-CN" sz="14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ctr"/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在建立</a:t>
            </a:r>
            <a:r>
              <a:rPr kumimoji="1"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SLR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分析表时冲突</a:t>
            </a:r>
            <a:endParaRPr kumimoji="1" lang="en-US" altLang="zh-CN" sz="14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ctr"/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故此文法不是</a:t>
            </a:r>
            <a:r>
              <a:rPr kumimoji="1"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SLR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文法</a:t>
            </a:r>
          </a:p>
        </p:txBody>
      </p:sp>
      <p:sp>
        <p:nvSpPr>
          <p:cNvPr id="47" name="Line 9">
            <a:extLst>
              <a:ext uri="{FF2B5EF4-FFF2-40B4-BE49-F238E27FC236}">
                <a16:creationId xmlns:a16="http://schemas.microsoft.com/office/drawing/2014/main" id="{AF83E8E2-570F-194F-8F0C-091688F420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6555" y="4589458"/>
            <a:ext cx="569675" cy="32989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Group 18">
            <a:extLst>
              <a:ext uri="{FF2B5EF4-FFF2-40B4-BE49-F238E27FC236}">
                <a16:creationId xmlns:a16="http://schemas.microsoft.com/office/drawing/2014/main" id="{46C9E8AF-8CFC-494D-91D3-F40DC6E6C7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2302" y="2144935"/>
          <a:ext cx="1548631" cy="892380"/>
        </p:xfrm>
        <a:graphic>
          <a:graphicData uri="http://schemas.openxmlformats.org/drawingml/2006/table">
            <a:tbl>
              <a:tblPr/>
              <a:tblGrid>
                <a:gridCol w="267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FOLLOW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)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 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/>
                          <a:cs typeface="Times New Roman" panose="02020603050405020304" pitchFamily="18" charset="0"/>
                        </a:rPr>
                        <a:t>a, c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76B6F4BB-2C52-6C47-8BC4-430EB29AF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1631072"/>
            <a:ext cx="1224136" cy="1797928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S′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S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· Aa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·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bAc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· dc</a:t>
            </a: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S→ ·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bda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1925"/>
              </a:lnSpc>
              <a:spcBef>
                <a:spcPct val="0"/>
              </a:spcBef>
              <a:buClr>
                <a:srgbClr val="073E87"/>
              </a:buClr>
              <a:buSzPct val="7500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A→ · d</a:t>
            </a:r>
            <a:endParaRPr lang="en-US" altLang="zh-CN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33">
            <a:extLst>
              <a:ext uri="{FF2B5EF4-FFF2-40B4-BE49-F238E27FC236}">
                <a16:creationId xmlns:a16="http://schemas.microsoft.com/office/drawing/2014/main" id="{75C0C1E7-0E82-F049-A584-AA2F15FE6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937" y="1385897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4A1DE073-1A53-9F42-92A7-F45EE584BC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4559" y="1785947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5186EF3C-99A6-1244-B489-D195DB706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603" y="1260050"/>
            <a:ext cx="1137214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S′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S· 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55E24074-0724-9249-A81B-03B74B78E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643" y="1988841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A·a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CCDBD0DB-5FC5-A548-8D63-C46BD35C3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604" y="2708920"/>
            <a:ext cx="1224136" cy="1077218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b·Ac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600" b="1" dirty="0">
              <a:solidFill>
                <a:srgbClr val="000000"/>
              </a:solidFill>
              <a:latin typeface="华文楷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b·da</a:t>
            </a:r>
            <a:endParaRPr lang="en-US" altLang="zh-CN" sz="1600" b="1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A→ · d</a:t>
            </a:r>
            <a:endParaRPr lang="en-US" altLang="zh-CN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BA71111A-52F2-9A4A-9286-38B10A456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8123" y="3933057"/>
            <a:ext cx="1144174" cy="830997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d·c</a:t>
            </a:r>
            <a:endParaRPr lang="en-US" altLang="zh-CN" sz="16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A→ d·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 Box 33">
            <a:extLst>
              <a:ext uri="{FF2B5EF4-FFF2-40B4-BE49-F238E27FC236}">
                <a16:creationId xmlns:a16="http://schemas.microsoft.com/office/drawing/2014/main" id="{C9913209-E31A-1845-862C-8FF807595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35" y="1907466"/>
            <a:ext cx="53335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9" name="Line 9">
            <a:extLst>
              <a:ext uri="{FF2B5EF4-FFF2-40B4-BE49-F238E27FC236}">
                <a16:creationId xmlns:a16="http://schemas.microsoft.com/office/drawing/2014/main" id="{4D1E2F36-7475-2346-8682-DBECCD2945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2159" y="2307516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33">
            <a:extLst>
              <a:ext uri="{FF2B5EF4-FFF2-40B4-BE49-F238E27FC236}">
                <a16:creationId xmlns:a16="http://schemas.microsoft.com/office/drawing/2014/main" id="{F88B0DA4-9263-0C4B-A953-10670117D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35" y="2500276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1" name="Line 9">
            <a:extLst>
              <a:ext uri="{FF2B5EF4-FFF2-40B4-BE49-F238E27FC236}">
                <a16:creationId xmlns:a16="http://schemas.microsoft.com/office/drawing/2014/main" id="{0A32BF0D-0B43-6E44-90A3-8D9A574A2D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2159" y="2900326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Line 41">
            <a:extLst>
              <a:ext uri="{FF2B5EF4-FFF2-40B4-BE49-F238E27FC236}">
                <a16:creationId xmlns:a16="http://schemas.microsoft.com/office/drawing/2014/main" id="{A6C3853D-512C-DA40-8F66-EA2B72CCC7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124" y="3440792"/>
            <a:ext cx="261914" cy="433388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B5F7F1B9-9348-AC4C-8413-310D44779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850" y="3245325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4" name="Text Box 33">
            <a:extLst>
              <a:ext uri="{FF2B5EF4-FFF2-40B4-BE49-F238E27FC236}">
                <a16:creationId xmlns:a16="http://schemas.microsoft.com/office/drawing/2014/main" id="{F9DEB2E8-F61A-9145-8122-780DF013F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841" y="1827650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5" name="Line 9">
            <a:extLst>
              <a:ext uri="{FF2B5EF4-FFF2-40B4-BE49-F238E27FC236}">
                <a16:creationId xmlns:a16="http://schemas.microsoft.com/office/drawing/2014/main" id="{B3184425-9A4E-824A-A05F-2B3FB275CA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1465" y="2227700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E6EC77AB-D3B8-A14D-BB12-486AF6C55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7486" y="1772817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Aa· </a:t>
            </a:r>
          </a:p>
        </p:txBody>
      </p:sp>
      <p:sp>
        <p:nvSpPr>
          <p:cNvPr id="27" name="Text Box 33">
            <a:extLst>
              <a:ext uri="{FF2B5EF4-FFF2-40B4-BE49-F238E27FC236}">
                <a16:creationId xmlns:a16="http://schemas.microsoft.com/office/drawing/2014/main" id="{EDB3BAB5-4EA9-D24B-8E5F-E1E69D599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779" y="2504425"/>
            <a:ext cx="53335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FD43D0D1-BB67-7449-85D1-866835D264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1465" y="2904475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3C16EE6A-D364-244B-90BE-814871CA5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02" y="2492897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bA·c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0" name="Line 41">
            <a:extLst>
              <a:ext uri="{FF2B5EF4-FFF2-40B4-BE49-F238E27FC236}">
                <a16:creationId xmlns:a16="http://schemas.microsoft.com/office/drawing/2014/main" id="{2B7128A7-C49B-3143-AF31-447722D46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0914" y="3340000"/>
            <a:ext cx="261914" cy="433388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45FFD2B5-4552-1F4A-B191-D356E14FE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720" y="3115083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2" name="Text Box 6">
            <a:extLst>
              <a:ext uri="{FF2B5EF4-FFF2-40B4-BE49-F238E27FC236}">
                <a16:creationId xmlns:a16="http://schemas.microsoft.com/office/drawing/2014/main" id="{5ADFD4BD-65B3-D34B-B7B9-28B186AB4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02" y="3212977"/>
            <a:ext cx="1224136" cy="830997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bd·a</a:t>
            </a:r>
            <a:endParaRPr lang="en-US" altLang="zh-CN" sz="16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A→ d· 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CF767AA1-8008-EB49-86CB-99D30D1E7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362" y="3865815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7D4B27DC-7AEF-964E-A38A-666EEDA54A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4986" y="4265865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8911B7EA-3116-334A-AAB2-6AB112CDE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02" y="4149081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dc· </a:t>
            </a:r>
          </a:p>
        </p:txBody>
      </p:sp>
      <p:sp>
        <p:nvSpPr>
          <p:cNvPr id="36" name="Text Box 33">
            <a:extLst>
              <a:ext uri="{FF2B5EF4-FFF2-40B4-BE49-F238E27FC236}">
                <a16:creationId xmlns:a16="http://schemas.microsoft.com/office/drawing/2014/main" id="{DCCB581D-7A08-ED41-9E9E-427CFC5F5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261" y="3356639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7" name="Line 9">
            <a:extLst>
              <a:ext uri="{FF2B5EF4-FFF2-40B4-BE49-F238E27FC236}">
                <a16:creationId xmlns:a16="http://schemas.microsoft.com/office/drawing/2014/main" id="{0C1D344A-1EEE-3140-A688-73CDFB358C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7885" y="3756689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8" name="Text Box 6">
            <a:extLst>
              <a:ext uri="{FF2B5EF4-FFF2-40B4-BE49-F238E27FC236}">
                <a16:creationId xmlns:a16="http://schemas.microsoft.com/office/drawing/2014/main" id="{AC4407E7-0E98-3845-AEE4-7963EFA59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3906" y="3453019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bda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</a:t>
            </a: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59C297A4-B20D-B54F-9862-9C45BA81A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716" y="2521586"/>
            <a:ext cx="533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0" name="Line 9">
            <a:extLst>
              <a:ext uri="{FF2B5EF4-FFF2-40B4-BE49-F238E27FC236}">
                <a16:creationId xmlns:a16="http://schemas.microsoft.com/office/drawing/2014/main" id="{64D226E3-2829-054E-BF39-04C2B781B8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55340" y="2921636"/>
            <a:ext cx="29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1" name="Text Box 6">
            <a:extLst>
              <a:ext uri="{FF2B5EF4-FFF2-40B4-BE49-F238E27FC236}">
                <a16:creationId xmlns:a16="http://schemas.microsoft.com/office/drawing/2014/main" id="{CCA29042-6ECD-3945-8B58-38EF8EFBF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361" y="2617966"/>
            <a:ext cx="1224136" cy="584775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2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sz="16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bAc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· </a:t>
            </a: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90463BD4-164E-8741-B6C3-03FA2662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95" y="1133147"/>
            <a:ext cx="7931224" cy="360040"/>
          </a:xfrm>
        </p:spPr>
        <p:txBody>
          <a:bodyPr>
            <a:noAutofit/>
          </a:bodyPr>
          <a:lstStyle/>
          <a:p>
            <a:r>
              <a:rPr lang="en-US" altLang="zh-CN" sz="2400" spc="3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SLR(1)</a:t>
            </a:r>
            <a:r>
              <a:rPr lang="zh-CN" altLang="en-US" sz="2400" spc="3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自动机</a:t>
            </a:r>
            <a:endParaRPr lang="en-US" altLang="zh-CN" sz="2400" spc="3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14">
            <a:extLst>
              <a:ext uri="{FF2B5EF4-FFF2-40B4-BE49-F238E27FC236}">
                <a16:creationId xmlns:a16="http://schemas.microsoft.com/office/drawing/2014/main" id="{713F88AF-4836-F14F-B104-48C2119D1D6D}"/>
              </a:ext>
            </a:extLst>
          </p:cNvPr>
          <p:cNvGrpSpPr/>
          <p:nvPr/>
        </p:nvGrpSpPr>
        <p:grpSpPr>
          <a:xfrm>
            <a:off x="-36512" y="1087216"/>
            <a:ext cx="756363" cy="432048"/>
            <a:chOff x="-786" y="195486"/>
            <a:chExt cx="756363" cy="432048"/>
          </a:xfrm>
        </p:grpSpPr>
        <p:sp>
          <p:nvSpPr>
            <p:cNvPr id="46" name="五边形 45">
              <a:extLst>
                <a:ext uri="{FF2B5EF4-FFF2-40B4-BE49-F238E27FC236}">
                  <a16:creationId xmlns:a16="http://schemas.microsoft.com/office/drawing/2014/main" id="{9C0456FA-FF12-2441-8020-DE73F65871F6}"/>
                </a:ext>
              </a:extLst>
            </p:cNvPr>
            <p:cNvSpPr/>
            <p:nvPr/>
          </p:nvSpPr>
          <p:spPr>
            <a:xfrm>
              <a:off x="1" y="195486"/>
              <a:ext cx="755576" cy="43204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五边形 47">
              <a:extLst>
                <a:ext uri="{FF2B5EF4-FFF2-40B4-BE49-F238E27FC236}">
                  <a16:creationId xmlns:a16="http://schemas.microsoft.com/office/drawing/2014/main" id="{9FB80825-3653-A840-ACE8-F289C51257CA}"/>
                </a:ext>
              </a:extLst>
            </p:cNvPr>
            <p:cNvSpPr/>
            <p:nvPr/>
          </p:nvSpPr>
          <p:spPr>
            <a:xfrm>
              <a:off x="-786" y="197101"/>
              <a:ext cx="755576" cy="88633"/>
            </a:xfrm>
            <a:prstGeom prst="homePlate">
              <a:avLst/>
            </a:prstGeom>
            <a:solidFill>
              <a:schemeClr val="bg1">
                <a:alpha val="3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Line 9">
            <a:extLst>
              <a:ext uri="{FF2B5EF4-FFF2-40B4-BE49-F238E27FC236}">
                <a16:creationId xmlns:a16="http://schemas.microsoft.com/office/drawing/2014/main" id="{F4AA9AC3-8070-8641-A49D-8AD10B7539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3536" y="4005044"/>
            <a:ext cx="2243366" cy="133470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8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7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39" grpId="0"/>
      <p:bldP spid="40" grpId="0" animBg="1"/>
      <p:bldP spid="41" grpId="0" animBg="1"/>
      <p:bldP spid="4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说明下面的文法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A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b A c | B c | b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a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 d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B → d</a:t>
            </a: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的，但不是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LALR(1)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7.9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78356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/>
        </p:nvSpPr>
        <p:spPr>
          <a:xfrm>
            <a:off x="568643" y="841693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>
                <a:latin typeface="楷体" panose="02010609060101010101" pitchFamily="49" charset="-122"/>
                <a:cs typeface="楷体" panose="02010609060101010101" pitchFamily="49" charset="-122"/>
              </a:rPr>
              <a:t>2.</a:t>
            </a:r>
            <a:r>
              <a:rPr lang="zh-CN" altLang="zh-CN">
                <a:latin typeface="楷体" panose="02010609060101010101" pitchFamily="49" charset="-122"/>
                <a:cs typeface="楷体" panose="02010609060101010101" pitchFamily="49" charset="-122"/>
              </a:rPr>
              <a:t>等价项目集与</a:t>
            </a:r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Go</a:t>
            </a:r>
            <a:r>
              <a:rPr lang="zh-CN" altLang="en-US">
                <a:latin typeface="楷体" panose="02010609060101010101" pitchFamily="49" charset="-122"/>
                <a:cs typeface="楷体" panose="02010609060101010101" pitchFamily="49" charset="-122"/>
              </a:rPr>
              <a:t>函数</a:t>
            </a:r>
          </a:p>
        </p:txBody>
      </p:sp>
      <p:sp>
        <p:nvSpPr>
          <p:cNvPr id="6" name="矩形 5"/>
          <p:cNvSpPr/>
          <p:nvPr/>
        </p:nvSpPr>
        <p:spPr>
          <a:xfrm>
            <a:off x="405130" y="2678430"/>
            <a:ext cx="1384300" cy="21882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  <a:sym typeface="+mn-ea"/>
              </a:rPr>
              <a:t>S'-&gt;·S，$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S-&gt;·Aa，$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S-&gt;·bAc，$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S-&gt;·Bc，$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S-&gt;·bBa，$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A-&gt;·d，a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B-&gt;·d，c</a:t>
            </a:r>
          </a:p>
          <a:p>
            <a:pPr algn="ctr"/>
            <a:r>
              <a:rPr lang="zh-CN" altLang="en-US"/>
              <a:t>S-&gt;·bBa，$</a:t>
            </a:r>
          </a:p>
          <a:p>
            <a:pPr algn="ctr"/>
            <a:r>
              <a:rPr lang="zh-CN" altLang="en-US"/>
              <a:t>A-&gt;·d，a</a:t>
            </a:r>
          </a:p>
          <a:p>
            <a:pPr algn="ctr"/>
            <a:r>
              <a:rPr lang="zh-CN" altLang="en-US"/>
              <a:t>B-&gt;·d，c</a:t>
            </a:r>
          </a:p>
        </p:txBody>
      </p:sp>
      <p:sp>
        <p:nvSpPr>
          <p:cNvPr id="7" name="矩形 6"/>
          <p:cNvSpPr/>
          <p:nvPr/>
        </p:nvSpPr>
        <p:spPr>
          <a:xfrm>
            <a:off x="2694305" y="1633855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None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S-&gt;S·，$</a:t>
            </a:r>
          </a:p>
        </p:txBody>
      </p:sp>
      <p:sp>
        <p:nvSpPr>
          <p:cNvPr id="8" name="矩形 7"/>
          <p:cNvSpPr/>
          <p:nvPr/>
        </p:nvSpPr>
        <p:spPr>
          <a:xfrm>
            <a:off x="5088255" y="2444115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None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S-&gt;Aa·，$</a:t>
            </a:r>
          </a:p>
        </p:txBody>
      </p:sp>
      <p:sp>
        <p:nvSpPr>
          <p:cNvPr id="9" name="矩形 8"/>
          <p:cNvSpPr/>
          <p:nvPr/>
        </p:nvSpPr>
        <p:spPr>
          <a:xfrm>
            <a:off x="7456805" y="3093720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S-&gt;bAc·，$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00655" y="2444115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None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S-&gt;A·a，$</a:t>
            </a:r>
          </a:p>
        </p:txBody>
      </p:sp>
      <p:sp>
        <p:nvSpPr>
          <p:cNvPr id="11" name="矩形 10"/>
          <p:cNvSpPr/>
          <p:nvPr/>
        </p:nvSpPr>
        <p:spPr>
          <a:xfrm>
            <a:off x="2695575" y="4797425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S-&gt;B·c，$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94305" y="3133725"/>
            <a:ext cx="1497330" cy="1279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S-&gt;b·Ac，$</a:t>
            </a:r>
          </a:p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S-&gt;b·Ba，$</a:t>
            </a:r>
          </a:p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A-&gt;d·，c</a:t>
            </a:r>
          </a:p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B-&gt;d·，a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94305" y="5576570"/>
            <a:ext cx="1495425" cy="7607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None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A-&gt;d·，a</a:t>
            </a:r>
          </a:p>
          <a:p>
            <a:pPr algn="l">
              <a:buClrTx/>
              <a:buSzTx/>
              <a:buNone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B-&gt;d·，c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88255" y="3093720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S-&gt;bA·c，$</a:t>
            </a:r>
          </a:p>
        </p:txBody>
      </p:sp>
      <p:sp>
        <p:nvSpPr>
          <p:cNvPr id="15" name="矩形 14"/>
          <p:cNvSpPr/>
          <p:nvPr/>
        </p:nvSpPr>
        <p:spPr>
          <a:xfrm>
            <a:off x="5088255" y="3729355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S-&gt;bB·a，$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88890" y="4364990"/>
            <a:ext cx="1495425" cy="7607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A-&gt;d·，c</a:t>
            </a:r>
          </a:p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B-&gt;d·，a</a:t>
            </a:r>
          </a:p>
        </p:txBody>
      </p:sp>
      <p:sp>
        <p:nvSpPr>
          <p:cNvPr id="17" name="矩形 16"/>
          <p:cNvSpPr/>
          <p:nvPr/>
        </p:nvSpPr>
        <p:spPr>
          <a:xfrm>
            <a:off x="5088255" y="5330190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None/>
            </a:pP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S-&gt;Bc·，$</a:t>
            </a:r>
          </a:p>
        </p:txBody>
      </p:sp>
      <p:sp>
        <p:nvSpPr>
          <p:cNvPr id="18" name="矩形 17"/>
          <p:cNvSpPr/>
          <p:nvPr/>
        </p:nvSpPr>
        <p:spPr>
          <a:xfrm>
            <a:off x="7456805" y="3729355"/>
            <a:ext cx="1496060" cy="389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cs typeface="Andalus" panose="02020603050405020304" charset="0"/>
              </a:rPr>
              <a:t>S-&gt;bBa·，$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05130" y="2310130"/>
            <a:ext cx="614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I0</a:t>
            </a:r>
          </a:p>
        </p:txBody>
      </p:sp>
      <p:cxnSp>
        <p:nvCxnSpPr>
          <p:cNvPr id="20" name="直接箭头连接符 19"/>
          <p:cNvCxnSpPr>
            <a:stCxn id="6" idx="3"/>
            <a:endCxn id="7" idx="1"/>
          </p:cNvCxnSpPr>
          <p:nvPr/>
        </p:nvCxnSpPr>
        <p:spPr>
          <a:xfrm flipV="1">
            <a:off x="1789430" y="1828800"/>
            <a:ext cx="904875" cy="19437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3"/>
            <a:endCxn id="10" idx="1"/>
          </p:cNvCxnSpPr>
          <p:nvPr/>
        </p:nvCxnSpPr>
        <p:spPr>
          <a:xfrm flipV="1">
            <a:off x="1789430" y="2639060"/>
            <a:ext cx="911225" cy="11334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3"/>
            <a:endCxn id="12" idx="1"/>
          </p:cNvCxnSpPr>
          <p:nvPr/>
        </p:nvCxnSpPr>
        <p:spPr>
          <a:xfrm>
            <a:off x="1789430" y="3772535"/>
            <a:ext cx="904875" cy="12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1" idx="1"/>
          </p:cNvCxnSpPr>
          <p:nvPr/>
        </p:nvCxnSpPr>
        <p:spPr>
          <a:xfrm>
            <a:off x="1792605" y="3752850"/>
            <a:ext cx="902970" cy="12395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3" idx="1"/>
          </p:cNvCxnSpPr>
          <p:nvPr/>
        </p:nvCxnSpPr>
        <p:spPr>
          <a:xfrm>
            <a:off x="1792605" y="3804285"/>
            <a:ext cx="901700" cy="2152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3"/>
            <a:endCxn id="8" idx="1"/>
          </p:cNvCxnSpPr>
          <p:nvPr/>
        </p:nvCxnSpPr>
        <p:spPr>
          <a:xfrm>
            <a:off x="4196715" y="2639060"/>
            <a:ext cx="8915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2" idx="3"/>
            <a:endCxn id="14" idx="1"/>
          </p:cNvCxnSpPr>
          <p:nvPr/>
        </p:nvCxnSpPr>
        <p:spPr>
          <a:xfrm flipV="1">
            <a:off x="4191635" y="3288665"/>
            <a:ext cx="896620" cy="4851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3"/>
            <a:endCxn id="15" idx="1"/>
          </p:cNvCxnSpPr>
          <p:nvPr/>
        </p:nvCxnSpPr>
        <p:spPr>
          <a:xfrm>
            <a:off x="4191635" y="3773805"/>
            <a:ext cx="896620" cy="1504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2" idx="3"/>
            <a:endCxn id="16" idx="1"/>
          </p:cNvCxnSpPr>
          <p:nvPr/>
        </p:nvCxnSpPr>
        <p:spPr>
          <a:xfrm>
            <a:off x="4191635" y="3773805"/>
            <a:ext cx="897255" cy="9715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1" idx="3"/>
            <a:endCxn id="17" idx="1"/>
          </p:cNvCxnSpPr>
          <p:nvPr/>
        </p:nvCxnSpPr>
        <p:spPr>
          <a:xfrm>
            <a:off x="4191635" y="4992370"/>
            <a:ext cx="896620" cy="5327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4" idx="3"/>
            <a:endCxn id="9" idx="1"/>
          </p:cNvCxnSpPr>
          <p:nvPr/>
        </p:nvCxnSpPr>
        <p:spPr>
          <a:xfrm>
            <a:off x="6584315" y="3288665"/>
            <a:ext cx="87249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5" idx="3"/>
            <a:endCxn id="18" idx="1"/>
          </p:cNvCxnSpPr>
          <p:nvPr/>
        </p:nvCxnSpPr>
        <p:spPr>
          <a:xfrm>
            <a:off x="6584315" y="3924300"/>
            <a:ext cx="87249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091055" y="2465070"/>
            <a:ext cx="207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49145" y="3133090"/>
            <a:ext cx="22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A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077720" y="3683635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b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078355" y="4291965"/>
            <a:ext cx="20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B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091055" y="4940935"/>
            <a:ext cx="18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d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455795" y="2310130"/>
            <a:ext cx="23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a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455795" y="324485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A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495800" y="3729355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B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508500" y="4188460"/>
            <a:ext cx="21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d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530725" y="5330190"/>
            <a:ext cx="17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B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917055" y="2920365"/>
            <a:ext cx="33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c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917055" y="3589020"/>
            <a:ext cx="207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a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700655" y="135699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I1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94305" y="215709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I2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695575" y="283337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I3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700655" y="449834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I4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694305" y="530923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I5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088890" y="215709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088255" y="276542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I7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088255" y="342773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I8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088890" y="407543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I9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088890" y="5064125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I10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456805" y="283337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I11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456805" y="3427730"/>
            <a:ext cx="57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Andalus" panose="02020603050405020304" charset="0"/>
                <a:cs typeface="Andalus" panose="02020603050405020304" charset="0"/>
              </a:rPr>
              <a:t>I12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483" y="581978"/>
            <a:ext cx="7772400" cy="4114800"/>
          </a:xfrm>
        </p:spPr>
        <p:txBody>
          <a:bodyPr/>
          <a:lstStyle/>
          <a:p>
            <a:r>
              <a:rPr lang="en-US" altLang="zh-CN">
                <a:latin typeface="楷体" panose="02010609060101010101" pitchFamily="49" charset="-122"/>
                <a:cs typeface="楷体" panose="02010609060101010101" pitchFamily="49" charset="-122"/>
              </a:rPr>
              <a:t>3.</a:t>
            </a:r>
            <a:r>
              <a:rPr lang="zh-CN" altLang="en-US">
                <a:latin typeface="楷体" panose="02010609060101010101" pitchFamily="49" charset="-122"/>
                <a:cs typeface="楷体" panose="02010609060101010101" pitchFamily="49" charset="-122"/>
              </a:rPr>
              <a:t>画</a:t>
            </a:r>
            <a:r>
              <a:rPr lang="en-US" altLang="zh-CN">
                <a:latin typeface="Andalus" panose="02020603050405020304" charset="0"/>
                <a:cs typeface="Andalus" panose="02020603050405020304" charset="0"/>
              </a:rPr>
              <a:t>LR</a:t>
            </a:r>
            <a:r>
              <a:rPr lang="zh-CN" altLang="en-US">
                <a:latin typeface="楷体" panose="02010609060101010101" pitchFamily="49" charset="-122"/>
                <a:cs typeface="楷体" panose="02010609060101010101" pitchFamily="49" charset="-122"/>
              </a:rPr>
              <a:t>分析表</a:t>
            </a:r>
          </a:p>
          <a:p>
            <a:endParaRPr lang="zh-CN" altLang="en-US">
              <a:latin typeface="楷体" panose="02010609060101010101" pitchFamily="49" charset="-122"/>
              <a:cs typeface="楷体" panose="02010609060101010101" pitchFamily="49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03630" y="1215504"/>
          <a:ext cx="6783705" cy="520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  <a:latin typeface="Andalus" panose="02020603050405020304" charset="0"/>
                          <a:cs typeface="Andalus" panose="02020603050405020304" charset="0"/>
                        </a:rPr>
                        <a:t>a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  <a:latin typeface="Andalus" panose="02020603050405020304" charset="0"/>
                          <a:cs typeface="Andalus" panose="02020603050405020304" charset="0"/>
                        </a:rPr>
                        <a:t>b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  <a:latin typeface="Andalus" panose="02020603050405020304" charset="0"/>
                          <a:cs typeface="Andalus" panose="02020603050405020304" charset="0"/>
                        </a:rPr>
                        <a:t>c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  <a:latin typeface="Andalus" panose="02020603050405020304" charset="0"/>
                          <a:cs typeface="Andalus" panose="02020603050405020304" charset="0"/>
                        </a:rPr>
                        <a:t>d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  <a:latin typeface="Andalus" panose="02020603050405020304" charset="0"/>
                          <a:cs typeface="Andalus" panose="02020603050405020304" charset="0"/>
                        </a:rPr>
                        <a:t>$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  <a:latin typeface="Andalus" panose="02020603050405020304" charset="0"/>
                          <a:cs typeface="Andalus" panose="02020603050405020304" charset="0"/>
                        </a:rPr>
                        <a:t>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  <a:latin typeface="Andalus" panose="02020603050405020304" charset="0"/>
                          <a:cs typeface="Andalus" panose="02020603050405020304" charset="0"/>
                        </a:rPr>
                        <a:t>A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  <a:latin typeface="Andalus" panose="02020603050405020304" charset="0"/>
                          <a:cs typeface="Andalus" panose="02020603050405020304" charset="0"/>
                        </a:rPr>
                        <a:t>B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s3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s5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acc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s6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s9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7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8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10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r5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r6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r1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7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8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s12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9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r6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r5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10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r3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11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r2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12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Andalus" panose="02020603050405020304" charset="0"/>
                          <a:cs typeface="Andalus" panose="02020603050405020304" charset="0"/>
                        </a:rPr>
                        <a:t>r4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Andalus" panose="02020603050405020304" charset="0"/>
                        <a:cs typeface="Andalus" panose="02020603050405020304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666490" y="633730"/>
            <a:ext cx="4073525" cy="5118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没有冲突，所以该文法是</a:t>
            </a:r>
            <a:r>
              <a:rPr lang="en-US" altLang="zh-CN">
                <a:solidFill>
                  <a:schemeClr val="tx1"/>
                </a:solidFill>
                <a:latin typeface="Andalus" panose="02020603050405020304" charset="0"/>
                <a:ea typeface="楷体" panose="02010609060101010101" pitchFamily="49" charset="-122"/>
                <a:cs typeface="Andalus" panose="02020603050405020304" charset="0"/>
              </a:rPr>
              <a:t>LR</a:t>
            </a: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ea typeface="楷体" panose="02010609060101010101" pitchFamily="49" charset="-122"/>
                <a:cs typeface="Andalus" panose="02020603050405020304" charset="0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Andalus" panose="02020603050405020304" charset="0"/>
                <a:ea typeface="楷体" panose="02010609060101010101" pitchFamily="49" charset="-122"/>
                <a:cs typeface="Andalus" panose="02020603050405020304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Andalus" panose="02020603050405020304" charset="0"/>
                <a:ea typeface="楷体" panose="02010609060101010101" pitchFamily="49" charset="-122"/>
                <a:cs typeface="Andalus" panose="02020603050405020304" charset="0"/>
              </a:rPr>
              <a:t>）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文法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82be8dd-d069-40fb-95c7-cd831048ed4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82be8dd-d069-40fb-95c7-cd831048ed4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82be8dd-d069-40fb-95c7-cd831048ed4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82be8dd-d069-40fb-95c7-cd831048ed4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17.5007874015746,&quot;width&quot;:4832.500787401574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47.4992125984254,&quot;width&quot;:1015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988768196"/>
  <p:tag name="KSO_WM_UNIT_PLACING_PICTURE_USER_VIEWPORT" val="{&quot;height&quot;:5182.4992125984254,&quot;width&quot;:3797.500787401574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79635620"/>
  <p:tag name="KSO_WM_UNIT_PLACING_PICTURE_USER_VIEWPORT" val="{&quot;height&quot;:2775,&quot;width&quot;:490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1fa92fe-e155-4276-be90-0f5fbc95cfdb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2aee7b-22a7-4566-9ff7-c2d7d8df0c0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a57f2f3-355e-4cb2-8195-cf37f74a8d1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72696276"/>
  <p:tag name="KSO_WM_UNIT_PLACING_PICTURE_USER_VIEWPORT" val="{&quot;height&quot;:3665,&quot;width&quot;:551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72696276"/>
  <p:tag name="KSO_WM_UNIT_PLACING_PICTURE_USER_VIEWPORT" val="{&quot;height&quot;:3665,&quot;width&quot;:551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4158e05-3e49-4b42-bc8d-bf8659733ac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27770876"/>
  <p:tag name="KSO_WM_UNIT_PLACING_PICTURE_USER_VIEWPORT" val="{&quot;height&quot;:5081,&quot;width&quot;:307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37f792b-2839-496c-ac98-e7c9dca3a2e4}"/>
  <p:tag name="TABLE_RECT" val="76.8491*205.838*393.6*275.6"/>
  <p:tag name="TABLE_EMPHASIZE_COLOR" val="6579300"/>
  <p:tag name="TABLE_ONEKEY_SKIN_IDX" val="0"/>
  <p:tag name="TABLE_SKINIDX" val="-1"/>
  <p:tag name="TABLE_COLORIDX" val="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82be8dd-d069-40fb-95c7-cd831048ed49}"/>
</p:tagLst>
</file>

<file path=ppt/theme/theme1.xml><?xml version="1.0" encoding="utf-8"?>
<a:theme xmlns:a="http://schemas.openxmlformats.org/drawingml/2006/main" name="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18946</TotalTime>
  <Words>20508</Words>
  <Application>Microsoft Office PowerPoint</Application>
  <PresentationFormat>全屏显示(4:3)</PresentationFormat>
  <Paragraphs>4889</Paragraphs>
  <Slides>331</Slides>
  <Notes>200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331</vt:i4>
      </vt:variant>
    </vt:vector>
  </HeadingPairs>
  <TitlesOfParts>
    <vt:vector size="362" baseType="lpstr">
      <vt:lpstr>Andalus</vt:lpstr>
      <vt:lpstr>Arial Unicode MS</vt:lpstr>
      <vt:lpstr>Exo 2</vt:lpstr>
      <vt:lpstr>Hei</vt:lpstr>
      <vt:lpstr>Hiragino Sans GB W3</vt:lpstr>
      <vt:lpstr>Meiryo</vt:lpstr>
      <vt:lpstr>Menlo</vt:lpstr>
      <vt:lpstr>Microsoft Yahei</vt:lpstr>
      <vt:lpstr>Monotype Sorts</vt:lpstr>
      <vt:lpstr>Noto Nastaliq Urdu</vt:lpstr>
      <vt:lpstr>Open Sans Light</vt:lpstr>
      <vt:lpstr>等线</vt:lpstr>
      <vt:lpstr>方正楷体_GB2312</vt:lpstr>
      <vt:lpstr>黑体</vt:lpstr>
      <vt:lpstr>华文楷体</vt:lpstr>
      <vt:lpstr>楷体</vt:lpstr>
      <vt:lpstr>楷体_GB2312</vt:lpstr>
      <vt:lpstr>宋体</vt:lpstr>
      <vt:lpstr>微软雅黑</vt:lpstr>
      <vt:lpstr>Arial</vt:lpstr>
      <vt:lpstr>Bahnschrift</vt:lpstr>
      <vt:lpstr>Calibri</vt:lpstr>
      <vt:lpstr>Cambria Math</vt:lpstr>
      <vt:lpstr>Candara</vt:lpstr>
      <vt:lpstr>Consolas</vt:lpstr>
      <vt:lpstr>Symbol</vt:lpstr>
      <vt:lpstr>Tahoma</vt:lpstr>
      <vt:lpstr>Times New Roman</vt:lpstr>
      <vt:lpstr>Wingdings</vt:lpstr>
      <vt:lpstr>1_Blends</vt:lpstr>
      <vt:lpstr>Blends</vt:lpstr>
      <vt:lpstr>PowerPoint 演示文稿</vt:lpstr>
      <vt:lpstr>PowerPoint 演示文稿</vt:lpstr>
      <vt:lpstr>习题1.1</vt:lpstr>
      <vt:lpstr>将14行分成两行，负数分开为两部分，负号和常量</vt:lpstr>
      <vt:lpstr>PowerPoint 演示文稿</vt:lpstr>
      <vt:lpstr>习题1.2</vt:lpstr>
      <vt:lpstr>PowerPoint 演示文稿</vt:lpstr>
      <vt:lpstr>习题2.1</vt:lpstr>
      <vt:lpstr>习题2.2</vt:lpstr>
      <vt:lpstr>PowerPoint 演示文稿</vt:lpstr>
      <vt:lpstr>习题3.1</vt:lpstr>
      <vt:lpstr>PowerPoint 演示文稿</vt:lpstr>
      <vt:lpstr>PowerPoint 演示文稿</vt:lpstr>
      <vt:lpstr>PowerPoint 演示文稿</vt:lpstr>
      <vt:lpstr>习题4.1</vt:lpstr>
      <vt:lpstr>（1）</vt:lpstr>
      <vt:lpstr>（2）</vt:lpstr>
      <vt:lpstr>（3）</vt:lpstr>
      <vt:lpstr>（4）</vt:lpstr>
      <vt:lpstr>（5）</vt:lpstr>
      <vt:lpstr>（6）</vt:lpstr>
      <vt:lpstr>习题4.2</vt:lpstr>
      <vt:lpstr>PowerPoint 演示文稿</vt:lpstr>
      <vt:lpstr>PowerPoint 演示文稿</vt:lpstr>
      <vt:lpstr>习题5.1</vt:lpstr>
      <vt:lpstr>（1）</vt:lpstr>
      <vt:lpstr>（2）</vt:lpstr>
      <vt:lpstr>（3）分析器代码略有问题</vt:lpstr>
      <vt:lpstr>PowerPoint 演示文稿</vt:lpstr>
      <vt:lpstr>习题6.1</vt:lpstr>
      <vt:lpstr>（1）</vt:lpstr>
      <vt:lpstr>（2）</vt:lpstr>
      <vt:lpstr>习题6.2</vt:lpstr>
      <vt:lpstr>（1）</vt:lpstr>
      <vt:lpstr>（2）</vt:lpstr>
      <vt:lpstr>（3）</vt:lpstr>
      <vt:lpstr>习题6.3</vt:lpstr>
      <vt:lpstr>PowerPoint 演示文稿</vt:lpstr>
      <vt:lpstr>习题7.1</vt:lpstr>
      <vt:lpstr>PowerPoint 演示文稿</vt:lpstr>
      <vt:lpstr>PowerPoint 演示文稿</vt:lpstr>
      <vt:lpstr>习题7.2</vt:lpstr>
      <vt:lpstr>例</vt:lpstr>
      <vt:lpstr>PowerPoint 演示文稿</vt:lpstr>
      <vt:lpstr>习题7.2</vt:lpstr>
      <vt:lpstr>SLR分析</vt:lpstr>
      <vt:lpstr>PowerPoint 演示文稿</vt:lpstr>
      <vt:lpstr>习题7.2</vt:lpstr>
      <vt:lpstr>PowerPoint 演示文稿</vt:lpstr>
      <vt:lpstr>习题7.2</vt:lpstr>
      <vt:lpstr>问题求解</vt:lpstr>
      <vt:lpstr>问题求解</vt:lpstr>
      <vt:lpstr>获得语法分析表</vt:lpstr>
      <vt:lpstr>习题7.2</vt:lpstr>
      <vt:lpstr>PowerPoint 演示文稿</vt:lpstr>
      <vt:lpstr>PowerPoint 演示文稿</vt:lpstr>
      <vt:lpstr>PowerPoint 演示文稿</vt:lpstr>
      <vt:lpstr>习题7.2</vt:lpstr>
      <vt:lpstr>PowerPoint 演示文稿</vt:lpstr>
      <vt:lpstr>PowerPoint 演示文稿</vt:lpstr>
      <vt:lpstr>习题7.2</vt:lpstr>
      <vt:lpstr>PowerPoint 演示文稿</vt:lpstr>
      <vt:lpstr>PowerPoint 演示文稿</vt:lpstr>
      <vt:lpstr>PowerPoint 演示文稿</vt:lpstr>
      <vt:lpstr>PowerPoint 演示文稿</vt:lpstr>
      <vt:lpstr>习题7.3</vt:lpstr>
      <vt:lpstr>计算每个产生式的SELECT集</vt:lpstr>
      <vt:lpstr>构造自动机</vt:lpstr>
      <vt:lpstr>习题7.4</vt:lpstr>
      <vt:lpstr>SLR(1)的判定</vt:lpstr>
      <vt:lpstr>SLR(1)的判定</vt:lpstr>
      <vt:lpstr>LL(1)的判定</vt:lpstr>
      <vt:lpstr>PowerPoint 演示文稿</vt:lpstr>
      <vt:lpstr>习题7.5</vt:lpstr>
      <vt:lpstr>集族</vt:lpstr>
      <vt:lpstr>分析表</vt:lpstr>
      <vt:lpstr>abab动作序列1</vt:lpstr>
      <vt:lpstr>abab动作序列2</vt:lpstr>
      <vt:lpstr>abab动作序列3</vt:lpstr>
      <vt:lpstr>abab动作序列4</vt:lpstr>
      <vt:lpstr>习题7.6</vt:lpstr>
      <vt:lpstr>LR(1)</vt:lpstr>
      <vt:lpstr>LALR</vt:lpstr>
      <vt:lpstr>习题7.7</vt:lpstr>
      <vt:lpstr>（1）</vt:lpstr>
      <vt:lpstr>PowerPoint 演示文稿</vt:lpstr>
      <vt:lpstr>（2）</vt:lpstr>
      <vt:lpstr>PowerPoint 演示文稿</vt:lpstr>
      <vt:lpstr>（3）</vt:lpstr>
      <vt:lpstr>PowerPoint 演示文稿</vt:lpstr>
      <vt:lpstr>（4）</vt:lpstr>
      <vt:lpstr>PowerPoint 演示文稿</vt:lpstr>
      <vt:lpstr>习题7.8</vt:lpstr>
      <vt:lpstr>首先构造LR(1)自动机</vt:lpstr>
      <vt:lpstr>PowerPoint 演示文稿</vt:lpstr>
      <vt:lpstr>SLR(1)自动机</vt:lpstr>
      <vt:lpstr>习题7.9</vt:lpstr>
      <vt:lpstr>PowerPoint 演示文稿</vt:lpstr>
      <vt:lpstr>PowerPoint 演示文稿</vt:lpstr>
      <vt:lpstr>PowerPoint 演示文稿</vt:lpstr>
      <vt:lpstr>PowerPoint 演示文稿</vt:lpstr>
      <vt:lpstr>习题8.1</vt:lpstr>
      <vt:lpstr>习题8.1</vt:lpstr>
      <vt:lpstr>习题8.1</vt:lpstr>
      <vt:lpstr>习题8.1</vt:lpstr>
      <vt:lpstr>习题8.2</vt:lpstr>
      <vt:lpstr>习题8.2</vt:lpstr>
      <vt:lpstr>习题8.3</vt:lpstr>
      <vt:lpstr>PowerPoint 演示文稿</vt:lpstr>
      <vt:lpstr>习题8.4</vt:lpstr>
      <vt:lpstr>习题8.4</vt:lpstr>
      <vt:lpstr>习题8.4</vt:lpstr>
      <vt:lpstr>习题8.4</vt:lpstr>
      <vt:lpstr>习题8.4</vt:lpstr>
      <vt:lpstr>(2) A.s = B.i+C.s   D.i = A.i+B.s </vt:lpstr>
      <vt:lpstr>习题8.4</vt:lpstr>
      <vt:lpstr>习题8.4（3）</vt:lpstr>
      <vt:lpstr>习题8.4</vt:lpstr>
      <vt:lpstr>习题8.4</vt:lpstr>
      <vt:lpstr>PowerPoint 演示文稿</vt:lpstr>
      <vt:lpstr>习题9.1</vt:lpstr>
      <vt:lpstr>习题9.1</vt:lpstr>
      <vt:lpstr>习题9.1</vt:lpstr>
      <vt:lpstr>习题9.1</vt:lpstr>
      <vt:lpstr>习题9.1</vt:lpstr>
      <vt:lpstr>习题9.1</vt:lpstr>
      <vt:lpstr>习题9.1</vt:lpstr>
      <vt:lpstr>习题9.1</vt:lpstr>
      <vt:lpstr>习题9.2</vt:lpstr>
      <vt:lpstr>答案一：</vt:lpstr>
      <vt:lpstr>答案二：</vt:lpstr>
      <vt:lpstr>PowerPoint 演示文稿</vt:lpstr>
      <vt:lpstr>习题9.3</vt:lpstr>
      <vt:lpstr>PowerPoint 演示文稿</vt:lpstr>
      <vt:lpstr>PowerPoint 演示文稿</vt:lpstr>
      <vt:lpstr>习题9.4</vt:lpstr>
      <vt:lpstr>PowerPoint 演示文稿</vt:lpstr>
      <vt:lpstr>PowerPoint 演示文稿</vt:lpstr>
      <vt:lpstr>习题10.1</vt:lpstr>
      <vt:lpstr>习题9.2</vt:lpstr>
      <vt:lpstr>习题10.1</vt:lpstr>
      <vt:lpstr>习题10.1</vt:lpstr>
      <vt:lpstr>习题10.1</vt:lpstr>
      <vt:lpstr>PowerPoint 演示文稿</vt:lpstr>
      <vt:lpstr>PowerPoint 演示文稿</vt:lpstr>
      <vt:lpstr>习题10.1</vt:lpstr>
      <vt:lpstr>PowerPoint 演示文稿</vt:lpstr>
      <vt:lpstr>PowerPoint 演示文稿</vt:lpstr>
      <vt:lpstr>习题12.1</vt:lpstr>
      <vt:lpstr>习题12.2</vt:lpstr>
      <vt:lpstr>解12.2</vt:lpstr>
      <vt:lpstr>解12.2</vt:lpstr>
      <vt:lpstr>解12.2</vt:lpstr>
      <vt:lpstr>解12.2</vt:lpstr>
      <vt:lpstr>习题12.3</vt:lpstr>
      <vt:lpstr>答案</vt:lpstr>
      <vt:lpstr>PowerPoint 演示文稿</vt:lpstr>
      <vt:lpstr>习题12.4</vt:lpstr>
      <vt:lpstr>PowerPoint 演示文稿</vt:lpstr>
      <vt:lpstr>PowerPoint 演示文稿</vt:lpstr>
      <vt:lpstr>习题13.1</vt:lpstr>
      <vt:lpstr>答案</vt:lpstr>
      <vt:lpstr>翻译方案</vt:lpstr>
      <vt:lpstr>习题13.2</vt:lpstr>
      <vt:lpstr>PowerPoint 演示文稿</vt:lpstr>
      <vt:lpstr>习题13.3(1)</vt:lpstr>
      <vt:lpstr>PowerPoint 演示文稿</vt:lpstr>
      <vt:lpstr>PowerPoint 演示文稿</vt:lpstr>
      <vt:lpstr>习题13.3(2)</vt:lpstr>
      <vt:lpstr>习题13.3(2)</vt:lpstr>
      <vt:lpstr>习题13.3(3)</vt:lpstr>
      <vt:lpstr>for until语句的SDT</vt:lpstr>
      <vt:lpstr>开始干啊</vt:lpstr>
      <vt:lpstr>PowerPoint 演示文稿</vt:lpstr>
      <vt:lpstr>习题13.3(4)</vt:lpstr>
      <vt:lpstr>语法分析树</vt:lpstr>
      <vt:lpstr>if-then-else语句的SDT</vt:lpstr>
      <vt:lpstr>repeat-until语句的SDT</vt:lpstr>
      <vt:lpstr>动作执行</vt:lpstr>
      <vt:lpstr>动作执行</vt:lpstr>
      <vt:lpstr>动作执行</vt:lpstr>
      <vt:lpstr>语句“if w&lt;1 then a:=b*c+d else repeat a:=a-1 until a&lt;0”的四元式序列</vt:lpstr>
      <vt:lpstr>习题13.4</vt:lpstr>
      <vt:lpstr>PowerPoint 演示文稿</vt:lpstr>
      <vt:lpstr>习题13.4</vt:lpstr>
      <vt:lpstr>习题13.5</vt:lpstr>
      <vt:lpstr>PowerPoint 演示文稿</vt:lpstr>
      <vt:lpstr>解题思路</vt:lpstr>
      <vt:lpstr>PowerPoint 演示文稿</vt:lpstr>
      <vt:lpstr>PowerPoint 演示文稿</vt:lpstr>
      <vt:lpstr>习题13.6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习题14.1</vt:lpstr>
      <vt:lpstr>PowerPoint 演示文稿</vt:lpstr>
      <vt:lpstr>PowerPoint 演示文稿</vt:lpstr>
      <vt:lpstr>PowerPoint 演示文稿</vt:lpstr>
      <vt:lpstr> ( a == b || c == d ) || e == f </vt:lpstr>
      <vt:lpstr>PowerPoint 演示文稿</vt:lpstr>
      <vt:lpstr>习题14.2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习题14.3</vt:lpstr>
      <vt:lpstr>SDT</vt:lpstr>
      <vt:lpstr>习题14.4</vt:lpstr>
      <vt:lpstr>PowerPoint 演示文稿</vt:lpstr>
      <vt:lpstr>习题14.5</vt:lpstr>
      <vt:lpstr>PowerPoint 演示文稿</vt:lpstr>
      <vt:lpstr>PowerPoint 演示文稿</vt:lpstr>
      <vt:lpstr>习题14.6</vt:lpstr>
      <vt:lpstr>习题14.6</vt:lpstr>
      <vt:lpstr>根据语法分析树每个节点的属性和题目要求判断做出的语义动作</vt:lpstr>
      <vt:lpstr>检验</vt:lpstr>
      <vt:lpstr>整理得到最后的结果</vt:lpstr>
      <vt:lpstr>PowerPoint 演示文稿</vt:lpstr>
      <vt:lpstr>习题15.1</vt:lpstr>
      <vt:lpstr>习题15.1（con.）</vt:lpstr>
      <vt:lpstr>PowerPoint 演示文稿</vt:lpstr>
      <vt:lpstr>习题15.2</vt:lpstr>
      <vt:lpstr>解答：（1）活动树</vt:lpstr>
      <vt:lpstr>习题15.3</vt:lpstr>
      <vt:lpstr>第一个f(1)</vt:lpstr>
      <vt:lpstr>第五个f(1)</vt:lpstr>
      <vt:lpstr>习题15.4</vt:lpstr>
      <vt:lpstr>运行时刻栈（即将返回时）</vt:lpstr>
      <vt:lpstr>运行时刻栈元素隶属</vt:lpstr>
      <vt:lpstr>运行时刻栈元素创建</vt:lpstr>
      <vt:lpstr>运行时刻栈元素写入</vt:lpstr>
      <vt:lpstr>习题15.5</vt:lpstr>
      <vt:lpstr>习题15.5（con.）</vt:lpstr>
      <vt:lpstr>活动树</vt:lpstr>
      <vt:lpstr>PowerPoint 演示文稿</vt:lpstr>
      <vt:lpstr>习题15.6</vt:lpstr>
      <vt:lpstr>习题15.6（con.）</vt:lpstr>
      <vt:lpstr>PowerPoint 演示文稿</vt:lpstr>
      <vt:lpstr>PowerPoint 演示文稿</vt:lpstr>
      <vt:lpstr>PowerPoint 演示文稿</vt:lpstr>
      <vt:lpstr>习题16.1</vt:lpstr>
      <vt:lpstr>PowerPoint 演示文稿</vt:lpstr>
      <vt:lpstr>PowerPoint 演示文稿</vt:lpstr>
      <vt:lpstr>习题16.2</vt:lpstr>
      <vt:lpstr>习题16.2</vt:lpstr>
      <vt:lpstr>习题16.2</vt:lpstr>
      <vt:lpstr>习题16.2</vt:lpstr>
      <vt:lpstr>习题16.3</vt:lpstr>
      <vt:lpstr>习题16.4</vt:lpstr>
      <vt:lpstr>习题16.4</vt:lpstr>
      <vt:lpstr>习题16.4</vt:lpstr>
      <vt:lpstr>习题16.4</vt:lpstr>
      <vt:lpstr>习题16.5</vt:lpstr>
      <vt:lpstr>(1) 为该基本块构造DAG               </vt:lpstr>
      <vt:lpstr>PowerPoint 演示文稿</vt:lpstr>
      <vt:lpstr>PowerPoint 演示文稿</vt:lpstr>
      <vt:lpstr>习题16.6</vt:lpstr>
      <vt:lpstr>PowerPoint 演示文稿</vt:lpstr>
      <vt:lpstr>习题16.7</vt:lpstr>
      <vt:lpstr>PowerPoint 演示文稿</vt:lpstr>
      <vt:lpstr>习题16.8</vt:lpstr>
      <vt:lpstr>16.8（2）</vt:lpstr>
      <vt:lpstr>PowerPoint 演示文稿</vt:lpstr>
      <vt:lpstr>习题17.1</vt:lpstr>
      <vt:lpstr>PowerPoint 演示文稿</vt:lpstr>
      <vt:lpstr>PowerPoint 演示文稿</vt:lpstr>
      <vt:lpstr>PowerPoint 演示文稿</vt:lpstr>
      <vt:lpstr>PowerPoint 演示文稿</vt:lpstr>
      <vt:lpstr>习题18.1</vt:lpstr>
      <vt:lpstr>PowerPoint 演示文稿</vt:lpstr>
      <vt:lpstr>PowerPoint 演示文稿</vt:lpstr>
      <vt:lpstr>习题18.2</vt:lpstr>
      <vt:lpstr>第一轮迭代</vt:lpstr>
      <vt:lpstr>第二轮迭代</vt:lpstr>
      <vt:lpstr>第三轮迭代</vt:lpstr>
      <vt:lpstr>习题18.3</vt:lpstr>
      <vt:lpstr>PowerPoint 演示文稿</vt:lpstr>
      <vt:lpstr>PowerPoint 演示文稿</vt:lpstr>
      <vt:lpstr>PowerPoint 演示文稿</vt:lpstr>
      <vt:lpstr>习题18.4</vt:lpstr>
      <vt:lpstr>SDD</vt:lpstr>
      <vt:lpstr>习题18.4</vt:lpstr>
      <vt:lpstr>习题18.5</vt:lpstr>
      <vt:lpstr>PowerPoint 演示文稿</vt:lpstr>
      <vt:lpstr>PowerPoint 演示文稿</vt:lpstr>
      <vt:lpstr>PowerPoint 演示文稿</vt:lpstr>
      <vt:lpstr>PowerPoint 演示文稿</vt:lpstr>
      <vt:lpstr>习题19.1</vt:lpstr>
      <vt:lpstr>习题19.1（con.）</vt:lpstr>
      <vt:lpstr>习题19.1</vt:lpstr>
      <vt:lpstr>习题19.2</vt:lpstr>
      <vt:lpstr>全局活跃分析</vt:lpstr>
      <vt:lpstr>删除无用代码</vt:lpstr>
      <vt:lpstr>去除空循环</vt:lpstr>
      <vt:lpstr>基本块优化后流图</vt:lpstr>
      <vt:lpstr>全局代码优化</vt:lpstr>
      <vt:lpstr>习题19.3</vt:lpstr>
      <vt:lpstr>PowerPoint 演示文稿</vt:lpstr>
      <vt:lpstr>习题19.4</vt:lpstr>
      <vt:lpstr>PowerPoint 演示文稿</vt:lpstr>
      <vt:lpstr>PowerPoint 演示文稿</vt:lpstr>
      <vt:lpstr>PowerPoint 演示文稿</vt:lpstr>
      <vt:lpstr>PowerPoint 演示文稿</vt:lpstr>
      <vt:lpstr>答案</vt:lpstr>
      <vt:lpstr>习题19.5</vt:lpstr>
      <vt:lpstr>划分基本块</vt:lpstr>
      <vt:lpstr>删除归纳变量</vt:lpstr>
      <vt:lpstr>习题19.6</vt:lpstr>
      <vt:lpstr>计算支配关系</vt:lpstr>
      <vt:lpstr>支配节点树、自然循环</vt:lpstr>
      <vt:lpstr>习题19.7</vt:lpstr>
      <vt:lpstr> </vt:lpstr>
      <vt:lpstr>PowerPoint 演示文稿</vt:lpstr>
      <vt:lpstr>习题19.8</vt:lpstr>
      <vt:lpstr>PowerPoint 演示文稿</vt:lpstr>
      <vt:lpstr>PowerPoint 演示文稿</vt:lpstr>
      <vt:lpstr>PowerPoint 演示文稿</vt:lpstr>
      <vt:lpstr>习题19.9</vt:lpstr>
      <vt:lpstr>PowerPoint 演示文稿</vt:lpstr>
      <vt:lpstr>PowerPoint 演示文稿</vt:lpstr>
      <vt:lpstr>PowerPoint 演示文稿</vt:lpstr>
      <vt:lpstr>习题19.10</vt:lpstr>
      <vt:lpstr>计算支配关系</vt:lpstr>
      <vt:lpstr>构造支配节点树</vt:lpstr>
      <vt:lpstr>找出自然循环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cy</dc:creator>
  <cp:lastModifiedBy>杜佳琪</cp:lastModifiedBy>
  <cp:revision>258</cp:revision>
  <cp:lastPrinted>2020-01-12T02:45:29Z</cp:lastPrinted>
  <dcterms:created xsi:type="dcterms:W3CDTF">2016-09-11T10:44:03Z</dcterms:created>
  <dcterms:modified xsi:type="dcterms:W3CDTF">2020-07-18T12:01:01Z</dcterms:modified>
</cp:coreProperties>
</file>